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7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1" r:id="rId38"/>
    <p:sldId id="292" r:id="rId39"/>
    <p:sldId id="293" r:id="rId40"/>
    <p:sldId id="290"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Lst>
  <p:sldSz cx="10080625" cy="56705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24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125"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126"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127"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128"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129"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9629BB18-9A8F-43AF-A60D-B6E90FAB4901}" type="slidenum">
              <a:rPr lang="en-US" sz="1400" b="0" strike="noStrike" spc="-1">
                <a:latin typeface="Times New Roman"/>
              </a:rPr>
              <a:t>‹#›</a:t>
            </a:fld>
            <a:endParaRPr lang="en-US" sz="1400" b="0" strike="noStrike" spc="-1">
              <a:latin typeface="Times New Roman"/>
            </a:endParaRPr>
          </a:p>
        </p:txBody>
      </p:sp>
    </p:spTree>
    <p:extLst>
      <p:ext uri="{BB962C8B-B14F-4D97-AF65-F5344CB8AC3E}">
        <p14:creationId xmlns:p14="http://schemas.microsoft.com/office/powerpoint/2010/main" val="228331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PlaceHolder 1"/>
          <p:cNvSpPr>
            <a:spLocks noGrp="1" noRot="1" noChangeAspect="1"/>
          </p:cNvSpPr>
          <p:nvPr>
            <p:ph type="sldImg"/>
          </p:nvPr>
        </p:nvSpPr>
        <p:spPr>
          <a:xfrm>
            <a:off x="1195560" y="692280"/>
            <a:ext cx="4619160" cy="3463560"/>
          </a:xfrm>
          <a:prstGeom prst="rect">
            <a:avLst/>
          </a:prstGeom>
        </p:spPr>
      </p:sp>
      <p:sp>
        <p:nvSpPr>
          <p:cNvPr id="701" name="PlaceHolder 2"/>
          <p:cNvSpPr>
            <a:spLocks noGrp="1"/>
          </p:cNvSpPr>
          <p:nvPr>
            <p:ph type="body"/>
          </p:nvPr>
        </p:nvSpPr>
        <p:spPr>
          <a:xfrm>
            <a:off x="700920" y="4386960"/>
            <a:ext cx="5608080" cy="4155840"/>
          </a:xfrm>
          <a:prstGeom prst="rect">
            <a:avLst/>
          </a:prstGeom>
        </p:spPr>
        <p:txBody>
          <a:bodyPr lIns="92880" tIns="46440" rIns="92880" bIns="46440">
            <a:noAutofit/>
          </a:bodyPr>
          <a:lstStyle/>
          <a:p>
            <a:pPr marL="216000" indent="-216000">
              <a:lnSpc>
                <a:spcPct val="100000"/>
              </a:lnSpc>
            </a:pPr>
            <a:r>
              <a:rPr lang="en-US" sz="2000" b="0" strike="noStrike" spc="-1">
                <a:latin typeface="Arial"/>
              </a:rPr>
              <a:t>Updated</a:t>
            </a:r>
          </a:p>
        </p:txBody>
      </p:sp>
      <p:sp>
        <p:nvSpPr>
          <p:cNvPr id="702" name="TextShape 3"/>
          <p:cNvSpPr txBox="1"/>
          <p:nvPr/>
        </p:nvSpPr>
        <p:spPr>
          <a:xfrm>
            <a:off x="3970800" y="8772840"/>
            <a:ext cx="3037320" cy="461520"/>
          </a:xfrm>
          <a:prstGeom prst="rect">
            <a:avLst/>
          </a:prstGeom>
          <a:noFill/>
          <a:ln w="0">
            <a:noFill/>
          </a:ln>
        </p:spPr>
        <p:txBody>
          <a:bodyPr lIns="92880" tIns="46440" rIns="92880" bIns="46440" anchor="b">
            <a:noAutofit/>
          </a:bodyPr>
          <a:lstStyle/>
          <a:p>
            <a:pPr algn="r">
              <a:lnSpc>
                <a:spcPct val="100000"/>
              </a:lnSpc>
            </a:pPr>
            <a:fld id="{6C12283D-8DA5-48A9-9535-D48953A30102}" type="slidenum">
              <a:rPr lang="en-US" sz="1200" b="0" strike="noStrike" spc="-1">
                <a:solidFill>
                  <a:srgbClr val="000000"/>
                </a:solidFill>
                <a:latin typeface="Calibri"/>
              </a:rPr>
              <a:t>18</a:t>
            </a:fld>
            <a:endParaRPr lang="en-US" sz="1200" b="0" strike="noStrike" spc="-1">
              <a:latin typeface="Times New Roman"/>
            </a:endParaRPr>
          </a:p>
        </p:txBody>
      </p:sp>
    </p:spTree>
    <p:extLst>
      <p:ext uri="{BB962C8B-B14F-4D97-AF65-F5344CB8AC3E}">
        <p14:creationId xmlns:p14="http://schemas.microsoft.com/office/powerpoint/2010/main" val="232275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504000" y="1326240"/>
            <a:ext cx="9071640" cy="156816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504000" y="3043800"/>
            <a:ext cx="907164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30" name="PlaceHolder 2"/>
          <p:cNvSpPr>
            <a:spLocks noGrp="1"/>
          </p:cNvSpPr>
          <p:nvPr>
            <p:ph type="body"/>
          </p:nvPr>
        </p:nvSpPr>
        <p:spPr>
          <a:xfrm>
            <a:off x="504000" y="1326240"/>
            <a:ext cx="4426920" cy="1568160"/>
          </a:xfrm>
          <a:prstGeom prst="rect">
            <a:avLst/>
          </a:prstGeom>
        </p:spPr>
        <p:txBody>
          <a:bodyPr lIns="0" tIns="0" rIns="0" bIns="0">
            <a:normAutofit/>
          </a:bodyPr>
          <a:lstStyle/>
          <a:p>
            <a:endParaRPr lang="en-US" sz="3200" b="0" strike="noStrike" spc="-1">
              <a:latin typeface="Arial"/>
            </a:endParaRPr>
          </a:p>
        </p:txBody>
      </p:sp>
      <p:sp>
        <p:nvSpPr>
          <p:cNvPr id="31" name="PlaceHolder 3"/>
          <p:cNvSpPr>
            <a:spLocks noGrp="1"/>
          </p:cNvSpPr>
          <p:nvPr>
            <p:ph type="body"/>
          </p:nvPr>
        </p:nvSpPr>
        <p:spPr>
          <a:xfrm>
            <a:off x="5152680" y="1326240"/>
            <a:ext cx="4426920" cy="1568160"/>
          </a:xfrm>
          <a:prstGeom prst="rect">
            <a:avLst/>
          </a:prstGeom>
        </p:spPr>
        <p:txBody>
          <a:bodyPr lIns="0" tIns="0" rIns="0" bIns="0">
            <a:normAutofit/>
          </a:bodyPr>
          <a:lstStyle/>
          <a:p>
            <a:endParaRPr lang="en-US" sz="3200" b="0" strike="noStrike" spc="-1">
              <a:latin typeface="Arial"/>
            </a:endParaRPr>
          </a:p>
        </p:txBody>
      </p:sp>
      <p:sp>
        <p:nvSpPr>
          <p:cNvPr id="32" name="PlaceHolder 4"/>
          <p:cNvSpPr>
            <a:spLocks noGrp="1"/>
          </p:cNvSpPr>
          <p:nvPr>
            <p:ph type="body"/>
          </p:nvPr>
        </p:nvSpPr>
        <p:spPr>
          <a:xfrm>
            <a:off x="504000" y="3043800"/>
            <a:ext cx="4426920" cy="1568160"/>
          </a:xfrm>
          <a:prstGeom prst="rect">
            <a:avLst/>
          </a:prstGeom>
        </p:spPr>
        <p:txBody>
          <a:bodyPr lIns="0" tIns="0" rIns="0" bIns="0">
            <a:normAutofit/>
          </a:bodyPr>
          <a:lstStyle/>
          <a:p>
            <a:endParaRPr lang="en-US" sz="3200" b="0" strike="noStrike" spc="-1">
              <a:latin typeface="Arial"/>
            </a:endParaRPr>
          </a:p>
        </p:txBody>
      </p:sp>
      <p:sp>
        <p:nvSpPr>
          <p:cNvPr id="33" name="PlaceHolder 5"/>
          <p:cNvSpPr>
            <a:spLocks noGrp="1"/>
          </p:cNvSpPr>
          <p:nvPr>
            <p:ph type="body"/>
          </p:nvPr>
        </p:nvSpPr>
        <p:spPr>
          <a:xfrm>
            <a:off x="5152680" y="304380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35" name="PlaceHolder 2"/>
          <p:cNvSpPr>
            <a:spLocks noGrp="1"/>
          </p:cNvSpPr>
          <p:nvPr>
            <p:ph type="body"/>
          </p:nvPr>
        </p:nvSpPr>
        <p:spPr>
          <a:xfrm>
            <a:off x="504000" y="1326240"/>
            <a:ext cx="2920680" cy="1568160"/>
          </a:xfrm>
          <a:prstGeom prst="rect">
            <a:avLst/>
          </a:prstGeom>
        </p:spPr>
        <p:txBody>
          <a:bodyPr lIns="0" tIns="0" rIns="0" bIns="0">
            <a:normAutofit/>
          </a:bodyPr>
          <a:lstStyle/>
          <a:p>
            <a:endParaRPr lang="en-US" sz="3200" b="0" strike="noStrike" spc="-1">
              <a:latin typeface="Arial"/>
            </a:endParaRPr>
          </a:p>
        </p:txBody>
      </p:sp>
      <p:sp>
        <p:nvSpPr>
          <p:cNvPr id="36" name="PlaceHolder 3"/>
          <p:cNvSpPr>
            <a:spLocks noGrp="1"/>
          </p:cNvSpPr>
          <p:nvPr>
            <p:ph type="body"/>
          </p:nvPr>
        </p:nvSpPr>
        <p:spPr>
          <a:xfrm>
            <a:off x="3571200" y="1326240"/>
            <a:ext cx="2920680" cy="1568160"/>
          </a:xfrm>
          <a:prstGeom prst="rect">
            <a:avLst/>
          </a:prstGeom>
        </p:spPr>
        <p:txBody>
          <a:bodyPr lIns="0" tIns="0" rIns="0" bIns="0">
            <a:normAutofit/>
          </a:bodyPr>
          <a:lstStyle/>
          <a:p>
            <a:endParaRPr lang="en-US" sz="3200" b="0" strike="noStrike" spc="-1">
              <a:latin typeface="Arial"/>
            </a:endParaRPr>
          </a:p>
        </p:txBody>
      </p:sp>
      <p:sp>
        <p:nvSpPr>
          <p:cNvPr id="37" name="PlaceHolder 4"/>
          <p:cNvSpPr>
            <a:spLocks noGrp="1"/>
          </p:cNvSpPr>
          <p:nvPr>
            <p:ph type="body"/>
          </p:nvPr>
        </p:nvSpPr>
        <p:spPr>
          <a:xfrm>
            <a:off x="6638040" y="1326240"/>
            <a:ext cx="2920680" cy="1568160"/>
          </a:xfrm>
          <a:prstGeom prst="rect">
            <a:avLst/>
          </a:prstGeom>
        </p:spPr>
        <p:txBody>
          <a:bodyPr lIns="0" tIns="0" rIns="0" bIns="0">
            <a:normAutofit/>
          </a:bodyPr>
          <a:lstStyle/>
          <a:p>
            <a:endParaRPr lang="en-US" sz="3200" b="0" strike="noStrike" spc="-1">
              <a:latin typeface="Arial"/>
            </a:endParaRPr>
          </a:p>
        </p:txBody>
      </p:sp>
      <p:sp>
        <p:nvSpPr>
          <p:cNvPr id="38" name="PlaceHolder 5"/>
          <p:cNvSpPr>
            <a:spLocks noGrp="1"/>
          </p:cNvSpPr>
          <p:nvPr>
            <p:ph type="body"/>
          </p:nvPr>
        </p:nvSpPr>
        <p:spPr>
          <a:xfrm>
            <a:off x="504000" y="3043800"/>
            <a:ext cx="2920680" cy="1568160"/>
          </a:xfrm>
          <a:prstGeom prst="rect">
            <a:avLst/>
          </a:prstGeom>
        </p:spPr>
        <p:txBody>
          <a:bodyPr lIns="0" tIns="0" rIns="0" bIns="0">
            <a:normAutofit/>
          </a:bodyPr>
          <a:lstStyle/>
          <a:p>
            <a:endParaRPr lang="en-US" sz="3200" b="0" strike="noStrike" spc="-1">
              <a:latin typeface="Arial"/>
            </a:endParaRPr>
          </a:p>
        </p:txBody>
      </p:sp>
      <p:sp>
        <p:nvSpPr>
          <p:cNvPr id="39" name="PlaceHolder 6"/>
          <p:cNvSpPr>
            <a:spLocks noGrp="1"/>
          </p:cNvSpPr>
          <p:nvPr>
            <p:ph type="body"/>
          </p:nvPr>
        </p:nvSpPr>
        <p:spPr>
          <a:xfrm>
            <a:off x="3571200" y="3043800"/>
            <a:ext cx="2920680" cy="1568160"/>
          </a:xfrm>
          <a:prstGeom prst="rect">
            <a:avLst/>
          </a:prstGeom>
        </p:spPr>
        <p:txBody>
          <a:bodyPr lIns="0" tIns="0" rIns="0" bIns="0">
            <a:normAutofit/>
          </a:bodyPr>
          <a:lstStyle/>
          <a:p>
            <a:endParaRPr lang="en-US" sz="3200" b="0" strike="noStrike" spc="-1">
              <a:latin typeface="Arial"/>
            </a:endParaRPr>
          </a:p>
        </p:txBody>
      </p:sp>
      <p:sp>
        <p:nvSpPr>
          <p:cNvPr id="40" name="PlaceHolder 7"/>
          <p:cNvSpPr>
            <a:spLocks noGrp="1"/>
          </p:cNvSpPr>
          <p:nvPr>
            <p:ph type="body"/>
          </p:nvPr>
        </p:nvSpPr>
        <p:spPr>
          <a:xfrm>
            <a:off x="6638040" y="3043800"/>
            <a:ext cx="292068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47" name="PlaceHolder 2"/>
          <p:cNvSpPr>
            <a:spLocks noGrp="1"/>
          </p:cNvSpPr>
          <p:nvPr>
            <p:ph type="subTitle"/>
          </p:nvPr>
        </p:nvSpPr>
        <p:spPr>
          <a:xfrm>
            <a:off x="504000" y="1326240"/>
            <a:ext cx="9071640" cy="3288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49" name="PlaceHolder 2"/>
          <p:cNvSpPr>
            <a:spLocks noGrp="1"/>
          </p:cNvSpPr>
          <p:nvPr>
            <p:ph type="body"/>
          </p:nvPr>
        </p:nvSpPr>
        <p:spPr>
          <a:xfrm>
            <a:off x="504000" y="1326240"/>
            <a:ext cx="9071640" cy="32882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51" name="PlaceHolder 2"/>
          <p:cNvSpPr>
            <a:spLocks noGrp="1"/>
          </p:cNvSpPr>
          <p:nvPr>
            <p:ph type="body"/>
          </p:nvPr>
        </p:nvSpPr>
        <p:spPr>
          <a:xfrm>
            <a:off x="504000" y="1326240"/>
            <a:ext cx="4426920" cy="3288240"/>
          </a:xfrm>
          <a:prstGeom prst="rect">
            <a:avLst/>
          </a:prstGeom>
        </p:spPr>
        <p:txBody>
          <a:bodyPr lIns="0" tIns="0" rIns="0" bIns="0">
            <a:normAutofit/>
          </a:bodyPr>
          <a:lstStyle/>
          <a:p>
            <a:endParaRPr lang="en-US" sz="3200" b="0" strike="noStrike" spc="-1">
              <a:latin typeface="Arial"/>
            </a:endParaRPr>
          </a:p>
        </p:txBody>
      </p:sp>
      <p:sp>
        <p:nvSpPr>
          <p:cNvPr id="52" name="PlaceHolder 3"/>
          <p:cNvSpPr>
            <a:spLocks noGrp="1"/>
          </p:cNvSpPr>
          <p:nvPr>
            <p:ph type="body"/>
          </p:nvPr>
        </p:nvSpPr>
        <p:spPr>
          <a:xfrm>
            <a:off x="5152680" y="1326240"/>
            <a:ext cx="4426920" cy="32882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04000" y="225720"/>
            <a:ext cx="9071640" cy="43884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56" name="PlaceHolder 2"/>
          <p:cNvSpPr>
            <a:spLocks noGrp="1"/>
          </p:cNvSpPr>
          <p:nvPr>
            <p:ph type="body"/>
          </p:nvPr>
        </p:nvSpPr>
        <p:spPr>
          <a:xfrm>
            <a:off x="504000" y="1326240"/>
            <a:ext cx="4426920" cy="1568160"/>
          </a:xfrm>
          <a:prstGeom prst="rect">
            <a:avLst/>
          </a:prstGeom>
        </p:spPr>
        <p:txBody>
          <a:bodyPr lIns="0" tIns="0" rIns="0" bIns="0">
            <a:normAutofit/>
          </a:bodyPr>
          <a:lstStyle/>
          <a:p>
            <a:endParaRPr lang="en-US" sz="3200" b="0" strike="noStrike" spc="-1">
              <a:latin typeface="Arial"/>
            </a:endParaRPr>
          </a:p>
        </p:txBody>
      </p:sp>
      <p:sp>
        <p:nvSpPr>
          <p:cNvPr id="57" name="PlaceHolder 3"/>
          <p:cNvSpPr>
            <a:spLocks noGrp="1"/>
          </p:cNvSpPr>
          <p:nvPr>
            <p:ph type="body"/>
          </p:nvPr>
        </p:nvSpPr>
        <p:spPr>
          <a:xfrm>
            <a:off x="5152680" y="1326240"/>
            <a:ext cx="4426920" cy="3288240"/>
          </a:xfrm>
          <a:prstGeom prst="rect">
            <a:avLst/>
          </a:prstGeom>
        </p:spPr>
        <p:txBody>
          <a:bodyPr lIns="0" tIns="0" rIns="0" bIns="0">
            <a:normAutofit/>
          </a:bodyPr>
          <a:lstStyle/>
          <a:p>
            <a:endParaRPr lang="en-US" sz="3200" b="0" strike="noStrike" spc="-1">
              <a:latin typeface="Arial"/>
            </a:endParaRPr>
          </a:p>
        </p:txBody>
      </p:sp>
      <p:sp>
        <p:nvSpPr>
          <p:cNvPr id="58" name="PlaceHolder 4"/>
          <p:cNvSpPr>
            <a:spLocks noGrp="1"/>
          </p:cNvSpPr>
          <p:nvPr>
            <p:ph type="body"/>
          </p:nvPr>
        </p:nvSpPr>
        <p:spPr>
          <a:xfrm>
            <a:off x="504000" y="304380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6" name="PlaceHolder 2"/>
          <p:cNvSpPr>
            <a:spLocks noGrp="1"/>
          </p:cNvSpPr>
          <p:nvPr>
            <p:ph type="subTitle"/>
          </p:nvPr>
        </p:nvSpPr>
        <p:spPr>
          <a:xfrm>
            <a:off x="504000" y="1326240"/>
            <a:ext cx="9071640" cy="3288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60" name="PlaceHolder 2"/>
          <p:cNvSpPr>
            <a:spLocks noGrp="1"/>
          </p:cNvSpPr>
          <p:nvPr>
            <p:ph type="body"/>
          </p:nvPr>
        </p:nvSpPr>
        <p:spPr>
          <a:xfrm>
            <a:off x="504000" y="1326240"/>
            <a:ext cx="4426920" cy="3288240"/>
          </a:xfrm>
          <a:prstGeom prst="rect">
            <a:avLst/>
          </a:prstGeom>
        </p:spPr>
        <p:txBody>
          <a:bodyPr lIns="0" tIns="0" rIns="0" bIns="0">
            <a:normAutofit/>
          </a:bodyPr>
          <a:lstStyle/>
          <a:p>
            <a:endParaRPr lang="en-US" sz="3200" b="0" strike="noStrike" spc="-1">
              <a:latin typeface="Arial"/>
            </a:endParaRPr>
          </a:p>
        </p:txBody>
      </p:sp>
      <p:sp>
        <p:nvSpPr>
          <p:cNvPr id="61" name="PlaceHolder 3"/>
          <p:cNvSpPr>
            <a:spLocks noGrp="1"/>
          </p:cNvSpPr>
          <p:nvPr>
            <p:ph type="body"/>
          </p:nvPr>
        </p:nvSpPr>
        <p:spPr>
          <a:xfrm>
            <a:off x="5152680" y="1326240"/>
            <a:ext cx="4426920" cy="1568160"/>
          </a:xfrm>
          <a:prstGeom prst="rect">
            <a:avLst/>
          </a:prstGeom>
        </p:spPr>
        <p:txBody>
          <a:bodyPr lIns="0" tIns="0" rIns="0" bIns="0">
            <a:normAutofit/>
          </a:bodyPr>
          <a:lstStyle/>
          <a:p>
            <a:endParaRPr lang="en-US" sz="3200" b="0" strike="noStrike" spc="-1">
              <a:latin typeface="Arial"/>
            </a:endParaRPr>
          </a:p>
        </p:txBody>
      </p:sp>
      <p:sp>
        <p:nvSpPr>
          <p:cNvPr id="62" name="PlaceHolder 4"/>
          <p:cNvSpPr>
            <a:spLocks noGrp="1"/>
          </p:cNvSpPr>
          <p:nvPr>
            <p:ph type="body"/>
          </p:nvPr>
        </p:nvSpPr>
        <p:spPr>
          <a:xfrm>
            <a:off x="5152680" y="304380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64" name="PlaceHolder 2"/>
          <p:cNvSpPr>
            <a:spLocks noGrp="1"/>
          </p:cNvSpPr>
          <p:nvPr>
            <p:ph type="body"/>
          </p:nvPr>
        </p:nvSpPr>
        <p:spPr>
          <a:xfrm>
            <a:off x="504000" y="1326240"/>
            <a:ext cx="4426920" cy="1568160"/>
          </a:xfrm>
          <a:prstGeom prst="rect">
            <a:avLst/>
          </a:prstGeom>
        </p:spPr>
        <p:txBody>
          <a:bodyPr lIns="0" tIns="0" rIns="0" bIns="0">
            <a:normAutofit/>
          </a:bodyPr>
          <a:lstStyle/>
          <a:p>
            <a:endParaRPr lang="en-US" sz="3200" b="0" strike="noStrike" spc="-1">
              <a:latin typeface="Arial"/>
            </a:endParaRPr>
          </a:p>
        </p:txBody>
      </p:sp>
      <p:sp>
        <p:nvSpPr>
          <p:cNvPr id="65" name="PlaceHolder 3"/>
          <p:cNvSpPr>
            <a:spLocks noGrp="1"/>
          </p:cNvSpPr>
          <p:nvPr>
            <p:ph type="body"/>
          </p:nvPr>
        </p:nvSpPr>
        <p:spPr>
          <a:xfrm>
            <a:off x="5152680" y="1326240"/>
            <a:ext cx="4426920" cy="1568160"/>
          </a:xfrm>
          <a:prstGeom prst="rect">
            <a:avLst/>
          </a:prstGeom>
        </p:spPr>
        <p:txBody>
          <a:bodyPr lIns="0" tIns="0" rIns="0" bIns="0">
            <a:normAutofit/>
          </a:bodyPr>
          <a:lstStyle/>
          <a:p>
            <a:endParaRPr lang="en-US" sz="3200" b="0" strike="noStrike" spc="-1">
              <a:latin typeface="Arial"/>
            </a:endParaRPr>
          </a:p>
        </p:txBody>
      </p:sp>
      <p:sp>
        <p:nvSpPr>
          <p:cNvPr id="66" name="PlaceHolder 4"/>
          <p:cNvSpPr>
            <a:spLocks noGrp="1"/>
          </p:cNvSpPr>
          <p:nvPr>
            <p:ph type="body"/>
          </p:nvPr>
        </p:nvSpPr>
        <p:spPr>
          <a:xfrm>
            <a:off x="504000" y="3043800"/>
            <a:ext cx="907164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68" name="PlaceHolder 2"/>
          <p:cNvSpPr>
            <a:spLocks noGrp="1"/>
          </p:cNvSpPr>
          <p:nvPr>
            <p:ph type="body"/>
          </p:nvPr>
        </p:nvSpPr>
        <p:spPr>
          <a:xfrm>
            <a:off x="504000" y="1326240"/>
            <a:ext cx="9071640" cy="1568160"/>
          </a:xfrm>
          <a:prstGeom prst="rect">
            <a:avLst/>
          </a:prstGeom>
        </p:spPr>
        <p:txBody>
          <a:bodyPr lIns="0" tIns="0" rIns="0" bIns="0">
            <a:normAutofit/>
          </a:bodyPr>
          <a:lstStyle/>
          <a:p>
            <a:endParaRPr lang="en-US" sz="3200" b="0" strike="noStrike" spc="-1">
              <a:latin typeface="Arial"/>
            </a:endParaRPr>
          </a:p>
        </p:txBody>
      </p:sp>
      <p:sp>
        <p:nvSpPr>
          <p:cNvPr id="69" name="PlaceHolder 3"/>
          <p:cNvSpPr>
            <a:spLocks noGrp="1"/>
          </p:cNvSpPr>
          <p:nvPr>
            <p:ph type="body"/>
          </p:nvPr>
        </p:nvSpPr>
        <p:spPr>
          <a:xfrm>
            <a:off x="504000" y="3043800"/>
            <a:ext cx="907164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71" name="PlaceHolder 2"/>
          <p:cNvSpPr>
            <a:spLocks noGrp="1"/>
          </p:cNvSpPr>
          <p:nvPr>
            <p:ph type="body"/>
          </p:nvPr>
        </p:nvSpPr>
        <p:spPr>
          <a:xfrm>
            <a:off x="504000" y="1326240"/>
            <a:ext cx="4426920" cy="1568160"/>
          </a:xfrm>
          <a:prstGeom prst="rect">
            <a:avLst/>
          </a:prstGeom>
        </p:spPr>
        <p:txBody>
          <a:bodyPr lIns="0" tIns="0" rIns="0" bIns="0">
            <a:normAutofit/>
          </a:bodyPr>
          <a:lstStyle/>
          <a:p>
            <a:endParaRPr lang="en-US" sz="3200" b="0" strike="noStrike" spc="-1">
              <a:latin typeface="Arial"/>
            </a:endParaRPr>
          </a:p>
        </p:txBody>
      </p:sp>
      <p:sp>
        <p:nvSpPr>
          <p:cNvPr id="72" name="PlaceHolder 3"/>
          <p:cNvSpPr>
            <a:spLocks noGrp="1"/>
          </p:cNvSpPr>
          <p:nvPr>
            <p:ph type="body"/>
          </p:nvPr>
        </p:nvSpPr>
        <p:spPr>
          <a:xfrm>
            <a:off x="5152680" y="1326240"/>
            <a:ext cx="4426920" cy="1568160"/>
          </a:xfrm>
          <a:prstGeom prst="rect">
            <a:avLst/>
          </a:prstGeom>
        </p:spPr>
        <p:txBody>
          <a:bodyPr lIns="0" tIns="0" rIns="0" bIns="0">
            <a:normAutofit/>
          </a:bodyPr>
          <a:lstStyle/>
          <a:p>
            <a:endParaRPr lang="en-US" sz="3200" b="0" strike="noStrike" spc="-1">
              <a:latin typeface="Arial"/>
            </a:endParaRPr>
          </a:p>
        </p:txBody>
      </p:sp>
      <p:sp>
        <p:nvSpPr>
          <p:cNvPr id="73" name="PlaceHolder 4"/>
          <p:cNvSpPr>
            <a:spLocks noGrp="1"/>
          </p:cNvSpPr>
          <p:nvPr>
            <p:ph type="body"/>
          </p:nvPr>
        </p:nvSpPr>
        <p:spPr>
          <a:xfrm>
            <a:off x="504000" y="3043800"/>
            <a:ext cx="4426920" cy="1568160"/>
          </a:xfrm>
          <a:prstGeom prst="rect">
            <a:avLst/>
          </a:prstGeom>
        </p:spPr>
        <p:txBody>
          <a:bodyPr lIns="0" tIns="0" rIns="0" bIns="0">
            <a:normAutofit/>
          </a:bodyPr>
          <a:lstStyle/>
          <a:p>
            <a:endParaRPr lang="en-US" sz="3200" b="0" strike="noStrike" spc="-1">
              <a:latin typeface="Arial"/>
            </a:endParaRPr>
          </a:p>
        </p:txBody>
      </p:sp>
      <p:sp>
        <p:nvSpPr>
          <p:cNvPr id="74" name="PlaceHolder 5"/>
          <p:cNvSpPr>
            <a:spLocks noGrp="1"/>
          </p:cNvSpPr>
          <p:nvPr>
            <p:ph type="body"/>
          </p:nvPr>
        </p:nvSpPr>
        <p:spPr>
          <a:xfrm>
            <a:off x="5152680" y="304380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76" name="PlaceHolder 2"/>
          <p:cNvSpPr>
            <a:spLocks noGrp="1"/>
          </p:cNvSpPr>
          <p:nvPr>
            <p:ph type="body"/>
          </p:nvPr>
        </p:nvSpPr>
        <p:spPr>
          <a:xfrm>
            <a:off x="504000" y="1326240"/>
            <a:ext cx="2920680" cy="1568160"/>
          </a:xfrm>
          <a:prstGeom prst="rect">
            <a:avLst/>
          </a:prstGeom>
        </p:spPr>
        <p:txBody>
          <a:bodyPr lIns="0" tIns="0" rIns="0" bIns="0">
            <a:normAutofit/>
          </a:bodyPr>
          <a:lstStyle/>
          <a:p>
            <a:endParaRPr lang="en-US" sz="3200" b="0" strike="noStrike" spc="-1">
              <a:latin typeface="Arial"/>
            </a:endParaRPr>
          </a:p>
        </p:txBody>
      </p:sp>
      <p:sp>
        <p:nvSpPr>
          <p:cNvPr id="77" name="PlaceHolder 3"/>
          <p:cNvSpPr>
            <a:spLocks noGrp="1"/>
          </p:cNvSpPr>
          <p:nvPr>
            <p:ph type="body"/>
          </p:nvPr>
        </p:nvSpPr>
        <p:spPr>
          <a:xfrm>
            <a:off x="3571200" y="1326240"/>
            <a:ext cx="2920680" cy="1568160"/>
          </a:xfrm>
          <a:prstGeom prst="rect">
            <a:avLst/>
          </a:prstGeom>
        </p:spPr>
        <p:txBody>
          <a:bodyPr lIns="0" tIns="0" rIns="0" bIns="0">
            <a:normAutofit/>
          </a:bodyPr>
          <a:lstStyle/>
          <a:p>
            <a:endParaRPr lang="en-US" sz="3200" b="0" strike="noStrike" spc="-1">
              <a:latin typeface="Arial"/>
            </a:endParaRPr>
          </a:p>
        </p:txBody>
      </p:sp>
      <p:sp>
        <p:nvSpPr>
          <p:cNvPr id="78" name="PlaceHolder 4"/>
          <p:cNvSpPr>
            <a:spLocks noGrp="1"/>
          </p:cNvSpPr>
          <p:nvPr>
            <p:ph type="body"/>
          </p:nvPr>
        </p:nvSpPr>
        <p:spPr>
          <a:xfrm>
            <a:off x="6638040" y="1326240"/>
            <a:ext cx="2920680" cy="1568160"/>
          </a:xfrm>
          <a:prstGeom prst="rect">
            <a:avLst/>
          </a:prstGeom>
        </p:spPr>
        <p:txBody>
          <a:bodyPr lIns="0" tIns="0" rIns="0" bIns="0">
            <a:normAutofit/>
          </a:bodyPr>
          <a:lstStyle/>
          <a:p>
            <a:endParaRPr lang="en-US" sz="3200" b="0" strike="noStrike" spc="-1">
              <a:latin typeface="Arial"/>
            </a:endParaRPr>
          </a:p>
        </p:txBody>
      </p:sp>
      <p:sp>
        <p:nvSpPr>
          <p:cNvPr id="79" name="PlaceHolder 5"/>
          <p:cNvSpPr>
            <a:spLocks noGrp="1"/>
          </p:cNvSpPr>
          <p:nvPr>
            <p:ph type="body"/>
          </p:nvPr>
        </p:nvSpPr>
        <p:spPr>
          <a:xfrm>
            <a:off x="504000" y="3043800"/>
            <a:ext cx="2920680" cy="1568160"/>
          </a:xfrm>
          <a:prstGeom prst="rect">
            <a:avLst/>
          </a:prstGeom>
        </p:spPr>
        <p:txBody>
          <a:bodyPr lIns="0" tIns="0" rIns="0" bIns="0">
            <a:normAutofit/>
          </a:bodyPr>
          <a:lstStyle/>
          <a:p>
            <a:endParaRPr lang="en-US" sz="3200" b="0" strike="noStrike" spc="-1">
              <a:latin typeface="Arial"/>
            </a:endParaRPr>
          </a:p>
        </p:txBody>
      </p:sp>
      <p:sp>
        <p:nvSpPr>
          <p:cNvPr id="80" name="PlaceHolder 6"/>
          <p:cNvSpPr>
            <a:spLocks noGrp="1"/>
          </p:cNvSpPr>
          <p:nvPr>
            <p:ph type="body"/>
          </p:nvPr>
        </p:nvSpPr>
        <p:spPr>
          <a:xfrm>
            <a:off x="3571200" y="3043800"/>
            <a:ext cx="2920680" cy="1568160"/>
          </a:xfrm>
          <a:prstGeom prst="rect">
            <a:avLst/>
          </a:prstGeom>
        </p:spPr>
        <p:txBody>
          <a:bodyPr lIns="0" tIns="0" rIns="0" bIns="0">
            <a:normAutofit/>
          </a:bodyPr>
          <a:lstStyle/>
          <a:p>
            <a:endParaRPr lang="en-US" sz="3200" b="0" strike="noStrike" spc="-1">
              <a:latin typeface="Arial"/>
            </a:endParaRPr>
          </a:p>
        </p:txBody>
      </p:sp>
      <p:sp>
        <p:nvSpPr>
          <p:cNvPr id="81" name="PlaceHolder 7"/>
          <p:cNvSpPr>
            <a:spLocks noGrp="1"/>
          </p:cNvSpPr>
          <p:nvPr>
            <p:ph type="body"/>
          </p:nvPr>
        </p:nvSpPr>
        <p:spPr>
          <a:xfrm>
            <a:off x="6638040" y="3043800"/>
            <a:ext cx="292068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89" name="PlaceHolder 2"/>
          <p:cNvSpPr>
            <a:spLocks noGrp="1"/>
          </p:cNvSpPr>
          <p:nvPr>
            <p:ph type="subTitle"/>
          </p:nvPr>
        </p:nvSpPr>
        <p:spPr>
          <a:xfrm>
            <a:off x="504000" y="1326240"/>
            <a:ext cx="9071640" cy="3288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91" name="PlaceHolder 2"/>
          <p:cNvSpPr>
            <a:spLocks noGrp="1"/>
          </p:cNvSpPr>
          <p:nvPr>
            <p:ph type="body"/>
          </p:nvPr>
        </p:nvSpPr>
        <p:spPr>
          <a:xfrm>
            <a:off x="504000" y="1326240"/>
            <a:ext cx="9071640" cy="32882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93" name="PlaceHolder 2"/>
          <p:cNvSpPr>
            <a:spLocks noGrp="1"/>
          </p:cNvSpPr>
          <p:nvPr>
            <p:ph type="body"/>
          </p:nvPr>
        </p:nvSpPr>
        <p:spPr>
          <a:xfrm>
            <a:off x="504000" y="1326240"/>
            <a:ext cx="4426920" cy="3288240"/>
          </a:xfrm>
          <a:prstGeom prst="rect">
            <a:avLst/>
          </a:prstGeom>
        </p:spPr>
        <p:txBody>
          <a:bodyPr lIns="0" tIns="0" rIns="0" bIns="0">
            <a:normAutofit/>
          </a:bodyPr>
          <a:lstStyle/>
          <a:p>
            <a:endParaRPr lang="en-US" sz="3200" b="0" strike="noStrike" spc="-1">
              <a:latin typeface="Arial"/>
            </a:endParaRPr>
          </a:p>
        </p:txBody>
      </p:sp>
      <p:sp>
        <p:nvSpPr>
          <p:cNvPr id="94" name="PlaceHolder 3"/>
          <p:cNvSpPr>
            <a:spLocks noGrp="1"/>
          </p:cNvSpPr>
          <p:nvPr>
            <p:ph type="body"/>
          </p:nvPr>
        </p:nvSpPr>
        <p:spPr>
          <a:xfrm>
            <a:off x="5152680" y="1326240"/>
            <a:ext cx="4426920" cy="32882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8" name="PlaceHolder 2"/>
          <p:cNvSpPr>
            <a:spLocks noGrp="1"/>
          </p:cNvSpPr>
          <p:nvPr>
            <p:ph type="body"/>
          </p:nvPr>
        </p:nvSpPr>
        <p:spPr>
          <a:xfrm>
            <a:off x="504000" y="1326240"/>
            <a:ext cx="9071640" cy="32882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504000" y="225720"/>
            <a:ext cx="9071640" cy="43884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98" name="PlaceHolder 2"/>
          <p:cNvSpPr>
            <a:spLocks noGrp="1"/>
          </p:cNvSpPr>
          <p:nvPr>
            <p:ph type="body"/>
          </p:nvPr>
        </p:nvSpPr>
        <p:spPr>
          <a:xfrm>
            <a:off x="504000" y="1326240"/>
            <a:ext cx="4426920" cy="1568160"/>
          </a:xfrm>
          <a:prstGeom prst="rect">
            <a:avLst/>
          </a:prstGeom>
        </p:spPr>
        <p:txBody>
          <a:bodyPr lIns="0" tIns="0" rIns="0" bIns="0">
            <a:normAutofit/>
          </a:bodyPr>
          <a:lstStyle/>
          <a:p>
            <a:endParaRPr lang="en-US" sz="3200" b="0" strike="noStrike" spc="-1">
              <a:latin typeface="Arial"/>
            </a:endParaRPr>
          </a:p>
        </p:txBody>
      </p:sp>
      <p:sp>
        <p:nvSpPr>
          <p:cNvPr id="99" name="PlaceHolder 3"/>
          <p:cNvSpPr>
            <a:spLocks noGrp="1"/>
          </p:cNvSpPr>
          <p:nvPr>
            <p:ph type="body"/>
          </p:nvPr>
        </p:nvSpPr>
        <p:spPr>
          <a:xfrm>
            <a:off x="5152680" y="1326240"/>
            <a:ext cx="4426920" cy="3288240"/>
          </a:xfrm>
          <a:prstGeom prst="rect">
            <a:avLst/>
          </a:prstGeom>
        </p:spPr>
        <p:txBody>
          <a:bodyPr lIns="0" tIns="0" rIns="0" bIns="0">
            <a:normAutofit/>
          </a:bodyPr>
          <a:lstStyle/>
          <a:p>
            <a:endParaRPr lang="en-US" sz="3200" b="0" strike="noStrike" spc="-1">
              <a:latin typeface="Arial"/>
            </a:endParaRPr>
          </a:p>
        </p:txBody>
      </p:sp>
      <p:sp>
        <p:nvSpPr>
          <p:cNvPr id="100" name="PlaceHolder 4"/>
          <p:cNvSpPr>
            <a:spLocks noGrp="1"/>
          </p:cNvSpPr>
          <p:nvPr>
            <p:ph type="body"/>
          </p:nvPr>
        </p:nvSpPr>
        <p:spPr>
          <a:xfrm>
            <a:off x="504000" y="304380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02" name="PlaceHolder 2"/>
          <p:cNvSpPr>
            <a:spLocks noGrp="1"/>
          </p:cNvSpPr>
          <p:nvPr>
            <p:ph type="body"/>
          </p:nvPr>
        </p:nvSpPr>
        <p:spPr>
          <a:xfrm>
            <a:off x="504000" y="1326240"/>
            <a:ext cx="4426920" cy="3288240"/>
          </a:xfrm>
          <a:prstGeom prst="rect">
            <a:avLst/>
          </a:prstGeom>
        </p:spPr>
        <p:txBody>
          <a:bodyPr lIns="0" tIns="0" rIns="0" bIns="0">
            <a:normAutofit/>
          </a:bodyPr>
          <a:lstStyle/>
          <a:p>
            <a:endParaRPr lang="en-US" sz="3200" b="0" strike="noStrike" spc="-1">
              <a:latin typeface="Arial"/>
            </a:endParaRPr>
          </a:p>
        </p:txBody>
      </p:sp>
      <p:sp>
        <p:nvSpPr>
          <p:cNvPr id="103" name="PlaceHolder 3"/>
          <p:cNvSpPr>
            <a:spLocks noGrp="1"/>
          </p:cNvSpPr>
          <p:nvPr>
            <p:ph type="body"/>
          </p:nvPr>
        </p:nvSpPr>
        <p:spPr>
          <a:xfrm>
            <a:off x="5152680" y="1326240"/>
            <a:ext cx="4426920" cy="1568160"/>
          </a:xfrm>
          <a:prstGeom prst="rect">
            <a:avLst/>
          </a:prstGeom>
        </p:spPr>
        <p:txBody>
          <a:bodyPr lIns="0" tIns="0" rIns="0" bIns="0">
            <a:normAutofit/>
          </a:bodyPr>
          <a:lstStyle/>
          <a:p>
            <a:endParaRPr lang="en-US" sz="3200" b="0" strike="noStrike" spc="-1">
              <a:latin typeface="Arial"/>
            </a:endParaRPr>
          </a:p>
        </p:txBody>
      </p:sp>
      <p:sp>
        <p:nvSpPr>
          <p:cNvPr id="104" name="PlaceHolder 4"/>
          <p:cNvSpPr>
            <a:spLocks noGrp="1"/>
          </p:cNvSpPr>
          <p:nvPr>
            <p:ph type="body"/>
          </p:nvPr>
        </p:nvSpPr>
        <p:spPr>
          <a:xfrm>
            <a:off x="5152680" y="304380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06" name="PlaceHolder 2"/>
          <p:cNvSpPr>
            <a:spLocks noGrp="1"/>
          </p:cNvSpPr>
          <p:nvPr>
            <p:ph type="body"/>
          </p:nvPr>
        </p:nvSpPr>
        <p:spPr>
          <a:xfrm>
            <a:off x="504000" y="1326240"/>
            <a:ext cx="4426920" cy="1568160"/>
          </a:xfrm>
          <a:prstGeom prst="rect">
            <a:avLst/>
          </a:prstGeom>
        </p:spPr>
        <p:txBody>
          <a:bodyPr lIns="0" tIns="0" rIns="0" bIns="0">
            <a:normAutofit/>
          </a:bodyPr>
          <a:lstStyle/>
          <a:p>
            <a:endParaRPr lang="en-US" sz="3200" b="0" strike="noStrike" spc="-1">
              <a:latin typeface="Arial"/>
            </a:endParaRPr>
          </a:p>
        </p:txBody>
      </p:sp>
      <p:sp>
        <p:nvSpPr>
          <p:cNvPr id="107" name="PlaceHolder 3"/>
          <p:cNvSpPr>
            <a:spLocks noGrp="1"/>
          </p:cNvSpPr>
          <p:nvPr>
            <p:ph type="body"/>
          </p:nvPr>
        </p:nvSpPr>
        <p:spPr>
          <a:xfrm>
            <a:off x="5152680" y="1326240"/>
            <a:ext cx="4426920" cy="1568160"/>
          </a:xfrm>
          <a:prstGeom prst="rect">
            <a:avLst/>
          </a:prstGeom>
        </p:spPr>
        <p:txBody>
          <a:bodyPr lIns="0" tIns="0" rIns="0" bIns="0">
            <a:normAutofit/>
          </a:bodyPr>
          <a:lstStyle/>
          <a:p>
            <a:endParaRPr lang="en-US" sz="3200" b="0" strike="noStrike" spc="-1">
              <a:latin typeface="Arial"/>
            </a:endParaRPr>
          </a:p>
        </p:txBody>
      </p:sp>
      <p:sp>
        <p:nvSpPr>
          <p:cNvPr id="108" name="PlaceHolder 4"/>
          <p:cNvSpPr>
            <a:spLocks noGrp="1"/>
          </p:cNvSpPr>
          <p:nvPr>
            <p:ph type="body"/>
          </p:nvPr>
        </p:nvSpPr>
        <p:spPr>
          <a:xfrm>
            <a:off x="504000" y="3043800"/>
            <a:ext cx="907164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10" name="PlaceHolder 2"/>
          <p:cNvSpPr>
            <a:spLocks noGrp="1"/>
          </p:cNvSpPr>
          <p:nvPr>
            <p:ph type="body"/>
          </p:nvPr>
        </p:nvSpPr>
        <p:spPr>
          <a:xfrm>
            <a:off x="504000" y="1326240"/>
            <a:ext cx="9071640" cy="1568160"/>
          </a:xfrm>
          <a:prstGeom prst="rect">
            <a:avLst/>
          </a:prstGeom>
        </p:spPr>
        <p:txBody>
          <a:bodyPr lIns="0" tIns="0" rIns="0" bIns="0">
            <a:normAutofit/>
          </a:bodyPr>
          <a:lstStyle/>
          <a:p>
            <a:endParaRPr lang="en-US" sz="3200" b="0" strike="noStrike" spc="-1">
              <a:latin typeface="Arial"/>
            </a:endParaRPr>
          </a:p>
        </p:txBody>
      </p:sp>
      <p:sp>
        <p:nvSpPr>
          <p:cNvPr id="111" name="PlaceHolder 3"/>
          <p:cNvSpPr>
            <a:spLocks noGrp="1"/>
          </p:cNvSpPr>
          <p:nvPr>
            <p:ph type="body"/>
          </p:nvPr>
        </p:nvSpPr>
        <p:spPr>
          <a:xfrm>
            <a:off x="504000" y="3043800"/>
            <a:ext cx="907164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13" name="PlaceHolder 2"/>
          <p:cNvSpPr>
            <a:spLocks noGrp="1"/>
          </p:cNvSpPr>
          <p:nvPr>
            <p:ph type="body"/>
          </p:nvPr>
        </p:nvSpPr>
        <p:spPr>
          <a:xfrm>
            <a:off x="504000" y="1326240"/>
            <a:ext cx="4426920" cy="1568160"/>
          </a:xfrm>
          <a:prstGeom prst="rect">
            <a:avLst/>
          </a:prstGeom>
        </p:spPr>
        <p:txBody>
          <a:bodyPr lIns="0" tIns="0" rIns="0" bIns="0">
            <a:normAutofit/>
          </a:bodyPr>
          <a:lstStyle/>
          <a:p>
            <a:endParaRPr lang="en-US" sz="3200" b="0" strike="noStrike" spc="-1">
              <a:latin typeface="Arial"/>
            </a:endParaRPr>
          </a:p>
        </p:txBody>
      </p:sp>
      <p:sp>
        <p:nvSpPr>
          <p:cNvPr id="114" name="PlaceHolder 3"/>
          <p:cNvSpPr>
            <a:spLocks noGrp="1"/>
          </p:cNvSpPr>
          <p:nvPr>
            <p:ph type="body"/>
          </p:nvPr>
        </p:nvSpPr>
        <p:spPr>
          <a:xfrm>
            <a:off x="5152680" y="1326240"/>
            <a:ext cx="4426920" cy="1568160"/>
          </a:xfrm>
          <a:prstGeom prst="rect">
            <a:avLst/>
          </a:prstGeom>
        </p:spPr>
        <p:txBody>
          <a:bodyPr lIns="0" tIns="0" rIns="0" bIns="0">
            <a:normAutofit/>
          </a:bodyPr>
          <a:lstStyle/>
          <a:p>
            <a:endParaRPr lang="en-US" sz="3200" b="0" strike="noStrike" spc="-1">
              <a:latin typeface="Arial"/>
            </a:endParaRPr>
          </a:p>
        </p:txBody>
      </p:sp>
      <p:sp>
        <p:nvSpPr>
          <p:cNvPr id="115" name="PlaceHolder 4"/>
          <p:cNvSpPr>
            <a:spLocks noGrp="1"/>
          </p:cNvSpPr>
          <p:nvPr>
            <p:ph type="body"/>
          </p:nvPr>
        </p:nvSpPr>
        <p:spPr>
          <a:xfrm>
            <a:off x="504000" y="3043800"/>
            <a:ext cx="4426920" cy="1568160"/>
          </a:xfrm>
          <a:prstGeom prst="rect">
            <a:avLst/>
          </a:prstGeom>
        </p:spPr>
        <p:txBody>
          <a:bodyPr lIns="0" tIns="0" rIns="0" bIns="0">
            <a:normAutofit/>
          </a:bodyPr>
          <a:lstStyle/>
          <a:p>
            <a:endParaRPr lang="en-US" sz="3200" b="0" strike="noStrike" spc="-1">
              <a:latin typeface="Arial"/>
            </a:endParaRPr>
          </a:p>
        </p:txBody>
      </p:sp>
      <p:sp>
        <p:nvSpPr>
          <p:cNvPr id="116" name="PlaceHolder 5"/>
          <p:cNvSpPr>
            <a:spLocks noGrp="1"/>
          </p:cNvSpPr>
          <p:nvPr>
            <p:ph type="body"/>
          </p:nvPr>
        </p:nvSpPr>
        <p:spPr>
          <a:xfrm>
            <a:off x="5152680" y="304380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18" name="PlaceHolder 2"/>
          <p:cNvSpPr>
            <a:spLocks noGrp="1"/>
          </p:cNvSpPr>
          <p:nvPr>
            <p:ph type="body"/>
          </p:nvPr>
        </p:nvSpPr>
        <p:spPr>
          <a:xfrm>
            <a:off x="504000" y="1326240"/>
            <a:ext cx="2920680" cy="1568160"/>
          </a:xfrm>
          <a:prstGeom prst="rect">
            <a:avLst/>
          </a:prstGeom>
        </p:spPr>
        <p:txBody>
          <a:bodyPr lIns="0" tIns="0" rIns="0" bIns="0">
            <a:normAutofit/>
          </a:bodyPr>
          <a:lstStyle/>
          <a:p>
            <a:endParaRPr lang="en-US" sz="3200" b="0" strike="noStrike" spc="-1">
              <a:latin typeface="Arial"/>
            </a:endParaRPr>
          </a:p>
        </p:txBody>
      </p:sp>
      <p:sp>
        <p:nvSpPr>
          <p:cNvPr id="119" name="PlaceHolder 3"/>
          <p:cNvSpPr>
            <a:spLocks noGrp="1"/>
          </p:cNvSpPr>
          <p:nvPr>
            <p:ph type="body"/>
          </p:nvPr>
        </p:nvSpPr>
        <p:spPr>
          <a:xfrm>
            <a:off x="3571200" y="1326240"/>
            <a:ext cx="2920680" cy="1568160"/>
          </a:xfrm>
          <a:prstGeom prst="rect">
            <a:avLst/>
          </a:prstGeom>
        </p:spPr>
        <p:txBody>
          <a:bodyPr lIns="0" tIns="0" rIns="0" bIns="0">
            <a:normAutofit/>
          </a:bodyPr>
          <a:lstStyle/>
          <a:p>
            <a:endParaRPr lang="en-US" sz="3200" b="0" strike="noStrike" spc="-1">
              <a:latin typeface="Arial"/>
            </a:endParaRPr>
          </a:p>
        </p:txBody>
      </p:sp>
      <p:sp>
        <p:nvSpPr>
          <p:cNvPr id="120" name="PlaceHolder 4"/>
          <p:cNvSpPr>
            <a:spLocks noGrp="1"/>
          </p:cNvSpPr>
          <p:nvPr>
            <p:ph type="body"/>
          </p:nvPr>
        </p:nvSpPr>
        <p:spPr>
          <a:xfrm>
            <a:off x="6638040" y="1326240"/>
            <a:ext cx="2920680" cy="1568160"/>
          </a:xfrm>
          <a:prstGeom prst="rect">
            <a:avLst/>
          </a:prstGeom>
        </p:spPr>
        <p:txBody>
          <a:bodyPr lIns="0" tIns="0" rIns="0" bIns="0">
            <a:normAutofit/>
          </a:bodyPr>
          <a:lstStyle/>
          <a:p>
            <a:endParaRPr lang="en-US" sz="3200" b="0" strike="noStrike" spc="-1">
              <a:latin typeface="Arial"/>
            </a:endParaRPr>
          </a:p>
        </p:txBody>
      </p:sp>
      <p:sp>
        <p:nvSpPr>
          <p:cNvPr id="121" name="PlaceHolder 5"/>
          <p:cNvSpPr>
            <a:spLocks noGrp="1"/>
          </p:cNvSpPr>
          <p:nvPr>
            <p:ph type="body"/>
          </p:nvPr>
        </p:nvSpPr>
        <p:spPr>
          <a:xfrm>
            <a:off x="504000" y="3043800"/>
            <a:ext cx="2920680" cy="1568160"/>
          </a:xfrm>
          <a:prstGeom prst="rect">
            <a:avLst/>
          </a:prstGeom>
        </p:spPr>
        <p:txBody>
          <a:bodyPr lIns="0" tIns="0" rIns="0" bIns="0">
            <a:normAutofit/>
          </a:bodyPr>
          <a:lstStyle/>
          <a:p>
            <a:endParaRPr lang="en-US" sz="3200" b="0" strike="noStrike" spc="-1">
              <a:latin typeface="Arial"/>
            </a:endParaRPr>
          </a:p>
        </p:txBody>
      </p:sp>
      <p:sp>
        <p:nvSpPr>
          <p:cNvPr id="122" name="PlaceHolder 6"/>
          <p:cNvSpPr>
            <a:spLocks noGrp="1"/>
          </p:cNvSpPr>
          <p:nvPr>
            <p:ph type="body"/>
          </p:nvPr>
        </p:nvSpPr>
        <p:spPr>
          <a:xfrm>
            <a:off x="3571200" y="3043800"/>
            <a:ext cx="2920680" cy="1568160"/>
          </a:xfrm>
          <a:prstGeom prst="rect">
            <a:avLst/>
          </a:prstGeom>
        </p:spPr>
        <p:txBody>
          <a:bodyPr lIns="0" tIns="0" rIns="0" bIns="0">
            <a:normAutofit/>
          </a:bodyPr>
          <a:lstStyle/>
          <a:p>
            <a:endParaRPr lang="en-US" sz="3200" b="0" strike="noStrike" spc="-1">
              <a:latin typeface="Arial"/>
            </a:endParaRPr>
          </a:p>
        </p:txBody>
      </p:sp>
      <p:sp>
        <p:nvSpPr>
          <p:cNvPr id="123" name="PlaceHolder 7"/>
          <p:cNvSpPr>
            <a:spLocks noGrp="1"/>
          </p:cNvSpPr>
          <p:nvPr>
            <p:ph type="body"/>
          </p:nvPr>
        </p:nvSpPr>
        <p:spPr>
          <a:xfrm>
            <a:off x="6638040" y="3043800"/>
            <a:ext cx="292068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0" name="PlaceHolder 2"/>
          <p:cNvSpPr>
            <a:spLocks noGrp="1"/>
          </p:cNvSpPr>
          <p:nvPr>
            <p:ph type="body"/>
          </p:nvPr>
        </p:nvSpPr>
        <p:spPr>
          <a:xfrm>
            <a:off x="504000" y="1326240"/>
            <a:ext cx="4426920" cy="3288240"/>
          </a:xfrm>
          <a:prstGeom prst="rect">
            <a:avLst/>
          </a:prstGeom>
        </p:spPr>
        <p:txBody>
          <a:bodyPr lIns="0" tIns="0" rIns="0" bIns="0">
            <a:normAutofit/>
          </a:bodyPr>
          <a:lstStyle/>
          <a:p>
            <a:endParaRPr lang="en-US" sz="3200" b="0" strike="noStrike" spc="-1">
              <a:latin typeface="Arial"/>
            </a:endParaRPr>
          </a:p>
        </p:txBody>
      </p:sp>
      <p:sp>
        <p:nvSpPr>
          <p:cNvPr id="11" name="PlaceHolder 3"/>
          <p:cNvSpPr>
            <a:spLocks noGrp="1"/>
          </p:cNvSpPr>
          <p:nvPr>
            <p:ph type="body"/>
          </p:nvPr>
        </p:nvSpPr>
        <p:spPr>
          <a:xfrm>
            <a:off x="5152680" y="1326240"/>
            <a:ext cx="4426920" cy="32882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5720"/>
            <a:ext cx="9071640" cy="43884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5" name="PlaceHolder 2"/>
          <p:cNvSpPr>
            <a:spLocks noGrp="1"/>
          </p:cNvSpPr>
          <p:nvPr>
            <p:ph type="body"/>
          </p:nvPr>
        </p:nvSpPr>
        <p:spPr>
          <a:xfrm>
            <a:off x="504000" y="1326240"/>
            <a:ext cx="4426920" cy="1568160"/>
          </a:xfrm>
          <a:prstGeom prst="rect">
            <a:avLst/>
          </a:prstGeom>
        </p:spPr>
        <p:txBody>
          <a:bodyPr lIns="0" tIns="0" rIns="0" bIns="0">
            <a:normAutofit/>
          </a:bodyPr>
          <a:lstStyle/>
          <a:p>
            <a:endParaRPr lang="en-US" sz="3200" b="0" strike="noStrike" spc="-1">
              <a:latin typeface="Arial"/>
            </a:endParaRPr>
          </a:p>
        </p:txBody>
      </p:sp>
      <p:sp>
        <p:nvSpPr>
          <p:cNvPr id="16" name="PlaceHolder 3"/>
          <p:cNvSpPr>
            <a:spLocks noGrp="1"/>
          </p:cNvSpPr>
          <p:nvPr>
            <p:ph type="body"/>
          </p:nvPr>
        </p:nvSpPr>
        <p:spPr>
          <a:xfrm>
            <a:off x="5152680" y="1326240"/>
            <a:ext cx="4426920" cy="3288240"/>
          </a:xfrm>
          <a:prstGeom prst="rect">
            <a:avLst/>
          </a:prstGeom>
        </p:spPr>
        <p:txBody>
          <a:bodyPr lIns="0" tIns="0" rIns="0" bIns="0">
            <a:normAutofit/>
          </a:bodyPr>
          <a:lstStyle/>
          <a:p>
            <a:endParaRPr lang="en-US" sz="3200" b="0" strike="noStrike" spc="-1">
              <a:latin typeface="Arial"/>
            </a:endParaRPr>
          </a:p>
        </p:txBody>
      </p:sp>
      <p:sp>
        <p:nvSpPr>
          <p:cNvPr id="17" name="PlaceHolder 4"/>
          <p:cNvSpPr>
            <a:spLocks noGrp="1"/>
          </p:cNvSpPr>
          <p:nvPr>
            <p:ph type="body"/>
          </p:nvPr>
        </p:nvSpPr>
        <p:spPr>
          <a:xfrm>
            <a:off x="504000" y="304380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9" name="PlaceHolder 2"/>
          <p:cNvSpPr>
            <a:spLocks noGrp="1"/>
          </p:cNvSpPr>
          <p:nvPr>
            <p:ph type="body"/>
          </p:nvPr>
        </p:nvSpPr>
        <p:spPr>
          <a:xfrm>
            <a:off x="504000" y="1326240"/>
            <a:ext cx="4426920" cy="3288240"/>
          </a:xfrm>
          <a:prstGeom prst="rect">
            <a:avLst/>
          </a:prstGeom>
        </p:spPr>
        <p:txBody>
          <a:bodyPr lIns="0" tIns="0" rIns="0" bIns="0">
            <a:normAutofit/>
          </a:bodyPr>
          <a:lstStyle/>
          <a:p>
            <a:endParaRPr lang="en-US" sz="3200" b="0" strike="noStrike" spc="-1">
              <a:latin typeface="Arial"/>
            </a:endParaRPr>
          </a:p>
        </p:txBody>
      </p:sp>
      <p:sp>
        <p:nvSpPr>
          <p:cNvPr id="20" name="PlaceHolder 3"/>
          <p:cNvSpPr>
            <a:spLocks noGrp="1"/>
          </p:cNvSpPr>
          <p:nvPr>
            <p:ph type="body"/>
          </p:nvPr>
        </p:nvSpPr>
        <p:spPr>
          <a:xfrm>
            <a:off x="5152680" y="1326240"/>
            <a:ext cx="4426920" cy="1568160"/>
          </a:xfrm>
          <a:prstGeom prst="rect">
            <a:avLst/>
          </a:prstGeom>
        </p:spPr>
        <p:txBody>
          <a:bodyPr lIns="0" tIns="0" rIns="0" bIns="0">
            <a:normAutofit/>
          </a:bodyPr>
          <a:lstStyle/>
          <a:p>
            <a:endParaRPr lang="en-US" sz="3200" b="0" strike="noStrike" spc="-1">
              <a:latin typeface="Arial"/>
            </a:endParaRPr>
          </a:p>
        </p:txBody>
      </p:sp>
      <p:sp>
        <p:nvSpPr>
          <p:cNvPr id="21" name="PlaceHolder 4"/>
          <p:cNvSpPr>
            <a:spLocks noGrp="1"/>
          </p:cNvSpPr>
          <p:nvPr>
            <p:ph type="body"/>
          </p:nvPr>
        </p:nvSpPr>
        <p:spPr>
          <a:xfrm>
            <a:off x="5152680" y="304380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23" name="PlaceHolder 2"/>
          <p:cNvSpPr>
            <a:spLocks noGrp="1"/>
          </p:cNvSpPr>
          <p:nvPr>
            <p:ph type="body"/>
          </p:nvPr>
        </p:nvSpPr>
        <p:spPr>
          <a:xfrm>
            <a:off x="504000" y="1326240"/>
            <a:ext cx="4426920" cy="1568160"/>
          </a:xfrm>
          <a:prstGeom prst="rect">
            <a:avLst/>
          </a:prstGeom>
        </p:spPr>
        <p:txBody>
          <a:bodyPr lIns="0" tIns="0" rIns="0" bIns="0">
            <a:normAutofit/>
          </a:bodyPr>
          <a:lstStyle/>
          <a:p>
            <a:endParaRPr lang="en-US" sz="3200" b="0" strike="noStrike" spc="-1">
              <a:latin typeface="Arial"/>
            </a:endParaRPr>
          </a:p>
        </p:txBody>
      </p:sp>
      <p:sp>
        <p:nvSpPr>
          <p:cNvPr id="24" name="PlaceHolder 3"/>
          <p:cNvSpPr>
            <a:spLocks noGrp="1"/>
          </p:cNvSpPr>
          <p:nvPr>
            <p:ph type="body"/>
          </p:nvPr>
        </p:nvSpPr>
        <p:spPr>
          <a:xfrm>
            <a:off x="5152680" y="1326240"/>
            <a:ext cx="4426920" cy="1568160"/>
          </a:xfrm>
          <a:prstGeom prst="rect">
            <a:avLst/>
          </a:prstGeom>
        </p:spPr>
        <p:txBody>
          <a:bodyPr lIns="0" tIns="0" rIns="0" bIns="0">
            <a:normAutofit/>
          </a:bodyPr>
          <a:lstStyle/>
          <a:p>
            <a:endParaRPr lang="en-US" sz="3200" b="0" strike="noStrike" spc="-1">
              <a:latin typeface="Arial"/>
            </a:endParaRPr>
          </a:p>
        </p:txBody>
      </p:sp>
      <p:sp>
        <p:nvSpPr>
          <p:cNvPr id="25" name="PlaceHolder 4"/>
          <p:cNvSpPr>
            <a:spLocks noGrp="1"/>
          </p:cNvSpPr>
          <p:nvPr>
            <p:ph type="body"/>
          </p:nvPr>
        </p:nvSpPr>
        <p:spPr>
          <a:xfrm>
            <a:off x="504000" y="3043800"/>
            <a:ext cx="907164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5720"/>
            <a:ext cx="9071640" cy="94644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6" name="PlaceHolder 2"/>
          <p:cNvSpPr>
            <a:spLocks noGrp="1"/>
          </p:cNvSpPr>
          <p:nvPr>
            <p:ph type="body"/>
          </p:nvPr>
        </p:nvSpPr>
        <p:spPr>
          <a:xfrm>
            <a:off x="504000" y="1326240"/>
            <a:ext cx="9071640" cy="3288240"/>
          </a:xfrm>
          <a:prstGeom prst="rect">
            <a:avLst/>
          </a:prstGeom>
        </p:spPr>
        <p:txBody>
          <a:bodyPr lIns="0" tIns="0" rIns="0" bIns="0">
            <a:normAutofit/>
          </a:bodyPr>
          <a:lstStyle/>
          <a:p>
            <a:pPr marL="432000" indent="-324000">
              <a:spcBef>
                <a:spcPts val="1414"/>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1"/>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4"/>
              </a:spcBef>
              <a:buClr>
                <a:srgbClr val="000000"/>
              </a:buClr>
              <a:buSzPct val="75000"/>
              <a:buFont typeface="Symbol" charset="2"/>
              <a:buChar char=""/>
            </a:pPr>
            <a:r>
              <a:rPr lang="en-US" sz="2000" b="0" strike="noStrike" spc="-1">
                <a:latin typeface="Arial"/>
              </a:rPr>
              <a:t>Fourth Outline Level</a:t>
            </a:r>
          </a:p>
          <a:p>
            <a:pPr marL="2160000" lvl="4" indent="-216000">
              <a:spcBef>
                <a:spcPts val="281"/>
              </a:spcBef>
              <a:buClr>
                <a:srgbClr val="000000"/>
              </a:buClr>
              <a:buSzPct val="45000"/>
              <a:buFont typeface="Wingdings" charset="2"/>
              <a:buChar char=""/>
            </a:pPr>
            <a:r>
              <a:rPr lang="en-US" sz="2000" b="0" strike="noStrike" spc="-1">
                <a:latin typeface="Arial"/>
              </a:rPr>
              <a:t>Fifth Outline Level</a:t>
            </a:r>
          </a:p>
          <a:p>
            <a:pPr marL="2592000" lvl="5" indent="-216000">
              <a:spcBef>
                <a:spcPts val="281"/>
              </a:spcBef>
              <a:buClr>
                <a:srgbClr val="000000"/>
              </a:buClr>
              <a:buSzPct val="45000"/>
              <a:buFont typeface="Wingdings" charset="2"/>
              <a:buChar char=""/>
            </a:pPr>
            <a:r>
              <a:rPr lang="en-US" sz="2000" b="0" strike="noStrike" spc="-1">
                <a:latin typeface="Arial"/>
              </a:rPr>
              <a:t>Sixth Outline Level</a:t>
            </a:r>
          </a:p>
          <a:p>
            <a:pPr marL="3024000" lvl="6" indent="-216000">
              <a:spcBef>
                <a:spcPts val="281"/>
              </a:spcBef>
              <a:buClr>
                <a:srgbClr val="000000"/>
              </a:buClr>
              <a:buSzPct val="45000"/>
              <a:buFont typeface="Wingdings" charset="2"/>
              <a:buChar char=""/>
            </a:pPr>
            <a:r>
              <a:rPr lang="en-US" sz="2000" b="0" strike="noStrike" spc="-1">
                <a:latin typeface="Arial"/>
              </a:rPr>
              <a:t>Seventh Outline Level</a:t>
            </a:r>
          </a:p>
        </p:txBody>
      </p:sp>
      <p:sp>
        <p:nvSpPr>
          <p:cNvPr id="2" name="PlaceHolder 3"/>
          <p:cNvSpPr>
            <a:spLocks noGrp="1"/>
          </p:cNvSpPr>
          <p:nvPr>
            <p:ph type="dt"/>
          </p:nvPr>
        </p:nvSpPr>
        <p:spPr>
          <a:xfrm>
            <a:off x="504000" y="5164920"/>
            <a:ext cx="2348280" cy="390600"/>
          </a:xfrm>
          <a:prstGeom prst="rect">
            <a:avLst/>
          </a:prstGeom>
        </p:spPr>
        <p:txBody>
          <a:bodyPr lIns="0" tIns="0" rIns="0" bIns="0">
            <a:noAutofit/>
          </a:bodyPr>
          <a:lstStyle/>
          <a:p>
            <a:r>
              <a:rPr lang="en-US" sz="1400" b="0" strike="noStrike" spc="-1">
                <a:latin typeface="Times New Roman"/>
              </a:rPr>
              <a:t>&lt;date/time&gt;</a:t>
            </a:r>
          </a:p>
        </p:txBody>
      </p:sp>
      <p:sp>
        <p:nvSpPr>
          <p:cNvPr id="3" name="PlaceHolder 4"/>
          <p:cNvSpPr>
            <a:spLocks noGrp="1"/>
          </p:cNvSpPr>
          <p:nvPr>
            <p:ph type="ftr"/>
          </p:nvPr>
        </p:nvSpPr>
        <p:spPr>
          <a:xfrm>
            <a:off x="3447360" y="5164920"/>
            <a:ext cx="3195000" cy="390600"/>
          </a:xfrm>
          <a:prstGeom prst="rect">
            <a:avLst/>
          </a:prstGeom>
        </p:spPr>
        <p:txBody>
          <a:bodyPr lIns="0" tIns="0" rIns="0" bIns="0">
            <a:noAutofit/>
          </a:bodyPr>
          <a:lstStyle/>
          <a:p>
            <a:pPr algn="ctr"/>
            <a:r>
              <a:rPr lang="en-US" sz="1400" b="0" strike="noStrike" spc="-1">
                <a:latin typeface="Times New Roman"/>
              </a:rPr>
              <a:t>&lt;footer&gt;</a:t>
            </a:r>
          </a:p>
        </p:txBody>
      </p:sp>
      <p:sp>
        <p:nvSpPr>
          <p:cNvPr id="4" name="PlaceHolder 5"/>
          <p:cNvSpPr>
            <a:spLocks noGrp="1"/>
          </p:cNvSpPr>
          <p:nvPr>
            <p:ph type="sldNum"/>
          </p:nvPr>
        </p:nvSpPr>
        <p:spPr>
          <a:xfrm>
            <a:off x="7227360" y="5164920"/>
            <a:ext cx="2348280" cy="390600"/>
          </a:xfrm>
          <a:prstGeom prst="rect">
            <a:avLst/>
          </a:prstGeom>
        </p:spPr>
        <p:txBody>
          <a:bodyPr lIns="0" tIns="0" rIns="0" bIns="0">
            <a:noAutofit/>
          </a:bodyPr>
          <a:lstStyle/>
          <a:p>
            <a:pPr algn="r"/>
            <a:fld id="{9C83EEBF-8517-4374-A457-A13C787CC9B8}"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pic>
        <p:nvPicPr>
          <p:cNvPr id="41" name="Picture 9" descr="horizontal-logo-green-text.jpg"/>
          <p:cNvPicPr/>
          <p:nvPr/>
        </p:nvPicPr>
        <p:blipFill>
          <a:blip r:embed="rId15"/>
          <a:stretch/>
        </p:blipFill>
        <p:spPr>
          <a:xfrm>
            <a:off x="504000" y="5253480"/>
            <a:ext cx="2687400" cy="336960"/>
          </a:xfrm>
          <a:prstGeom prst="rect">
            <a:avLst/>
          </a:prstGeom>
          <a:ln w="9360">
            <a:noFill/>
          </a:ln>
        </p:spPr>
      </p:pic>
      <p:sp>
        <p:nvSpPr>
          <p:cNvPr id="42" name="CustomShape 1"/>
          <p:cNvSpPr/>
          <p:nvPr/>
        </p:nvSpPr>
        <p:spPr>
          <a:xfrm>
            <a:off x="4703760" y="5336280"/>
            <a:ext cx="3531600" cy="30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en-US" sz="1400" b="0" strike="noStrike" spc="-1">
                <a:solidFill>
                  <a:srgbClr val="106636"/>
                </a:solidFill>
                <a:latin typeface="Calibri"/>
              </a:rPr>
              <a:t>DNP Business Meeting		</a:t>
            </a:r>
            <a:endParaRPr lang="en-US" sz="1400" b="0" strike="noStrike" spc="-1">
              <a:latin typeface="Arial"/>
            </a:endParaRPr>
          </a:p>
        </p:txBody>
      </p:sp>
      <p:sp>
        <p:nvSpPr>
          <p:cNvPr id="43" name="CustomShape 2"/>
          <p:cNvSpPr/>
          <p:nvPr/>
        </p:nvSpPr>
        <p:spPr>
          <a:xfrm>
            <a:off x="7595280" y="5336280"/>
            <a:ext cx="1854360" cy="30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en-US" sz="1400" b="0" strike="noStrike" spc="-1">
                <a:solidFill>
                  <a:srgbClr val="106636"/>
                </a:solidFill>
                <a:latin typeface="Calibri"/>
              </a:rPr>
              <a:t>November 1, 2020</a:t>
            </a:r>
            <a:endParaRPr lang="en-US" sz="1400" b="0" strike="noStrike" spc="-1">
              <a:latin typeface="Arial"/>
            </a:endParaRPr>
          </a:p>
        </p:txBody>
      </p:sp>
      <p:sp>
        <p:nvSpPr>
          <p:cNvPr id="44" name="PlaceHolder 3"/>
          <p:cNvSpPr>
            <a:spLocks noGrp="1"/>
          </p:cNvSpPr>
          <p:nvPr>
            <p:ph type="title"/>
          </p:nvPr>
        </p:nvSpPr>
        <p:spPr>
          <a:xfrm>
            <a:off x="0" y="-180720"/>
            <a:ext cx="10079640" cy="784440"/>
          </a:xfrm>
          <a:prstGeom prst="rect">
            <a:avLst/>
          </a:prstGeom>
        </p:spPr>
        <p:txBody>
          <a:bodyPr anchor="ctr">
            <a:noAutofit/>
          </a:bodyPr>
          <a:lstStyle/>
          <a:p>
            <a:pPr algn="ctr">
              <a:lnSpc>
                <a:spcPct val="100000"/>
              </a:lnSpc>
            </a:pPr>
            <a:r>
              <a:rPr lang="en-US" sz="2400" b="1" strike="noStrike" spc="-1">
                <a:solidFill>
                  <a:srgbClr val="106636"/>
                </a:solidFill>
                <a:latin typeface="Arial"/>
              </a:rPr>
              <a:t>Click to edit Master title style</a:t>
            </a:r>
            <a:endParaRPr lang="en-US" sz="2400" b="0" strike="noStrike" spc="-1">
              <a:solidFill>
                <a:srgbClr val="000000"/>
              </a:solidFill>
              <a:latin typeface="Calibri"/>
            </a:endParaRPr>
          </a:p>
        </p:txBody>
      </p:sp>
      <p:sp>
        <p:nvSpPr>
          <p:cNvPr id="45" name="PlaceHolder 4"/>
          <p:cNvSpPr>
            <a:spLocks noGrp="1"/>
          </p:cNvSpPr>
          <p:nvPr>
            <p:ph type="body"/>
          </p:nvPr>
        </p:nvSpPr>
        <p:spPr>
          <a:xfrm>
            <a:off x="504000" y="1326240"/>
            <a:ext cx="9071640" cy="3288240"/>
          </a:xfrm>
          <a:prstGeom prst="rect">
            <a:avLst/>
          </a:prstGeom>
        </p:spPr>
        <p:txBody>
          <a:bodyPr lIns="0" tIns="0" rIns="0" bIns="0">
            <a:normAutofit/>
          </a:bodyPr>
          <a:lstStyle/>
          <a:p>
            <a:pPr marL="432000" indent="-324000">
              <a:spcBef>
                <a:spcPts val="1168"/>
              </a:spcBef>
              <a:buClr>
                <a:srgbClr val="000000"/>
              </a:buClr>
              <a:buSzPct val="45000"/>
              <a:buFont typeface="Wingdings" charset="2"/>
              <a:buChar char=""/>
            </a:pPr>
            <a:r>
              <a:rPr lang="en-US" sz="1979" b="1" strike="noStrike" spc="-1">
                <a:solidFill>
                  <a:srgbClr val="146737"/>
                </a:solidFill>
                <a:latin typeface="Arial"/>
              </a:rPr>
              <a:t>Click to edit the outline text format</a:t>
            </a:r>
          </a:p>
          <a:p>
            <a:pPr marL="864000" lvl="1" indent="-324000">
              <a:spcBef>
                <a:spcPts val="930"/>
              </a:spcBef>
              <a:buClr>
                <a:srgbClr val="000000"/>
              </a:buClr>
              <a:buSzPct val="75000"/>
              <a:buFont typeface="Symbol" charset="2"/>
              <a:buChar char=""/>
            </a:pPr>
            <a:r>
              <a:rPr lang="en-US" sz="1650" b="0" strike="noStrike" spc="-1">
                <a:solidFill>
                  <a:srgbClr val="000000"/>
                </a:solidFill>
                <a:latin typeface="Arial"/>
              </a:rPr>
              <a:t>Second Outline Level</a:t>
            </a:r>
          </a:p>
          <a:p>
            <a:pPr marL="1296000" lvl="2" indent="-288000">
              <a:spcBef>
                <a:spcPts val="697"/>
              </a:spcBef>
              <a:buClr>
                <a:srgbClr val="000000"/>
              </a:buClr>
              <a:buSzPct val="45000"/>
              <a:buFont typeface="Wingdings" charset="2"/>
              <a:buChar char=""/>
            </a:pPr>
            <a:r>
              <a:rPr lang="en-US" sz="1650" b="0" strike="noStrike" spc="-1">
                <a:solidFill>
                  <a:srgbClr val="000000"/>
                </a:solidFill>
                <a:latin typeface="Arial"/>
              </a:rPr>
              <a:t>Third Outline Level</a:t>
            </a:r>
          </a:p>
          <a:p>
            <a:pPr marL="1728000" lvl="3" indent="-216000">
              <a:spcBef>
                <a:spcPts val="465"/>
              </a:spcBef>
              <a:buClr>
                <a:srgbClr val="000000"/>
              </a:buClr>
              <a:buSzPct val="75000"/>
              <a:buFont typeface="Symbol" charset="2"/>
              <a:buChar char=""/>
            </a:pPr>
            <a:r>
              <a:rPr lang="en-US" sz="1650" b="0" strike="noStrike" spc="-1">
                <a:solidFill>
                  <a:srgbClr val="000000"/>
                </a:solidFill>
                <a:latin typeface="Arial"/>
              </a:rPr>
              <a:t>Fourth Outline Level</a:t>
            </a:r>
          </a:p>
          <a:p>
            <a:pPr marL="2160000" lvl="4" indent="-216000">
              <a:spcBef>
                <a:spcPts val="230"/>
              </a:spcBef>
              <a:buClr>
                <a:srgbClr val="000000"/>
              </a:buClr>
              <a:buSzPct val="45000"/>
              <a:buFont typeface="Wingdings" charset="2"/>
              <a:buChar char=""/>
            </a:pPr>
            <a:r>
              <a:rPr lang="en-US" sz="1650" b="0" strike="noStrike" spc="-1">
                <a:solidFill>
                  <a:srgbClr val="000000"/>
                </a:solidFill>
                <a:latin typeface="Arial"/>
              </a:rPr>
              <a:t>Fifth Outline Level</a:t>
            </a:r>
          </a:p>
          <a:p>
            <a:pPr marL="2592000" lvl="5" indent="-216000">
              <a:spcBef>
                <a:spcPts val="230"/>
              </a:spcBef>
              <a:buClr>
                <a:srgbClr val="000000"/>
              </a:buClr>
              <a:buSzPct val="45000"/>
              <a:buFont typeface="Wingdings" charset="2"/>
              <a:buChar char=""/>
            </a:pPr>
            <a:r>
              <a:rPr lang="en-US" sz="1650" b="0" strike="noStrike" spc="-1">
                <a:solidFill>
                  <a:srgbClr val="000000"/>
                </a:solidFill>
                <a:latin typeface="Arial"/>
              </a:rPr>
              <a:t>Sixth Outline Level</a:t>
            </a:r>
          </a:p>
          <a:p>
            <a:pPr marL="3024000" lvl="6" indent="-216000">
              <a:spcBef>
                <a:spcPts val="230"/>
              </a:spcBef>
              <a:buClr>
                <a:srgbClr val="000000"/>
              </a:buClr>
              <a:buSzPct val="45000"/>
              <a:buFont typeface="Wingdings" charset="2"/>
              <a:buChar char=""/>
            </a:pPr>
            <a:r>
              <a:rPr lang="en-US" sz="165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pic>
        <p:nvPicPr>
          <p:cNvPr id="82" name="Picture 9" descr="horizontal-logo-green-text.jpg"/>
          <p:cNvPicPr/>
          <p:nvPr/>
        </p:nvPicPr>
        <p:blipFill>
          <a:blip r:embed="rId15"/>
          <a:stretch/>
        </p:blipFill>
        <p:spPr>
          <a:xfrm>
            <a:off x="457200" y="6354720"/>
            <a:ext cx="2437920" cy="407520"/>
          </a:xfrm>
          <a:prstGeom prst="rect">
            <a:avLst/>
          </a:prstGeom>
          <a:ln w="9360">
            <a:noFill/>
          </a:ln>
        </p:spPr>
      </p:pic>
      <p:sp>
        <p:nvSpPr>
          <p:cNvPr id="83" name="CustomShape 1"/>
          <p:cNvSpPr/>
          <p:nvPr/>
        </p:nvSpPr>
        <p:spPr>
          <a:xfrm>
            <a:off x="2649960" y="6354360"/>
            <a:ext cx="42944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tabLst>
                <a:tab pos="0" algn="l"/>
              </a:tabLst>
            </a:pPr>
            <a:r>
              <a:rPr lang="en-US" sz="1400" b="0" strike="noStrike" spc="-1">
                <a:solidFill>
                  <a:srgbClr val="106636"/>
                </a:solidFill>
                <a:latin typeface="Arial"/>
              </a:rPr>
              <a:t>UNH National Lab Day	</a:t>
            </a:r>
            <a:endParaRPr lang="en-US" sz="1400" b="0" strike="noStrike" spc="-1">
              <a:latin typeface="Arial"/>
            </a:endParaRPr>
          </a:p>
        </p:txBody>
      </p:sp>
      <p:sp>
        <p:nvSpPr>
          <p:cNvPr id="84" name="CustomShape 2"/>
          <p:cNvSpPr/>
          <p:nvPr/>
        </p:nvSpPr>
        <p:spPr>
          <a:xfrm>
            <a:off x="6699240" y="6404040"/>
            <a:ext cx="16822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en-US" sz="1400" b="0" strike="noStrike" spc="-1">
                <a:solidFill>
                  <a:srgbClr val="106636"/>
                </a:solidFill>
                <a:latin typeface="Arial"/>
              </a:rPr>
              <a:t>January 21, 2021</a:t>
            </a:r>
            <a:endParaRPr lang="en-US" sz="1400" b="0" strike="noStrike" spc="-1">
              <a:latin typeface="Arial"/>
            </a:endParaRPr>
          </a:p>
        </p:txBody>
      </p:sp>
      <p:sp>
        <p:nvSpPr>
          <p:cNvPr id="85" name="CustomShape 3"/>
          <p:cNvSpPr/>
          <p:nvPr/>
        </p:nvSpPr>
        <p:spPr>
          <a:xfrm>
            <a:off x="8715600" y="6492960"/>
            <a:ext cx="42804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fld id="{1E2FF1FD-4E32-4E1E-A713-F7A5951F31F9}" type="slidenum">
              <a:rPr lang="en-US" sz="1000" b="0" strike="noStrike" spc="-1">
                <a:solidFill>
                  <a:srgbClr val="006600"/>
                </a:solidFill>
                <a:latin typeface="Arial"/>
              </a:rPr>
              <a:t>‹#›</a:t>
            </a:fld>
            <a:endParaRPr lang="en-US" sz="1000" b="0" strike="noStrike" spc="-1">
              <a:latin typeface="Arial"/>
            </a:endParaRPr>
          </a:p>
        </p:txBody>
      </p:sp>
      <p:sp>
        <p:nvSpPr>
          <p:cNvPr id="86" name="PlaceHolder 4"/>
          <p:cNvSpPr>
            <a:spLocks noGrp="1"/>
          </p:cNvSpPr>
          <p:nvPr>
            <p:ph type="body"/>
          </p:nvPr>
        </p:nvSpPr>
        <p:spPr>
          <a:xfrm>
            <a:off x="352440" y="866520"/>
            <a:ext cx="8410320" cy="5258880"/>
          </a:xfrm>
          <a:prstGeom prst="rect">
            <a:avLst/>
          </a:prstGeom>
        </p:spPr>
        <p:txBody>
          <a:bodyPr lIns="90000" tIns="45000" rIns="90000" bIns="45000">
            <a:noAutofit/>
          </a:bodyPr>
          <a:lstStyle/>
          <a:p>
            <a:pPr marL="743040" indent="-285480">
              <a:lnSpc>
                <a:spcPct val="100000"/>
              </a:lnSpc>
              <a:spcBef>
                <a:spcPts val="439"/>
              </a:spcBef>
              <a:buClr>
                <a:srgbClr val="000000"/>
              </a:buClr>
              <a:buSzPct val="45000"/>
              <a:buFont typeface="Wingdings" charset="2"/>
              <a:buChar char=""/>
              <a:tabLst>
                <a:tab pos="0" algn="l"/>
              </a:tabLst>
            </a:pPr>
            <a:r>
              <a:rPr lang="en-US" sz="2200" b="0" strike="noStrike" spc="-1">
                <a:solidFill>
                  <a:srgbClr val="404040"/>
                </a:solidFill>
                <a:latin typeface="Arial"/>
              </a:rPr>
              <a:t> </a:t>
            </a:r>
            <a:endParaRPr lang="en-US" sz="2200" b="1" strike="noStrike" spc="-1">
              <a:solidFill>
                <a:srgbClr val="146737"/>
              </a:solidFill>
              <a:latin typeface="Arial"/>
            </a:endParaRPr>
          </a:p>
          <a:p>
            <a:pPr marL="864000" lvl="1" indent="-324000">
              <a:spcBef>
                <a:spcPts val="1131"/>
              </a:spcBef>
              <a:buClr>
                <a:srgbClr val="000000"/>
              </a:buClr>
              <a:buSzPct val="75000"/>
              <a:buFont typeface="Symbol" charset="2"/>
              <a:buChar char=""/>
              <a:tabLst>
                <a:tab pos="0" algn="l"/>
              </a:tabLst>
            </a:pPr>
            <a:r>
              <a:rPr lang="en-US" sz="2400" b="0" strike="noStrike" spc="-1">
                <a:solidFill>
                  <a:srgbClr val="146737"/>
                </a:solidFill>
                <a:latin typeface="Arial"/>
              </a:rPr>
              <a:t> </a:t>
            </a:r>
            <a:endParaRPr lang="en-US" sz="2400" b="0" strike="noStrike" spc="-1">
              <a:solidFill>
                <a:srgbClr val="000000"/>
              </a:solidFill>
              <a:latin typeface="Arial"/>
            </a:endParaRPr>
          </a:p>
        </p:txBody>
      </p:sp>
      <p:sp>
        <p:nvSpPr>
          <p:cNvPr id="87" name="PlaceHolder 5"/>
          <p:cNvSpPr>
            <a:spLocks noGrp="1"/>
          </p:cNvSpPr>
          <p:nvPr>
            <p:ph type="title"/>
          </p:nvPr>
        </p:nvSpPr>
        <p:spPr>
          <a:xfrm>
            <a:off x="0" y="0"/>
            <a:ext cx="9143640" cy="641880"/>
          </a:xfrm>
          <a:prstGeom prst="rect">
            <a:avLst/>
          </a:prstGeom>
        </p:spPr>
        <p:txBody>
          <a:bodyPr anchor="ctr">
            <a:noAutofit/>
          </a:bodyPr>
          <a:lstStyle/>
          <a:p>
            <a:pPr algn="ctr">
              <a:lnSpc>
                <a:spcPct val="100000"/>
              </a:lnSpc>
            </a:pPr>
            <a:r>
              <a:rPr lang="en-US" sz="2400" b="1" strike="noStrike" spc="-1">
                <a:solidFill>
                  <a:srgbClr val="106636"/>
                </a:solidFill>
                <a:latin typeface="Arial"/>
              </a:rPr>
              <a:t>Click to edit Master title style</a:t>
            </a:r>
            <a:endParaRPr lang="en-US" sz="2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jpeg"/><Relationship Id="rId16"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45.jpeg"/><Relationship Id="rId26" Type="http://schemas.openxmlformats.org/officeDocument/2006/relationships/image" Target="../media/image53.jpeg"/><Relationship Id="rId3" Type="http://schemas.openxmlformats.org/officeDocument/2006/relationships/image" Target="../media/image30.jpeg"/><Relationship Id="rId21" Type="http://schemas.openxmlformats.org/officeDocument/2006/relationships/image" Target="../media/image48.jpe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jpeg"/><Relationship Id="rId25" Type="http://schemas.openxmlformats.org/officeDocument/2006/relationships/image" Target="../media/image52.jpeg"/><Relationship Id="rId2" Type="http://schemas.openxmlformats.org/officeDocument/2006/relationships/image" Target="../media/image29.jpeg"/><Relationship Id="rId16" Type="http://schemas.openxmlformats.org/officeDocument/2006/relationships/image" Target="../media/image43.jpeg"/><Relationship Id="rId20" Type="http://schemas.openxmlformats.org/officeDocument/2006/relationships/image" Target="../media/image47.jpeg"/><Relationship Id="rId29" Type="http://schemas.openxmlformats.org/officeDocument/2006/relationships/image" Target="../media/image56.jpeg"/><Relationship Id="rId1" Type="http://schemas.openxmlformats.org/officeDocument/2006/relationships/slideLayout" Target="../slideLayouts/slideLayout13.xml"/><Relationship Id="rId6" Type="http://schemas.openxmlformats.org/officeDocument/2006/relationships/image" Target="../media/image33.jpeg"/><Relationship Id="rId11" Type="http://schemas.openxmlformats.org/officeDocument/2006/relationships/image" Target="../media/image38.jpeg"/><Relationship Id="rId24" Type="http://schemas.openxmlformats.org/officeDocument/2006/relationships/image" Target="../media/image51.jpeg"/><Relationship Id="rId5" Type="http://schemas.openxmlformats.org/officeDocument/2006/relationships/image" Target="../media/image32.jpeg"/><Relationship Id="rId15" Type="http://schemas.openxmlformats.org/officeDocument/2006/relationships/image" Target="../media/image42.jpeg"/><Relationship Id="rId23" Type="http://schemas.openxmlformats.org/officeDocument/2006/relationships/image" Target="../media/image50.jpeg"/><Relationship Id="rId28" Type="http://schemas.openxmlformats.org/officeDocument/2006/relationships/image" Target="../media/image55.png"/><Relationship Id="rId10" Type="http://schemas.openxmlformats.org/officeDocument/2006/relationships/image" Target="../media/image37.jpeg"/><Relationship Id="rId19" Type="http://schemas.openxmlformats.org/officeDocument/2006/relationships/image" Target="../media/image46.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 Id="rId22" Type="http://schemas.openxmlformats.org/officeDocument/2006/relationships/image" Target="../media/image49.jpeg"/><Relationship Id="rId27"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5.xml"/><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science.osti.gov/wdts/scgsr"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4.tif"/><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s://www.energy.gov/lm/doe-history" TargetMode="Externa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Shape 1"/>
          <p:cNvSpPr txBox="1"/>
          <p:nvPr/>
        </p:nvSpPr>
        <p:spPr>
          <a:xfrm>
            <a:off x="504000" y="243360"/>
            <a:ext cx="9071640" cy="1667880"/>
          </a:xfrm>
          <a:prstGeom prst="rect">
            <a:avLst/>
          </a:prstGeom>
          <a:noFill/>
          <a:ln w="0">
            <a:noFill/>
          </a:ln>
        </p:spPr>
        <p:txBody>
          <a:bodyPr lIns="0" tIns="0" rIns="0" bIns="0" anchor="ctr">
            <a:noAutofit/>
          </a:bodyPr>
          <a:lstStyle/>
          <a:p>
            <a:pPr algn="ctr"/>
            <a:r>
              <a:rPr lang="en-US" sz="4400" b="0" strike="noStrike" spc="-1">
                <a:latin typeface="Arial"/>
              </a:rPr>
              <a:t>Federal Agencies and Nuclear Physics</a:t>
            </a:r>
          </a:p>
        </p:txBody>
      </p:sp>
      <p:sp>
        <p:nvSpPr>
          <p:cNvPr id="131" name="TextShape 2"/>
          <p:cNvSpPr txBox="1"/>
          <p:nvPr/>
        </p:nvSpPr>
        <p:spPr>
          <a:xfrm>
            <a:off x="504000" y="1326240"/>
            <a:ext cx="9071640" cy="3288240"/>
          </a:xfrm>
          <a:prstGeom prst="rect">
            <a:avLst/>
          </a:prstGeom>
          <a:noFill/>
          <a:ln w="0">
            <a:noFill/>
          </a:ln>
        </p:spPr>
        <p:txBody>
          <a:bodyPr lIns="0" tIns="0" rIns="0" bIns="0" anchor="ctr">
            <a:noAutofit/>
          </a:bodyPr>
          <a:lstStyle/>
          <a:p>
            <a:pPr algn="ctr"/>
            <a:r>
              <a:rPr lang="en-US" sz="3200" b="0" strike="noStrike" spc="-1">
                <a:latin typeface="Arial"/>
              </a:rPr>
              <a:t>James Sowinski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DOE Laboratories</a:t>
            </a:r>
          </a:p>
        </p:txBody>
      </p:sp>
      <p:pic>
        <p:nvPicPr>
          <p:cNvPr id="161" name="Picture 160"/>
          <p:cNvPicPr/>
          <p:nvPr/>
        </p:nvPicPr>
        <p:blipFill>
          <a:blip r:embed="rId2"/>
          <a:stretch/>
        </p:blipFill>
        <p:spPr>
          <a:xfrm>
            <a:off x="656280" y="1459800"/>
            <a:ext cx="1371600" cy="914400"/>
          </a:xfrm>
          <a:prstGeom prst="rect">
            <a:avLst/>
          </a:prstGeom>
          <a:ln w="0">
            <a:noFill/>
          </a:ln>
        </p:spPr>
      </p:pic>
      <p:pic>
        <p:nvPicPr>
          <p:cNvPr id="162" name="Picture 161"/>
          <p:cNvPicPr/>
          <p:nvPr/>
        </p:nvPicPr>
        <p:blipFill>
          <a:blip r:embed="rId3"/>
          <a:stretch/>
        </p:blipFill>
        <p:spPr>
          <a:xfrm>
            <a:off x="2316240" y="1436040"/>
            <a:ext cx="1371600" cy="914400"/>
          </a:xfrm>
          <a:prstGeom prst="rect">
            <a:avLst/>
          </a:prstGeom>
          <a:ln w="0">
            <a:noFill/>
          </a:ln>
        </p:spPr>
      </p:pic>
      <p:pic>
        <p:nvPicPr>
          <p:cNvPr id="163" name="Picture 162"/>
          <p:cNvPicPr/>
          <p:nvPr/>
        </p:nvPicPr>
        <p:blipFill>
          <a:blip r:embed="rId4"/>
          <a:stretch/>
        </p:blipFill>
        <p:spPr>
          <a:xfrm>
            <a:off x="3936240" y="1472040"/>
            <a:ext cx="1371600" cy="914400"/>
          </a:xfrm>
          <a:prstGeom prst="rect">
            <a:avLst/>
          </a:prstGeom>
          <a:ln w="0">
            <a:noFill/>
          </a:ln>
        </p:spPr>
      </p:pic>
      <p:pic>
        <p:nvPicPr>
          <p:cNvPr id="164" name="Picture 163"/>
          <p:cNvPicPr/>
          <p:nvPr/>
        </p:nvPicPr>
        <p:blipFill>
          <a:blip r:embed="rId5"/>
          <a:stretch/>
        </p:blipFill>
        <p:spPr>
          <a:xfrm>
            <a:off x="685800" y="2286000"/>
            <a:ext cx="1371600" cy="914400"/>
          </a:xfrm>
          <a:prstGeom prst="rect">
            <a:avLst/>
          </a:prstGeom>
          <a:ln w="0">
            <a:noFill/>
          </a:ln>
        </p:spPr>
      </p:pic>
      <p:pic>
        <p:nvPicPr>
          <p:cNvPr id="165" name="Picture 164"/>
          <p:cNvPicPr/>
          <p:nvPr/>
        </p:nvPicPr>
        <p:blipFill>
          <a:blip r:embed="rId6"/>
          <a:stretch/>
        </p:blipFill>
        <p:spPr>
          <a:xfrm>
            <a:off x="3886200" y="2286000"/>
            <a:ext cx="1371600" cy="914400"/>
          </a:xfrm>
          <a:prstGeom prst="rect">
            <a:avLst/>
          </a:prstGeom>
          <a:ln w="0">
            <a:noFill/>
          </a:ln>
        </p:spPr>
      </p:pic>
      <p:pic>
        <p:nvPicPr>
          <p:cNvPr id="166" name="Picture 165"/>
          <p:cNvPicPr/>
          <p:nvPr/>
        </p:nvPicPr>
        <p:blipFill>
          <a:blip r:embed="rId7"/>
          <a:stretch/>
        </p:blipFill>
        <p:spPr>
          <a:xfrm>
            <a:off x="2286000" y="2286000"/>
            <a:ext cx="1371600" cy="914400"/>
          </a:xfrm>
          <a:prstGeom prst="rect">
            <a:avLst/>
          </a:prstGeom>
          <a:ln w="0">
            <a:noFill/>
          </a:ln>
        </p:spPr>
      </p:pic>
      <p:pic>
        <p:nvPicPr>
          <p:cNvPr id="167" name="Picture 166"/>
          <p:cNvPicPr/>
          <p:nvPr/>
        </p:nvPicPr>
        <p:blipFill>
          <a:blip r:embed="rId8"/>
          <a:stretch/>
        </p:blipFill>
        <p:spPr>
          <a:xfrm>
            <a:off x="3886200" y="3429000"/>
            <a:ext cx="1371600" cy="914400"/>
          </a:xfrm>
          <a:prstGeom prst="rect">
            <a:avLst/>
          </a:prstGeom>
          <a:ln w="0">
            <a:noFill/>
          </a:ln>
        </p:spPr>
      </p:pic>
      <p:pic>
        <p:nvPicPr>
          <p:cNvPr id="168" name="Picture 167"/>
          <p:cNvPicPr/>
          <p:nvPr/>
        </p:nvPicPr>
        <p:blipFill>
          <a:blip r:embed="rId9"/>
          <a:stretch/>
        </p:blipFill>
        <p:spPr>
          <a:xfrm>
            <a:off x="2332800" y="3429000"/>
            <a:ext cx="1371600" cy="914400"/>
          </a:xfrm>
          <a:prstGeom prst="rect">
            <a:avLst/>
          </a:prstGeom>
          <a:ln w="0">
            <a:noFill/>
          </a:ln>
        </p:spPr>
      </p:pic>
      <p:pic>
        <p:nvPicPr>
          <p:cNvPr id="169" name="Picture 168"/>
          <p:cNvPicPr/>
          <p:nvPr/>
        </p:nvPicPr>
        <p:blipFill>
          <a:blip r:embed="rId10"/>
          <a:stretch/>
        </p:blipFill>
        <p:spPr>
          <a:xfrm>
            <a:off x="612000" y="3247200"/>
            <a:ext cx="1371600" cy="914400"/>
          </a:xfrm>
          <a:prstGeom prst="rect">
            <a:avLst/>
          </a:prstGeom>
          <a:ln w="0">
            <a:noFill/>
          </a:ln>
        </p:spPr>
      </p:pic>
      <p:pic>
        <p:nvPicPr>
          <p:cNvPr id="170" name="Picture 169"/>
          <p:cNvPicPr/>
          <p:nvPr/>
        </p:nvPicPr>
        <p:blipFill>
          <a:blip r:embed="rId11"/>
          <a:stretch/>
        </p:blipFill>
        <p:spPr>
          <a:xfrm>
            <a:off x="2312280" y="4304520"/>
            <a:ext cx="1371600" cy="914400"/>
          </a:xfrm>
          <a:prstGeom prst="rect">
            <a:avLst/>
          </a:prstGeom>
          <a:ln w="0">
            <a:noFill/>
          </a:ln>
        </p:spPr>
      </p:pic>
      <p:pic>
        <p:nvPicPr>
          <p:cNvPr id="171" name="Picture 170"/>
          <p:cNvPicPr/>
          <p:nvPr/>
        </p:nvPicPr>
        <p:blipFill>
          <a:blip r:embed="rId12"/>
          <a:stretch/>
        </p:blipFill>
        <p:spPr>
          <a:xfrm>
            <a:off x="7086600" y="2214000"/>
            <a:ext cx="1371600" cy="914400"/>
          </a:xfrm>
          <a:prstGeom prst="rect">
            <a:avLst/>
          </a:prstGeom>
          <a:ln w="0">
            <a:noFill/>
          </a:ln>
        </p:spPr>
      </p:pic>
      <p:pic>
        <p:nvPicPr>
          <p:cNvPr id="172" name="Picture 171"/>
          <p:cNvPicPr/>
          <p:nvPr/>
        </p:nvPicPr>
        <p:blipFill>
          <a:blip r:embed="rId13"/>
          <a:stretch/>
        </p:blipFill>
        <p:spPr>
          <a:xfrm>
            <a:off x="7772400" y="1479600"/>
            <a:ext cx="1371600" cy="914400"/>
          </a:xfrm>
          <a:prstGeom prst="rect">
            <a:avLst/>
          </a:prstGeom>
          <a:ln w="0">
            <a:noFill/>
          </a:ln>
        </p:spPr>
      </p:pic>
      <p:pic>
        <p:nvPicPr>
          <p:cNvPr id="173" name="Picture 172"/>
          <p:cNvPicPr/>
          <p:nvPr/>
        </p:nvPicPr>
        <p:blipFill>
          <a:blip r:embed="rId14"/>
          <a:stretch/>
        </p:blipFill>
        <p:spPr>
          <a:xfrm>
            <a:off x="6112800" y="1659600"/>
            <a:ext cx="1371600" cy="914400"/>
          </a:xfrm>
          <a:prstGeom prst="rect">
            <a:avLst/>
          </a:prstGeom>
          <a:ln w="0">
            <a:noFill/>
          </a:ln>
        </p:spPr>
      </p:pic>
      <p:pic>
        <p:nvPicPr>
          <p:cNvPr id="174" name="Picture 173"/>
          <p:cNvPicPr/>
          <p:nvPr/>
        </p:nvPicPr>
        <p:blipFill>
          <a:blip r:embed="rId15"/>
          <a:stretch/>
        </p:blipFill>
        <p:spPr>
          <a:xfrm>
            <a:off x="8013600" y="4343400"/>
            <a:ext cx="1371600" cy="914400"/>
          </a:xfrm>
          <a:prstGeom prst="rect">
            <a:avLst/>
          </a:prstGeom>
          <a:ln w="0">
            <a:noFill/>
          </a:ln>
        </p:spPr>
      </p:pic>
      <p:pic>
        <p:nvPicPr>
          <p:cNvPr id="175" name="Picture 174"/>
          <p:cNvPicPr/>
          <p:nvPr/>
        </p:nvPicPr>
        <p:blipFill>
          <a:blip r:embed="rId16"/>
          <a:stretch/>
        </p:blipFill>
        <p:spPr>
          <a:xfrm>
            <a:off x="6233400" y="4343400"/>
            <a:ext cx="1371600" cy="914400"/>
          </a:xfrm>
          <a:prstGeom prst="rect">
            <a:avLst/>
          </a:prstGeom>
          <a:ln w="0">
            <a:noFill/>
          </a:ln>
        </p:spPr>
      </p:pic>
      <p:pic>
        <p:nvPicPr>
          <p:cNvPr id="176" name="Picture 175"/>
          <p:cNvPicPr/>
          <p:nvPr/>
        </p:nvPicPr>
        <p:blipFill>
          <a:blip r:embed="rId17"/>
          <a:stretch/>
        </p:blipFill>
        <p:spPr>
          <a:xfrm>
            <a:off x="8013600" y="3249000"/>
            <a:ext cx="1371600" cy="914400"/>
          </a:xfrm>
          <a:prstGeom prst="rect">
            <a:avLst/>
          </a:prstGeom>
          <a:ln w="0">
            <a:noFill/>
          </a:ln>
        </p:spPr>
      </p:pic>
      <p:pic>
        <p:nvPicPr>
          <p:cNvPr id="177" name="Picture 176"/>
          <p:cNvPicPr/>
          <p:nvPr/>
        </p:nvPicPr>
        <p:blipFill>
          <a:blip r:embed="rId18"/>
          <a:stretch/>
        </p:blipFill>
        <p:spPr>
          <a:xfrm>
            <a:off x="6210000" y="3285000"/>
            <a:ext cx="1371600" cy="914400"/>
          </a:xfrm>
          <a:prstGeom prst="rect">
            <a:avLst/>
          </a:prstGeom>
          <a:ln w="0">
            <a:noFill/>
          </a:ln>
        </p:spPr>
      </p:pic>
      <p:sp>
        <p:nvSpPr>
          <p:cNvPr id="178" name="TextShape 2"/>
          <p:cNvSpPr txBox="1"/>
          <p:nvPr/>
        </p:nvSpPr>
        <p:spPr>
          <a:xfrm>
            <a:off x="1611360" y="1050120"/>
            <a:ext cx="2478960" cy="430200"/>
          </a:xfrm>
          <a:prstGeom prst="rect">
            <a:avLst/>
          </a:prstGeom>
          <a:noFill/>
          <a:ln w="0">
            <a:noFill/>
          </a:ln>
        </p:spPr>
        <p:txBody>
          <a:bodyPr lIns="90000" tIns="45000" rIns="90000" bIns="45000">
            <a:noAutofit/>
          </a:bodyPr>
          <a:lstStyle/>
          <a:p>
            <a:r>
              <a:rPr lang="en-US" sz="2400" b="0" strike="noStrike" spc="-1">
                <a:solidFill>
                  <a:srgbClr val="C9211E"/>
                </a:solidFill>
                <a:latin typeface="Arial"/>
              </a:rPr>
              <a:t>Office of Science</a:t>
            </a:r>
            <a:endParaRPr lang="en-US" sz="2400" b="0" strike="noStrike" spc="-1">
              <a:latin typeface="Arial"/>
            </a:endParaRPr>
          </a:p>
        </p:txBody>
      </p:sp>
      <p:sp>
        <p:nvSpPr>
          <p:cNvPr id="179" name="TextShape 3"/>
          <p:cNvSpPr txBox="1"/>
          <p:nvPr/>
        </p:nvSpPr>
        <p:spPr>
          <a:xfrm>
            <a:off x="6291359" y="1122480"/>
            <a:ext cx="1098655" cy="430200"/>
          </a:xfrm>
          <a:prstGeom prst="rect">
            <a:avLst/>
          </a:prstGeom>
          <a:noFill/>
          <a:ln w="0">
            <a:noFill/>
          </a:ln>
        </p:spPr>
        <p:txBody>
          <a:bodyPr lIns="90000" tIns="45000" rIns="90000" bIns="45000">
            <a:noAutofit/>
          </a:bodyPr>
          <a:lstStyle/>
          <a:p>
            <a:r>
              <a:rPr lang="en-US" sz="2400" b="0" strike="noStrike" spc="-1" dirty="0">
                <a:solidFill>
                  <a:srgbClr val="C9211E"/>
                </a:solidFill>
                <a:latin typeface="Arial"/>
              </a:rPr>
              <a:t>NNSA</a:t>
            </a:r>
            <a:endParaRPr lang="en-US" sz="2400" b="0" strike="noStrike" spc="-1" dirty="0">
              <a:latin typeface="Arial"/>
            </a:endParaRPr>
          </a:p>
        </p:txBody>
      </p:sp>
      <p:sp>
        <p:nvSpPr>
          <p:cNvPr id="180" name="TextShape 4"/>
          <p:cNvSpPr txBox="1"/>
          <p:nvPr/>
        </p:nvSpPr>
        <p:spPr>
          <a:xfrm>
            <a:off x="6435720" y="2742840"/>
            <a:ext cx="1774800" cy="430200"/>
          </a:xfrm>
          <a:prstGeom prst="rect">
            <a:avLst/>
          </a:prstGeom>
          <a:noFill/>
          <a:ln w="0">
            <a:noFill/>
          </a:ln>
        </p:spPr>
        <p:txBody>
          <a:bodyPr lIns="90000" tIns="45000" rIns="90000" bIns="45000">
            <a:noAutofit/>
          </a:bodyPr>
          <a:lstStyle/>
          <a:p>
            <a:r>
              <a:rPr lang="en-US" sz="2400" b="0" strike="noStrike" spc="-1">
                <a:solidFill>
                  <a:srgbClr val="C9211E"/>
                </a:solidFill>
                <a:latin typeface="Arial"/>
              </a:rPr>
              <a:t>Other DOE </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3600" b="0" strike="noStrike" spc="-1">
                <a:latin typeface="Arial"/>
              </a:rPr>
              <a:t>DOE Headquarters Forrestal Building</a:t>
            </a:r>
          </a:p>
        </p:txBody>
      </p:sp>
      <p:pic>
        <p:nvPicPr>
          <p:cNvPr id="182" name="Picture 181"/>
          <p:cNvPicPr/>
          <p:nvPr/>
        </p:nvPicPr>
        <p:blipFill>
          <a:blip r:embed="rId2"/>
          <a:stretch/>
        </p:blipFill>
        <p:spPr>
          <a:xfrm>
            <a:off x="457200" y="1172160"/>
            <a:ext cx="6944760" cy="3288240"/>
          </a:xfrm>
          <a:prstGeom prst="rect">
            <a:avLst/>
          </a:prstGeom>
          <a:ln w="0">
            <a:noFill/>
          </a:ln>
        </p:spPr>
      </p:pic>
      <p:pic>
        <p:nvPicPr>
          <p:cNvPr id="183" name="Picture 182"/>
          <p:cNvPicPr/>
          <p:nvPr/>
        </p:nvPicPr>
        <p:blipFill>
          <a:blip r:embed="rId3"/>
          <a:srcRect r="12506" b="18734"/>
          <a:stretch/>
        </p:blipFill>
        <p:spPr>
          <a:xfrm>
            <a:off x="914400" y="3489480"/>
            <a:ext cx="3200040" cy="1983960"/>
          </a:xfrm>
          <a:prstGeom prst="rect">
            <a:avLst/>
          </a:prstGeom>
          <a:ln w="0">
            <a:noFill/>
          </a:ln>
        </p:spPr>
      </p:pic>
      <p:sp>
        <p:nvSpPr>
          <p:cNvPr id="184" name="TextShape 2"/>
          <p:cNvSpPr txBox="1"/>
          <p:nvPr/>
        </p:nvSpPr>
        <p:spPr>
          <a:xfrm>
            <a:off x="7585920" y="1324800"/>
            <a:ext cx="2593080" cy="940320"/>
          </a:xfrm>
          <a:prstGeom prst="rect">
            <a:avLst/>
          </a:prstGeom>
          <a:noFill/>
          <a:ln w="0">
            <a:noFill/>
          </a:ln>
        </p:spPr>
        <p:txBody>
          <a:bodyPr lIns="90000" tIns="45000" rIns="90000" bIns="45000">
            <a:noAutofit/>
          </a:bodyPr>
          <a:lstStyle/>
          <a:p>
            <a:r>
              <a:rPr lang="en-US" sz="2000" b="0" strike="noStrike" spc="-1">
                <a:solidFill>
                  <a:srgbClr val="C9211E"/>
                </a:solidFill>
                <a:latin typeface="Arial"/>
              </a:rPr>
              <a:t>In DC just off the Mall across from the Smithsonian Castle</a:t>
            </a:r>
            <a:endParaRPr lang="en-US" sz="2000" b="0" strike="noStrike" spc="-1">
              <a:latin typeface="Arial"/>
            </a:endParaRPr>
          </a:p>
        </p:txBody>
      </p:sp>
      <p:sp>
        <p:nvSpPr>
          <p:cNvPr id="185" name="TextShape 3"/>
          <p:cNvSpPr txBox="1"/>
          <p:nvPr/>
        </p:nvSpPr>
        <p:spPr>
          <a:xfrm>
            <a:off x="7435800" y="2514600"/>
            <a:ext cx="2593080" cy="1506960"/>
          </a:xfrm>
          <a:prstGeom prst="rect">
            <a:avLst/>
          </a:prstGeom>
          <a:noFill/>
          <a:ln w="0">
            <a:noFill/>
          </a:ln>
        </p:spPr>
        <p:txBody>
          <a:bodyPr lIns="90000" tIns="45000" rIns="90000" bIns="45000">
            <a:noAutofit/>
          </a:bodyPr>
          <a:lstStyle/>
          <a:p>
            <a:r>
              <a:rPr lang="en-US" sz="2000" b="0" strike="noStrike" spc="-1">
                <a:solidFill>
                  <a:srgbClr val="C9211E"/>
                </a:solidFill>
                <a:latin typeface="Arial"/>
              </a:rPr>
              <a:t>Offices of leadership and their staff including Secretary and Director of Office of Science</a:t>
            </a:r>
            <a:endParaRPr lang="en-US" sz="2000" b="0" strike="noStrike" spc="-1">
              <a:latin typeface="Arial"/>
            </a:endParaRPr>
          </a:p>
        </p:txBody>
      </p:sp>
      <p:sp>
        <p:nvSpPr>
          <p:cNvPr id="186" name="TextShape 4"/>
          <p:cNvSpPr txBox="1"/>
          <p:nvPr/>
        </p:nvSpPr>
        <p:spPr>
          <a:xfrm>
            <a:off x="6788880" y="4526640"/>
            <a:ext cx="2593080" cy="940320"/>
          </a:xfrm>
          <a:prstGeom prst="rect">
            <a:avLst/>
          </a:prstGeom>
          <a:noFill/>
          <a:ln w="0">
            <a:noFill/>
          </a:ln>
        </p:spPr>
        <p:txBody>
          <a:bodyPr lIns="90000" tIns="45000" rIns="90000" bIns="45000">
            <a:noAutofit/>
          </a:bodyPr>
          <a:lstStyle/>
          <a:p>
            <a:r>
              <a:rPr lang="en-US" sz="2000" b="0" strike="noStrike" spc="-1" dirty="0">
                <a:solidFill>
                  <a:srgbClr val="C9211E"/>
                </a:solidFill>
                <a:latin typeface="Arial"/>
              </a:rPr>
              <a:t>Small publicly available historical </a:t>
            </a:r>
            <a:r>
              <a:rPr lang="en-US" sz="2000" b="0" strike="noStrike" spc="-1" dirty="0" smtClean="0">
                <a:solidFill>
                  <a:srgbClr val="C9211E"/>
                </a:solidFill>
                <a:latin typeface="Arial"/>
              </a:rPr>
              <a:t>display </a:t>
            </a:r>
            <a:r>
              <a:rPr lang="en-US" sz="2000" b="0" strike="noStrike" spc="-1" dirty="0">
                <a:solidFill>
                  <a:srgbClr val="C9211E"/>
                </a:solidFill>
                <a:latin typeface="Arial"/>
              </a:rPr>
              <a:t>in lobby</a:t>
            </a:r>
            <a:endParaRPr lang="en-US"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3600" b="0" strike="noStrike" spc="-1">
                <a:latin typeface="Arial"/>
              </a:rPr>
              <a:t>Program Offices in Germantown Building</a:t>
            </a:r>
          </a:p>
        </p:txBody>
      </p:sp>
      <p:sp>
        <p:nvSpPr>
          <p:cNvPr id="188" name="TextShape 2"/>
          <p:cNvSpPr txBox="1"/>
          <p:nvPr/>
        </p:nvSpPr>
        <p:spPr>
          <a:xfrm>
            <a:off x="5029200" y="1326240"/>
            <a:ext cx="4546440" cy="4160160"/>
          </a:xfrm>
          <a:prstGeom prst="rect">
            <a:avLst/>
          </a:prstGeom>
          <a:noFill/>
          <a:ln w="0">
            <a:noFill/>
          </a:ln>
        </p:spPr>
        <p:txBody>
          <a:bodyPr lIns="0" tIns="0" rIns="0" bIns="0">
            <a:normAutofit fontScale="72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1950’s AEC in DC</a:t>
            </a:r>
          </a:p>
          <a:p>
            <a:pPr marL="432000" indent="-324000">
              <a:spcBef>
                <a:spcPts val="1414"/>
              </a:spcBef>
              <a:buClr>
                <a:srgbClr val="000000"/>
              </a:buClr>
              <a:buSzPct val="45000"/>
              <a:buFont typeface="Wingdings" charset="2"/>
              <a:buChar char=""/>
            </a:pPr>
            <a:r>
              <a:rPr lang="en-US" sz="3200" b="0" strike="noStrike" spc="-1">
                <a:latin typeface="Arial"/>
              </a:rPr>
              <a:t>Worried about nuclear weapon on DC and losing AEC staff</a:t>
            </a:r>
          </a:p>
          <a:p>
            <a:pPr marL="432000" indent="-324000">
              <a:spcBef>
                <a:spcPts val="1414"/>
              </a:spcBef>
              <a:buClr>
                <a:srgbClr val="000000"/>
              </a:buClr>
              <a:buSzPct val="45000"/>
              <a:buFont typeface="Wingdings" charset="2"/>
              <a:buChar char=""/>
            </a:pPr>
            <a:r>
              <a:rPr lang="en-US" sz="3200" b="0" strike="noStrike" spc="-1">
                <a:latin typeface="Arial"/>
              </a:rPr>
              <a:t>Build new building outside the radius of 20 M-ton bomb</a:t>
            </a:r>
          </a:p>
          <a:p>
            <a:pPr marL="432000" indent="-324000">
              <a:spcBef>
                <a:spcPts val="1414"/>
              </a:spcBef>
              <a:buClr>
                <a:srgbClr val="000000"/>
              </a:buClr>
              <a:buSzPct val="45000"/>
              <a:buFont typeface="Wingdings" charset="2"/>
              <a:buChar char=""/>
            </a:pPr>
            <a:r>
              <a:rPr lang="en-US" sz="3200" b="0" strike="noStrike" spc="-1">
                <a:latin typeface="Arial"/>
              </a:rPr>
              <a:t>Aligned to adsorb blast from south</a:t>
            </a:r>
          </a:p>
          <a:p>
            <a:pPr marL="432000" indent="-324000">
              <a:spcBef>
                <a:spcPts val="1414"/>
              </a:spcBef>
              <a:buClr>
                <a:srgbClr val="000000"/>
              </a:buClr>
              <a:buSzPct val="45000"/>
              <a:buFont typeface="Wingdings" charset="2"/>
              <a:buChar char=""/>
            </a:pPr>
            <a:r>
              <a:rPr lang="en-US" sz="3200" b="0" strike="noStrike" spc="-1">
                <a:latin typeface="Arial"/>
              </a:rPr>
              <a:t>Reinforced and other features</a:t>
            </a:r>
          </a:p>
          <a:p>
            <a:pPr marL="432000" indent="-324000">
              <a:spcBef>
                <a:spcPts val="1414"/>
              </a:spcBef>
              <a:buClr>
                <a:srgbClr val="000000"/>
              </a:buClr>
              <a:buSzPct val="45000"/>
              <a:buFont typeface="Wingdings" charset="2"/>
              <a:buChar char=""/>
            </a:pPr>
            <a:r>
              <a:rPr lang="en-US" sz="3200" b="0" strike="noStrike" spc="-1">
                <a:latin typeface="Arial"/>
              </a:rPr>
              <a:t>Office of Science has other business offices around country</a:t>
            </a:r>
          </a:p>
        </p:txBody>
      </p:sp>
      <p:pic>
        <p:nvPicPr>
          <p:cNvPr id="189" name="Picture 188"/>
          <p:cNvPicPr>
            <a:picLocks noChangeAspect="1"/>
          </p:cNvPicPr>
          <p:nvPr/>
        </p:nvPicPr>
        <p:blipFill rotWithShape="1">
          <a:blip r:embed="rId2"/>
          <a:srcRect l="24064" t="11199" r="317" b="22723"/>
          <a:stretch/>
        </p:blipFill>
        <p:spPr>
          <a:xfrm>
            <a:off x="1072336" y="1205611"/>
            <a:ext cx="3992750" cy="3429000"/>
          </a:xfrm>
          <a:prstGeom prst="rect">
            <a:avLst/>
          </a:prstGeom>
          <a:ln w="0">
            <a:noFill/>
          </a:ln>
        </p:spPr>
      </p:pic>
      <p:sp>
        <p:nvSpPr>
          <p:cNvPr id="190" name="TextShape 3"/>
          <p:cNvSpPr txBox="1"/>
          <p:nvPr/>
        </p:nvSpPr>
        <p:spPr>
          <a:xfrm>
            <a:off x="711000" y="875778"/>
            <a:ext cx="5461200" cy="602280"/>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Original AEC and current Secretary remote offices</a:t>
            </a:r>
            <a:endParaRPr lang="en-US" sz="1800" b="0" strike="noStrike" spc="-1" dirty="0">
              <a:latin typeface="Arial"/>
            </a:endParaRPr>
          </a:p>
        </p:txBody>
      </p:sp>
      <p:sp>
        <p:nvSpPr>
          <p:cNvPr id="191" name="TextShape 4"/>
          <p:cNvSpPr txBox="1"/>
          <p:nvPr/>
        </p:nvSpPr>
        <p:spPr>
          <a:xfrm>
            <a:off x="1217814" y="4601096"/>
            <a:ext cx="2215440" cy="656703"/>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My office on 4</a:t>
            </a:r>
            <a:r>
              <a:rPr lang="en-US" sz="1800" b="0" strike="noStrike" spc="-1" baseline="14000000" dirty="0">
                <a:solidFill>
                  <a:srgbClr val="C9211E"/>
                </a:solidFill>
                <a:latin typeface="Arial"/>
              </a:rPr>
              <a:t>th</a:t>
            </a:r>
            <a:r>
              <a:rPr lang="en-US" sz="1800" b="0" strike="noStrike" spc="-1" dirty="0">
                <a:solidFill>
                  <a:srgbClr val="C9211E"/>
                </a:solidFill>
                <a:latin typeface="Arial"/>
              </a:rPr>
              <a:t> floor</a:t>
            </a:r>
            <a:endParaRPr lang="en-US" sz="1800" b="0" strike="noStrike" spc="-1" dirty="0">
              <a:latin typeface="Arial"/>
            </a:endParaRPr>
          </a:p>
        </p:txBody>
      </p:sp>
      <p:sp>
        <p:nvSpPr>
          <p:cNvPr id="192" name="TextShape 5"/>
          <p:cNvSpPr txBox="1"/>
          <p:nvPr/>
        </p:nvSpPr>
        <p:spPr>
          <a:xfrm>
            <a:off x="3429000" y="5108166"/>
            <a:ext cx="1881360" cy="346320"/>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DC to south east</a:t>
            </a:r>
            <a:endParaRPr lang="en-US" sz="1800" b="0" strike="noStrike" spc="-1" dirty="0">
              <a:latin typeface="Arial"/>
            </a:endParaRPr>
          </a:p>
        </p:txBody>
      </p:sp>
      <p:sp>
        <p:nvSpPr>
          <p:cNvPr id="193" name="Line 6"/>
          <p:cNvSpPr/>
          <p:nvPr/>
        </p:nvSpPr>
        <p:spPr>
          <a:xfrm>
            <a:off x="3391594" y="1183218"/>
            <a:ext cx="228600" cy="1215000"/>
          </a:xfrm>
          <a:prstGeom prst="line">
            <a:avLst/>
          </a:prstGeom>
          <a:ln w="73080">
            <a:solidFill>
              <a:srgbClr val="FF0000"/>
            </a:solidFill>
            <a:round/>
            <a:tailEnd type="triangle" w="med" len="med"/>
          </a:ln>
        </p:spPr>
        <p:style>
          <a:lnRef idx="0">
            <a:scrgbClr r="0" g="0" b="0"/>
          </a:lnRef>
          <a:fillRef idx="0">
            <a:scrgbClr r="0" g="0" b="0"/>
          </a:fillRef>
          <a:effectRef idx="0">
            <a:scrgbClr r="0" g="0" b="0"/>
          </a:effectRef>
          <a:fontRef idx="minor"/>
        </p:style>
      </p:sp>
      <p:sp>
        <p:nvSpPr>
          <p:cNvPr id="194" name="Line 7"/>
          <p:cNvSpPr/>
          <p:nvPr/>
        </p:nvSpPr>
        <p:spPr>
          <a:xfrm flipV="1">
            <a:off x="2427316" y="3865416"/>
            <a:ext cx="1313406" cy="791588"/>
          </a:xfrm>
          <a:prstGeom prst="line">
            <a:avLst/>
          </a:prstGeom>
          <a:ln w="73080">
            <a:solidFill>
              <a:srgbClr val="FF0000"/>
            </a:solidFill>
            <a:round/>
            <a:tailEnd type="triangle" w="med" len="med"/>
          </a:ln>
        </p:spPr>
        <p:style>
          <a:lnRef idx="0">
            <a:scrgbClr r="0" g="0" b="0"/>
          </a:lnRef>
          <a:fillRef idx="0">
            <a:scrgbClr r="0" g="0" b="0"/>
          </a:fillRef>
          <a:effectRef idx="0">
            <a:scrgbClr r="0" g="0" b="0"/>
          </a:effectRef>
          <a:fontRef idx="minor"/>
        </p:style>
      </p:sp>
      <p:sp>
        <p:nvSpPr>
          <p:cNvPr id="195" name="Line 8"/>
          <p:cNvSpPr/>
          <p:nvPr/>
        </p:nvSpPr>
        <p:spPr>
          <a:xfrm>
            <a:off x="4305992" y="4251958"/>
            <a:ext cx="457200" cy="941040"/>
          </a:xfrm>
          <a:prstGeom prst="line">
            <a:avLst/>
          </a:prstGeom>
          <a:ln w="73080">
            <a:solidFill>
              <a:srgbClr val="FF0000"/>
            </a:solidFill>
            <a:round/>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DOE Office of Science</a:t>
            </a:r>
          </a:p>
        </p:txBody>
      </p:sp>
      <p:sp>
        <p:nvSpPr>
          <p:cNvPr id="197" name="TextShape 2"/>
          <p:cNvSpPr txBox="1"/>
          <p:nvPr/>
        </p:nvSpPr>
        <p:spPr>
          <a:xfrm>
            <a:off x="504000" y="1326240"/>
            <a:ext cx="9071640" cy="3288240"/>
          </a:xfrm>
          <a:prstGeom prst="rect">
            <a:avLst/>
          </a:prstGeom>
          <a:noFill/>
          <a:ln w="0">
            <a:noFill/>
          </a:ln>
        </p:spPr>
        <p:txBody>
          <a:bodyPr lIns="0" tIns="0" rIns="0" bIns="0">
            <a:normAutofit/>
          </a:bodyPr>
          <a:lstStyle/>
          <a:p>
            <a:pPr marL="432000" indent="-324000">
              <a:spcBef>
                <a:spcPts val="1414"/>
              </a:spcBef>
              <a:buClr>
                <a:srgbClr val="000000"/>
              </a:buClr>
              <a:buSzPct val="45000"/>
              <a:buFont typeface="Wingdings" charset="2"/>
              <a:buChar char=""/>
            </a:pPr>
            <a:r>
              <a:rPr lang="en-US" sz="3200" b="0" strike="noStrike" spc="-1">
                <a:latin typeface="Arial"/>
              </a:rPr>
              <a:t>The mission of DOE’s Office of Science is to deliver scientific discoveries and major scientific tools to transform our understanding of nature and advance the energy, economic, and national security of the United States.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197"/>
          <p:cNvPicPr/>
          <p:nvPr/>
        </p:nvPicPr>
        <p:blipFill>
          <a:blip r:embed="rId2"/>
          <a:stretch/>
        </p:blipFill>
        <p:spPr>
          <a:xfrm>
            <a:off x="1515600" y="120240"/>
            <a:ext cx="7315200" cy="5486400"/>
          </a:xfrm>
          <a:prstGeom prst="rect">
            <a:avLst/>
          </a:prstGeom>
          <a:ln w="0">
            <a:noFill/>
          </a:ln>
        </p:spPr>
      </p:pic>
      <p:sp>
        <p:nvSpPr>
          <p:cNvPr id="199" name="TextShape 1"/>
          <p:cNvSpPr txBox="1"/>
          <p:nvPr/>
        </p:nvSpPr>
        <p:spPr>
          <a:xfrm>
            <a:off x="6377400" y="228240"/>
            <a:ext cx="3487680" cy="577440"/>
          </a:xfrm>
          <a:prstGeom prst="rect">
            <a:avLst/>
          </a:prstGeom>
          <a:noFill/>
          <a:ln w="0">
            <a:noFill/>
          </a:ln>
        </p:spPr>
        <p:txBody>
          <a:bodyPr lIns="90000" tIns="45000" rIns="90000" bIns="45000">
            <a:noAutofit/>
          </a:bodyPr>
          <a:lstStyle/>
          <a:p>
            <a:r>
              <a:rPr lang="en-US" sz="1800" b="0" strike="noStrike" spc="-1">
                <a:latin typeface="Arial"/>
              </a:rPr>
              <a:t>Director – Presidential appointee</a:t>
            </a:r>
          </a:p>
        </p:txBody>
      </p:sp>
      <p:sp>
        <p:nvSpPr>
          <p:cNvPr id="200" name="TextShape 2"/>
          <p:cNvSpPr txBox="1"/>
          <p:nvPr/>
        </p:nvSpPr>
        <p:spPr>
          <a:xfrm>
            <a:off x="322200" y="698040"/>
            <a:ext cx="1663200" cy="602280"/>
          </a:xfrm>
          <a:prstGeom prst="rect">
            <a:avLst/>
          </a:prstGeom>
          <a:noFill/>
          <a:ln w="0">
            <a:noFill/>
          </a:ln>
        </p:spPr>
        <p:txBody>
          <a:bodyPr lIns="90000" tIns="45000" rIns="90000" bIns="45000">
            <a:noAutofit/>
          </a:bodyPr>
          <a:lstStyle/>
          <a:p>
            <a:r>
              <a:rPr lang="en-US" sz="1800" b="0" strike="noStrike" spc="-1">
                <a:latin typeface="Arial"/>
              </a:rPr>
              <a:t>Science Programs</a:t>
            </a:r>
          </a:p>
        </p:txBody>
      </p:sp>
      <p:sp>
        <p:nvSpPr>
          <p:cNvPr id="201" name="TextShape 3"/>
          <p:cNvSpPr txBox="1"/>
          <p:nvPr/>
        </p:nvSpPr>
        <p:spPr>
          <a:xfrm>
            <a:off x="8686800" y="943560"/>
            <a:ext cx="1337400" cy="577440"/>
          </a:xfrm>
          <a:prstGeom prst="rect">
            <a:avLst/>
          </a:prstGeom>
          <a:noFill/>
          <a:ln w="0">
            <a:noFill/>
          </a:ln>
        </p:spPr>
        <p:txBody>
          <a:bodyPr lIns="90000" tIns="45000" rIns="90000" bIns="45000">
            <a:noAutofit/>
          </a:bodyPr>
          <a:lstStyle/>
          <a:p>
            <a:r>
              <a:rPr lang="en-US" sz="1800" b="0" strike="noStrike" spc="-1" dirty="0">
                <a:latin typeface="Arial"/>
              </a:rPr>
              <a:t>Operations</a:t>
            </a:r>
          </a:p>
        </p:txBody>
      </p:sp>
      <p:sp>
        <p:nvSpPr>
          <p:cNvPr id="202" name="TextShape 4"/>
          <p:cNvSpPr txBox="1"/>
          <p:nvPr/>
        </p:nvSpPr>
        <p:spPr>
          <a:xfrm>
            <a:off x="228600" y="1239840"/>
            <a:ext cx="1371600" cy="914400"/>
          </a:xfrm>
          <a:prstGeom prst="rect">
            <a:avLst/>
          </a:prstGeom>
          <a:noFill/>
          <a:ln w="0">
            <a:noFill/>
          </a:ln>
        </p:spPr>
        <p:txBody>
          <a:bodyPr lIns="90000" tIns="45000" rIns="90000" bIns="45000">
            <a:noAutofit/>
          </a:bodyPr>
          <a:lstStyle/>
          <a:p>
            <a:r>
              <a:rPr lang="en-US" sz="1600" b="0" strike="noStrike" spc="-1">
                <a:latin typeface="Arial"/>
              </a:rPr>
              <a:t>Advanced Scientific Computing</a:t>
            </a:r>
          </a:p>
        </p:txBody>
      </p:sp>
      <p:sp>
        <p:nvSpPr>
          <p:cNvPr id="203" name="TextShape 5"/>
          <p:cNvSpPr txBox="1"/>
          <p:nvPr/>
        </p:nvSpPr>
        <p:spPr>
          <a:xfrm>
            <a:off x="142920" y="1974240"/>
            <a:ext cx="1793880" cy="541800"/>
          </a:xfrm>
          <a:prstGeom prst="rect">
            <a:avLst/>
          </a:prstGeom>
          <a:noFill/>
          <a:ln w="0">
            <a:noFill/>
          </a:ln>
        </p:spPr>
        <p:txBody>
          <a:bodyPr lIns="90000" tIns="45000" rIns="90000" bIns="45000">
            <a:noAutofit/>
          </a:bodyPr>
          <a:lstStyle/>
          <a:p>
            <a:r>
              <a:rPr lang="en-US" sz="1600" b="0" strike="noStrike" spc="-1">
                <a:latin typeface="Arial"/>
              </a:rPr>
              <a:t>Basic Energy Sciences</a:t>
            </a:r>
          </a:p>
        </p:txBody>
      </p:sp>
      <p:sp>
        <p:nvSpPr>
          <p:cNvPr id="204" name="TextShape 6"/>
          <p:cNvSpPr txBox="1"/>
          <p:nvPr/>
        </p:nvSpPr>
        <p:spPr>
          <a:xfrm>
            <a:off x="48600" y="2490840"/>
            <a:ext cx="1600200" cy="767520"/>
          </a:xfrm>
          <a:prstGeom prst="rect">
            <a:avLst/>
          </a:prstGeom>
          <a:noFill/>
          <a:ln w="0">
            <a:noFill/>
          </a:ln>
        </p:spPr>
        <p:txBody>
          <a:bodyPr lIns="90000" tIns="45000" rIns="90000" bIns="45000">
            <a:noAutofit/>
          </a:bodyPr>
          <a:lstStyle/>
          <a:p>
            <a:r>
              <a:rPr lang="en-US" sz="1600" b="0" strike="noStrike" spc="-1">
                <a:latin typeface="Arial"/>
              </a:rPr>
              <a:t>Biological and Envioronmental Research</a:t>
            </a:r>
          </a:p>
        </p:txBody>
      </p:sp>
      <p:sp>
        <p:nvSpPr>
          <p:cNvPr id="205" name="TextShape 7"/>
          <p:cNvSpPr txBox="1"/>
          <p:nvPr/>
        </p:nvSpPr>
        <p:spPr>
          <a:xfrm>
            <a:off x="120600" y="3206520"/>
            <a:ext cx="1936800" cy="541800"/>
          </a:xfrm>
          <a:prstGeom prst="rect">
            <a:avLst/>
          </a:prstGeom>
          <a:noFill/>
          <a:ln w="0">
            <a:noFill/>
          </a:ln>
        </p:spPr>
        <p:txBody>
          <a:bodyPr lIns="90000" tIns="45000" rIns="90000" bIns="45000">
            <a:noAutofit/>
          </a:bodyPr>
          <a:lstStyle/>
          <a:p>
            <a:r>
              <a:rPr lang="en-US" sz="1600" b="0" strike="noStrike" spc="-1">
                <a:latin typeface="Arial"/>
              </a:rPr>
              <a:t>Fusion Energy Sciences</a:t>
            </a:r>
          </a:p>
        </p:txBody>
      </p:sp>
      <p:sp>
        <p:nvSpPr>
          <p:cNvPr id="206" name="TextShape 8"/>
          <p:cNvSpPr txBox="1"/>
          <p:nvPr/>
        </p:nvSpPr>
        <p:spPr>
          <a:xfrm>
            <a:off x="228600" y="3669840"/>
            <a:ext cx="1600200" cy="541800"/>
          </a:xfrm>
          <a:prstGeom prst="rect">
            <a:avLst/>
          </a:prstGeom>
          <a:noFill/>
          <a:ln w="0">
            <a:noFill/>
          </a:ln>
        </p:spPr>
        <p:txBody>
          <a:bodyPr lIns="90000" tIns="45000" rIns="90000" bIns="45000">
            <a:noAutofit/>
          </a:bodyPr>
          <a:lstStyle/>
          <a:p>
            <a:r>
              <a:rPr lang="en-US" sz="1600" b="0" strike="noStrike" spc="-1">
                <a:latin typeface="Arial"/>
              </a:rPr>
              <a:t>High Energy Pysics</a:t>
            </a:r>
          </a:p>
        </p:txBody>
      </p:sp>
      <p:sp>
        <p:nvSpPr>
          <p:cNvPr id="207" name="TextShape 9"/>
          <p:cNvSpPr txBox="1"/>
          <p:nvPr/>
        </p:nvSpPr>
        <p:spPr>
          <a:xfrm>
            <a:off x="228600" y="4197960"/>
            <a:ext cx="1401840" cy="602280"/>
          </a:xfrm>
          <a:prstGeom prst="rect">
            <a:avLst/>
          </a:prstGeom>
          <a:noFill/>
          <a:ln w="0">
            <a:noFill/>
          </a:ln>
        </p:spPr>
        <p:txBody>
          <a:bodyPr lIns="90000" tIns="45000" rIns="90000" bIns="45000">
            <a:noAutofit/>
          </a:bodyPr>
          <a:lstStyle/>
          <a:p>
            <a:r>
              <a:rPr lang="en-US" sz="1800" b="0" strike="noStrike" spc="-1">
                <a:latin typeface="Arial"/>
              </a:rPr>
              <a:t>Nuclear Physics</a:t>
            </a:r>
          </a:p>
        </p:txBody>
      </p:sp>
      <p:sp>
        <p:nvSpPr>
          <p:cNvPr id="208" name="TextShape 10"/>
          <p:cNvSpPr txBox="1"/>
          <p:nvPr/>
        </p:nvSpPr>
        <p:spPr>
          <a:xfrm>
            <a:off x="7893000" y="1801440"/>
            <a:ext cx="2514600" cy="541800"/>
          </a:xfrm>
          <a:prstGeom prst="rect">
            <a:avLst/>
          </a:prstGeom>
          <a:noFill/>
          <a:ln w="0">
            <a:noFill/>
          </a:ln>
        </p:spPr>
        <p:txBody>
          <a:bodyPr lIns="90000" tIns="45000" rIns="90000" bIns="45000">
            <a:noAutofit/>
          </a:bodyPr>
          <a:lstStyle/>
          <a:p>
            <a:r>
              <a:rPr lang="en-US" sz="1600" b="0" strike="noStrike" spc="-1">
                <a:latin typeface="Arial"/>
              </a:rPr>
              <a:t>Isotope R&amp;D and Production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15480" y="360"/>
            <a:ext cx="10079640" cy="5664240"/>
          </a:xfrm>
          <a:prstGeom prst="rect">
            <a:avLst/>
          </a:prstGeom>
          <a:solidFill>
            <a:srgbClr val="000000"/>
          </a:solidFill>
          <a:ln w="25560">
            <a:noFill/>
          </a:ln>
        </p:spPr>
        <p:style>
          <a:lnRef idx="0">
            <a:scrgbClr r="0" g="0" b="0"/>
          </a:lnRef>
          <a:fillRef idx="0">
            <a:scrgbClr r="0" g="0" b="0"/>
          </a:fillRef>
          <a:effectRef idx="0">
            <a:scrgbClr r="0" g="0" b="0"/>
          </a:effectRef>
          <a:fontRef idx="minor"/>
        </p:style>
      </p:sp>
      <p:pic>
        <p:nvPicPr>
          <p:cNvPr id="210" name="Picture 7_1"/>
          <p:cNvPicPr/>
          <p:nvPr/>
        </p:nvPicPr>
        <p:blipFill>
          <a:blip r:embed="rId2"/>
          <a:stretch/>
        </p:blipFill>
        <p:spPr>
          <a:xfrm>
            <a:off x="2026800" y="1122120"/>
            <a:ext cx="1984320" cy="826560"/>
          </a:xfrm>
          <a:prstGeom prst="rect">
            <a:avLst/>
          </a:prstGeom>
          <a:ln w="0">
            <a:noFill/>
          </a:ln>
        </p:spPr>
      </p:pic>
      <p:pic>
        <p:nvPicPr>
          <p:cNvPr id="211" name="Picture 8_1"/>
          <p:cNvPicPr/>
          <p:nvPr/>
        </p:nvPicPr>
        <p:blipFill>
          <a:blip r:embed="rId3"/>
          <a:stretch/>
        </p:blipFill>
        <p:spPr>
          <a:xfrm>
            <a:off x="2880" y="1122120"/>
            <a:ext cx="1984320" cy="826560"/>
          </a:xfrm>
          <a:prstGeom prst="rect">
            <a:avLst/>
          </a:prstGeom>
          <a:ln w="0">
            <a:noFill/>
          </a:ln>
        </p:spPr>
      </p:pic>
      <p:pic>
        <p:nvPicPr>
          <p:cNvPr id="212" name="Picture 9_1"/>
          <p:cNvPicPr/>
          <p:nvPr/>
        </p:nvPicPr>
        <p:blipFill>
          <a:blip r:embed="rId4"/>
          <a:stretch/>
        </p:blipFill>
        <p:spPr>
          <a:xfrm>
            <a:off x="4045320" y="1093320"/>
            <a:ext cx="1984320" cy="826560"/>
          </a:xfrm>
          <a:prstGeom prst="rect">
            <a:avLst/>
          </a:prstGeom>
          <a:ln w="0">
            <a:noFill/>
          </a:ln>
        </p:spPr>
      </p:pic>
      <p:pic>
        <p:nvPicPr>
          <p:cNvPr id="213" name="Picture 10_1"/>
          <p:cNvPicPr/>
          <p:nvPr/>
        </p:nvPicPr>
        <p:blipFill>
          <a:blip r:embed="rId5"/>
          <a:stretch/>
        </p:blipFill>
        <p:spPr>
          <a:xfrm>
            <a:off x="0" y="2009160"/>
            <a:ext cx="1984320" cy="826560"/>
          </a:xfrm>
          <a:prstGeom prst="rect">
            <a:avLst/>
          </a:prstGeom>
          <a:ln w="0">
            <a:noFill/>
          </a:ln>
        </p:spPr>
      </p:pic>
      <p:pic>
        <p:nvPicPr>
          <p:cNvPr id="214" name="Picture 11_1"/>
          <p:cNvPicPr/>
          <p:nvPr/>
        </p:nvPicPr>
        <p:blipFill>
          <a:blip r:embed="rId6"/>
          <a:stretch/>
        </p:blipFill>
        <p:spPr>
          <a:xfrm>
            <a:off x="2023920" y="2009160"/>
            <a:ext cx="1984320" cy="826560"/>
          </a:xfrm>
          <a:prstGeom prst="rect">
            <a:avLst/>
          </a:prstGeom>
          <a:ln w="0">
            <a:noFill/>
          </a:ln>
        </p:spPr>
      </p:pic>
      <p:pic>
        <p:nvPicPr>
          <p:cNvPr id="215" name="Picture 14_1"/>
          <p:cNvPicPr/>
          <p:nvPr/>
        </p:nvPicPr>
        <p:blipFill>
          <a:blip r:embed="rId7"/>
          <a:stretch/>
        </p:blipFill>
        <p:spPr>
          <a:xfrm>
            <a:off x="4047840" y="2906280"/>
            <a:ext cx="1984320" cy="826560"/>
          </a:xfrm>
          <a:prstGeom prst="rect">
            <a:avLst/>
          </a:prstGeom>
          <a:ln w="0">
            <a:noFill/>
          </a:ln>
        </p:spPr>
      </p:pic>
      <p:pic>
        <p:nvPicPr>
          <p:cNvPr id="216" name="Picture 15_1"/>
          <p:cNvPicPr/>
          <p:nvPr/>
        </p:nvPicPr>
        <p:blipFill>
          <a:blip r:embed="rId8"/>
          <a:stretch/>
        </p:blipFill>
        <p:spPr>
          <a:xfrm>
            <a:off x="6071760" y="2906280"/>
            <a:ext cx="1984320" cy="826560"/>
          </a:xfrm>
          <a:prstGeom prst="rect">
            <a:avLst/>
          </a:prstGeom>
          <a:ln w="0">
            <a:noFill/>
          </a:ln>
        </p:spPr>
      </p:pic>
      <p:pic>
        <p:nvPicPr>
          <p:cNvPr id="217" name="Picture 16_1"/>
          <p:cNvPicPr/>
          <p:nvPr/>
        </p:nvPicPr>
        <p:blipFill>
          <a:blip r:embed="rId9"/>
          <a:stretch/>
        </p:blipFill>
        <p:spPr>
          <a:xfrm>
            <a:off x="2015280" y="3837600"/>
            <a:ext cx="1984320" cy="826560"/>
          </a:xfrm>
          <a:prstGeom prst="rect">
            <a:avLst/>
          </a:prstGeom>
          <a:ln w="0">
            <a:noFill/>
          </a:ln>
        </p:spPr>
      </p:pic>
      <p:pic>
        <p:nvPicPr>
          <p:cNvPr id="218" name="Picture 17_1"/>
          <p:cNvPicPr/>
          <p:nvPr/>
        </p:nvPicPr>
        <p:blipFill>
          <a:blip r:embed="rId10"/>
          <a:stretch/>
        </p:blipFill>
        <p:spPr>
          <a:xfrm>
            <a:off x="4047840" y="2009160"/>
            <a:ext cx="1984320" cy="826560"/>
          </a:xfrm>
          <a:prstGeom prst="rect">
            <a:avLst/>
          </a:prstGeom>
          <a:ln w="0">
            <a:noFill/>
          </a:ln>
        </p:spPr>
      </p:pic>
      <p:pic>
        <p:nvPicPr>
          <p:cNvPr id="219" name="Picture 18_1"/>
          <p:cNvPicPr/>
          <p:nvPr/>
        </p:nvPicPr>
        <p:blipFill>
          <a:blip r:embed="rId11"/>
          <a:stretch/>
        </p:blipFill>
        <p:spPr>
          <a:xfrm>
            <a:off x="6071760" y="2009160"/>
            <a:ext cx="1984320" cy="826560"/>
          </a:xfrm>
          <a:prstGeom prst="rect">
            <a:avLst/>
          </a:prstGeom>
          <a:ln w="0">
            <a:noFill/>
          </a:ln>
        </p:spPr>
      </p:pic>
      <p:pic>
        <p:nvPicPr>
          <p:cNvPr id="220" name="Picture 19_1"/>
          <p:cNvPicPr/>
          <p:nvPr/>
        </p:nvPicPr>
        <p:blipFill>
          <a:blip r:embed="rId12"/>
          <a:stretch/>
        </p:blipFill>
        <p:spPr>
          <a:xfrm>
            <a:off x="-24840" y="3837600"/>
            <a:ext cx="1984320" cy="826560"/>
          </a:xfrm>
          <a:prstGeom prst="rect">
            <a:avLst/>
          </a:prstGeom>
          <a:ln w="0">
            <a:noFill/>
          </a:ln>
        </p:spPr>
      </p:pic>
      <p:pic>
        <p:nvPicPr>
          <p:cNvPr id="221" name="Picture 21_1"/>
          <p:cNvPicPr/>
          <p:nvPr/>
        </p:nvPicPr>
        <p:blipFill>
          <a:blip r:embed="rId13"/>
          <a:stretch/>
        </p:blipFill>
        <p:spPr>
          <a:xfrm>
            <a:off x="8095320" y="2009160"/>
            <a:ext cx="1984320" cy="825120"/>
          </a:xfrm>
          <a:prstGeom prst="rect">
            <a:avLst/>
          </a:prstGeom>
          <a:ln w="0">
            <a:noFill/>
          </a:ln>
        </p:spPr>
      </p:pic>
      <p:pic>
        <p:nvPicPr>
          <p:cNvPr id="222" name="Picture 23_1"/>
          <p:cNvPicPr/>
          <p:nvPr/>
        </p:nvPicPr>
        <p:blipFill>
          <a:blip r:embed="rId14"/>
          <a:stretch/>
        </p:blipFill>
        <p:spPr>
          <a:xfrm>
            <a:off x="4104360" y="3846960"/>
            <a:ext cx="1984320" cy="826560"/>
          </a:xfrm>
          <a:prstGeom prst="rect">
            <a:avLst/>
          </a:prstGeom>
          <a:ln w="0">
            <a:noFill/>
          </a:ln>
        </p:spPr>
      </p:pic>
      <p:pic>
        <p:nvPicPr>
          <p:cNvPr id="223" name="Picture 25_1"/>
          <p:cNvPicPr/>
          <p:nvPr/>
        </p:nvPicPr>
        <p:blipFill>
          <a:blip r:embed="rId15"/>
          <a:srcRect l="2792"/>
          <a:stretch/>
        </p:blipFill>
        <p:spPr>
          <a:xfrm>
            <a:off x="8111520" y="3846960"/>
            <a:ext cx="1928520" cy="831240"/>
          </a:xfrm>
          <a:prstGeom prst="rect">
            <a:avLst/>
          </a:prstGeom>
          <a:ln w="0">
            <a:noFill/>
          </a:ln>
        </p:spPr>
      </p:pic>
      <p:pic>
        <p:nvPicPr>
          <p:cNvPr id="224" name="Picture 26_1"/>
          <p:cNvPicPr/>
          <p:nvPr/>
        </p:nvPicPr>
        <p:blipFill>
          <a:blip r:embed="rId16"/>
          <a:srcRect l="2288"/>
          <a:stretch/>
        </p:blipFill>
        <p:spPr>
          <a:xfrm>
            <a:off x="6133680" y="4758480"/>
            <a:ext cx="1938960" cy="826560"/>
          </a:xfrm>
          <a:prstGeom prst="rect">
            <a:avLst/>
          </a:prstGeom>
          <a:ln w="0">
            <a:noFill/>
          </a:ln>
        </p:spPr>
      </p:pic>
      <p:pic>
        <p:nvPicPr>
          <p:cNvPr id="225" name="Picture 28_1"/>
          <p:cNvPicPr/>
          <p:nvPr/>
        </p:nvPicPr>
        <p:blipFill>
          <a:blip r:embed="rId17"/>
          <a:stretch/>
        </p:blipFill>
        <p:spPr>
          <a:xfrm>
            <a:off x="2061720" y="4769280"/>
            <a:ext cx="1984320" cy="826560"/>
          </a:xfrm>
          <a:prstGeom prst="rect">
            <a:avLst/>
          </a:prstGeom>
          <a:ln w="0">
            <a:noFill/>
          </a:ln>
        </p:spPr>
      </p:pic>
      <p:pic>
        <p:nvPicPr>
          <p:cNvPr id="226" name="Picture 29_1"/>
          <p:cNvPicPr/>
          <p:nvPr/>
        </p:nvPicPr>
        <p:blipFill>
          <a:blip r:embed="rId18"/>
          <a:stretch/>
        </p:blipFill>
        <p:spPr>
          <a:xfrm>
            <a:off x="4091040" y="4750920"/>
            <a:ext cx="1984320" cy="826560"/>
          </a:xfrm>
          <a:prstGeom prst="rect">
            <a:avLst/>
          </a:prstGeom>
          <a:ln w="0">
            <a:noFill/>
          </a:ln>
        </p:spPr>
      </p:pic>
      <p:pic>
        <p:nvPicPr>
          <p:cNvPr id="227" name="Picture 30_1"/>
          <p:cNvPicPr/>
          <p:nvPr/>
        </p:nvPicPr>
        <p:blipFill>
          <a:blip r:embed="rId19"/>
          <a:stretch/>
        </p:blipFill>
        <p:spPr>
          <a:xfrm>
            <a:off x="5760" y="4754160"/>
            <a:ext cx="1984320" cy="826560"/>
          </a:xfrm>
          <a:prstGeom prst="rect">
            <a:avLst/>
          </a:prstGeom>
          <a:ln w="0">
            <a:noFill/>
          </a:ln>
        </p:spPr>
      </p:pic>
      <p:sp>
        <p:nvSpPr>
          <p:cNvPr id="228" name="CustomShape 2"/>
          <p:cNvSpPr/>
          <p:nvPr/>
        </p:nvSpPr>
        <p:spPr>
          <a:xfrm>
            <a:off x="-13680" y="209520"/>
            <a:ext cx="3063600" cy="765360"/>
          </a:xfrm>
          <a:prstGeom prst="rect">
            <a:avLst/>
          </a:prstGeom>
          <a:noFill/>
          <a:ln w="936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2400" b="1" strike="noStrike" spc="-1">
                <a:solidFill>
                  <a:srgbClr val="FFFFFF"/>
                </a:solidFill>
                <a:latin typeface="Calibri"/>
              </a:rPr>
              <a:t>Office of Science User Facilities</a:t>
            </a:r>
            <a:endParaRPr lang="en-US" sz="2400" b="0" strike="noStrike" spc="-1">
              <a:latin typeface="Arial"/>
            </a:endParaRPr>
          </a:p>
        </p:txBody>
      </p:sp>
      <p:pic>
        <p:nvPicPr>
          <p:cNvPr id="229" name="Picture 2_2" descr="http://science.energy.gov/~/media/ascr/images/facilities/user-facilities/cori3-at-CRT-thumb.jpg"/>
          <p:cNvPicPr/>
          <p:nvPr/>
        </p:nvPicPr>
        <p:blipFill>
          <a:blip r:embed="rId20"/>
          <a:srcRect l="2477"/>
          <a:stretch/>
        </p:blipFill>
        <p:spPr>
          <a:xfrm>
            <a:off x="6076440" y="1099440"/>
            <a:ext cx="1926000" cy="822600"/>
          </a:xfrm>
          <a:prstGeom prst="rect">
            <a:avLst/>
          </a:prstGeom>
          <a:ln w="0">
            <a:noFill/>
          </a:ln>
        </p:spPr>
      </p:pic>
      <p:sp>
        <p:nvSpPr>
          <p:cNvPr id="230" name="CustomShape 3"/>
          <p:cNvSpPr/>
          <p:nvPr/>
        </p:nvSpPr>
        <p:spPr>
          <a:xfrm>
            <a:off x="7492320" y="1770480"/>
            <a:ext cx="53784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NERSC</a:t>
            </a:r>
            <a:endParaRPr lang="en-US" sz="800" b="0" strike="noStrike" spc="-1">
              <a:latin typeface="Arial"/>
            </a:endParaRPr>
          </a:p>
        </p:txBody>
      </p:sp>
      <p:grpSp>
        <p:nvGrpSpPr>
          <p:cNvPr id="231" name="Group 4"/>
          <p:cNvGrpSpPr/>
          <p:nvPr/>
        </p:nvGrpSpPr>
        <p:grpSpPr>
          <a:xfrm>
            <a:off x="8127720" y="93240"/>
            <a:ext cx="1918440" cy="933840"/>
            <a:chOff x="8127720" y="93240"/>
            <a:chExt cx="1918440" cy="933840"/>
          </a:xfrm>
        </p:grpSpPr>
        <p:pic>
          <p:nvPicPr>
            <p:cNvPr id="232" name="Picture 4_1"/>
            <p:cNvPicPr/>
            <p:nvPr/>
          </p:nvPicPr>
          <p:blipFill>
            <a:blip r:embed="rId21"/>
            <a:stretch/>
          </p:blipFill>
          <p:spPr>
            <a:xfrm>
              <a:off x="8127720" y="93240"/>
              <a:ext cx="1909800" cy="891360"/>
            </a:xfrm>
            <a:prstGeom prst="rect">
              <a:avLst/>
            </a:prstGeom>
            <a:ln w="0">
              <a:noFill/>
            </a:ln>
          </p:spPr>
        </p:pic>
        <p:sp>
          <p:nvSpPr>
            <p:cNvPr id="233" name="CustomShape 5"/>
            <p:cNvSpPr/>
            <p:nvPr/>
          </p:nvSpPr>
          <p:spPr>
            <a:xfrm>
              <a:off x="9575640" y="815760"/>
              <a:ext cx="470520" cy="211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ESnet</a:t>
              </a:r>
              <a:endParaRPr lang="en-US" sz="800" b="0" strike="noStrike" spc="-1">
                <a:latin typeface="Arial"/>
              </a:endParaRPr>
            </a:p>
          </p:txBody>
        </p:sp>
      </p:grpSp>
      <p:sp>
        <p:nvSpPr>
          <p:cNvPr id="234" name="CustomShape 6"/>
          <p:cNvSpPr/>
          <p:nvPr/>
        </p:nvSpPr>
        <p:spPr>
          <a:xfrm>
            <a:off x="3574800" y="1783440"/>
            <a:ext cx="412560" cy="211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ARM</a:t>
            </a:r>
            <a:endParaRPr lang="en-US" sz="800" b="0" strike="noStrike" spc="-1">
              <a:latin typeface="Arial"/>
            </a:endParaRPr>
          </a:p>
        </p:txBody>
      </p:sp>
      <p:sp>
        <p:nvSpPr>
          <p:cNvPr id="235" name="CustomShape 7"/>
          <p:cNvSpPr/>
          <p:nvPr/>
        </p:nvSpPr>
        <p:spPr>
          <a:xfrm>
            <a:off x="5674680" y="1755360"/>
            <a:ext cx="345600" cy="211320"/>
          </a:xfrm>
          <a:prstGeom prst="rect">
            <a:avLst/>
          </a:prstGeom>
          <a:solidFill>
            <a:srgbClr val="000000">
              <a:alpha val="55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JGI</a:t>
            </a:r>
            <a:endParaRPr lang="en-US" sz="800" b="0" strike="noStrike" spc="-1">
              <a:latin typeface="Arial"/>
            </a:endParaRPr>
          </a:p>
        </p:txBody>
      </p:sp>
      <p:sp>
        <p:nvSpPr>
          <p:cNvPr id="236" name="CustomShape 8"/>
          <p:cNvSpPr/>
          <p:nvPr/>
        </p:nvSpPr>
        <p:spPr>
          <a:xfrm>
            <a:off x="1559880" y="4499640"/>
            <a:ext cx="39132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SNS</a:t>
            </a:r>
            <a:endParaRPr lang="en-US" sz="800" b="0" strike="noStrike" spc="-1">
              <a:latin typeface="Arial"/>
            </a:endParaRPr>
          </a:p>
        </p:txBody>
      </p:sp>
      <p:sp>
        <p:nvSpPr>
          <p:cNvPr id="237" name="CustomShape 9"/>
          <p:cNvSpPr/>
          <p:nvPr/>
        </p:nvSpPr>
        <p:spPr>
          <a:xfrm>
            <a:off x="3546720" y="4499640"/>
            <a:ext cx="418680" cy="211320"/>
          </a:xfrm>
          <a:prstGeom prst="rect">
            <a:avLst/>
          </a:prstGeom>
          <a:solidFill>
            <a:srgbClr val="000000">
              <a:alpha val="6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HFIR</a:t>
            </a:r>
            <a:endParaRPr lang="en-US" sz="800" b="0" strike="noStrike" spc="-1">
              <a:latin typeface="Arial"/>
            </a:endParaRPr>
          </a:p>
        </p:txBody>
      </p:sp>
      <p:sp>
        <p:nvSpPr>
          <p:cNvPr id="238" name="CustomShape 10"/>
          <p:cNvSpPr/>
          <p:nvPr/>
        </p:nvSpPr>
        <p:spPr>
          <a:xfrm>
            <a:off x="1542600" y="1783440"/>
            <a:ext cx="46620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EMSL</a:t>
            </a:r>
            <a:endParaRPr lang="en-US" sz="800" b="0" strike="noStrike" spc="-1">
              <a:latin typeface="Arial"/>
            </a:endParaRPr>
          </a:p>
        </p:txBody>
      </p:sp>
      <p:sp>
        <p:nvSpPr>
          <p:cNvPr id="239" name="CustomShape 11"/>
          <p:cNvSpPr/>
          <p:nvPr/>
        </p:nvSpPr>
        <p:spPr>
          <a:xfrm>
            <a:off x="5175720" y="3242520"/>
            <a:ext cx="391320" cy="211320"/>
          </a:xfrm>
          <a:prstGeom prst="rect">
            <a:avLst/>
          </a:prstGeom>
          <a:solidFill>
            <a:srgbClr val="000000">
              <a:alpha val="2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APS</a:t>
            </a:r>
            <a:endParaRPr lang="en-US" sz="800" b="0" strike="noStrike" spc="-1">
              <a:latin typeface="Arial"/>
            </a:endParaRPr>
          </a:p>
        </p:txBody>
      </p:sp>
      <p:sp>
        <p:nvSpPr>
          <p:cNvPr id="240" name="CustomShape 12"/>
          <p:cNvSpPr/>
          <p:nvPr/>
        </p:nvSpPr>
        <p:spPr>
          <a:xfrm>
            <a:off x="5566680" y="2662920"/>
            <a:ext cx="447840" cy="211320"/>
          </a:xfrm>
          <a:prstGeom prst="rect">
            <a:avLst/>
          </a:prstGeom>
          <a:solidFill>
            <a:srgbClr val="000000">
              <a:alpha val="7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LCLS</a:t>
            </a:r>
            <a:endParaRPr lang="en-US" sz="800" b="0" strike="noStrike" spc="-1">
              <a:latin typeface="Arial"/>
            </a:endParaRPr>
          </a:p>
        </p:txBody>
      </p:sp>
      <p:sp>
        <p:nvSpPr>
          <p:cNvPr id="241" name="CustomShape 13"/>
          <p:cNvSpPr/>
          <p:nvPr/>
        </p:nvSpPr>
        <p:spPr>
          <a:xfrm>
            <a:off x="7472880" y="2662920"/>
            <a:ext cx="545400" cy="211320"/>
          </a:xfrm>
          <a:prstGeom prst="rect">
            <a:avLst/>
          </a:prstGeom>
          <a:solidFill>
            <a:srgbClr val="000000">
              <a:alpha val="3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NSLS-II</a:t>
            </a:r>
            <a:endParaRPr lang="en-US" sz="800" b="0" strike="noStrike" spc="-1">
              <a:latin typeface="Arial"/>
            </a:endParaRPr>
          </a:p>
        </p:txBody>
      </p:sp>
      <p:grpSp>
        <p:nvGrpSpPr>
          <p:cNvPr id="242" name="Group 14"/>
          <p:cNvGrpSpPr/>
          <p:nvPr/>
        </p:nvGrpSpPr>
        <p:grpSpPr>
          <a:xfrm>
            <a:off x="8095320" y="1099440"/>
            <a:ext cx="2004120" cy="866880"/>
            <a:chOff x="8095320" y="1099440"/>
            <a:chExt cx="2004120" cy="866880"/>
          </a:xfrm>
        </p:grpSpPr>
        <p:pic>
          <p:nvPicPr>
            <p:cNvPr id="243" name="Picture 20_1"/>
            <p:cNvPicPr/>
            <p:nvPr/>
          </p:nvPicPr>
          <p:blipFill>
            <a:blip r:embed="rId22"/>
            <a:stretch/>
          </p:blipFill>
          <p:spPr>
            <a:xfrm>
              <a:off x="8095320" y="1099440"/>
              <a:ext cx="1984320" cy="828360"/>
            </a:xfrm>
            <a:prstGeom prst="rect">
              <a:avLst/>
            </a:prstGeom>
            <a:ln w="0">
              <a:noFill/>
            </a:ln>
          </p:spPr>
        </p:pic>
        <p:sp>
          <p:nvSpPr>
            <p:cNvPr id="244" name="CustomShape 15"/>
            <p:cNvSpPr/>
            <p:nvPr/>
          </p:nvSpPr>
          <p:spPr>
            <a:xfrm>
              <a:off x="9645480" y="1755000"/>
              <a:ext cx="453960" cy="211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SSRL</a:t>
              </a:r>
              <a:endParaRPr lang="en-US" sz="800" b="0" strike="noStrike" spc="-1">
                <a:latin typeface="Arial"/>
              </a:endParaRPr>
            </a:p>
          </p:txBody>
        </p:sp>
      </p:grpSp>
      <p:sp>
        <p:nvSpPr>
          <p:cNvPr id="245" name="CustomShape 16"/>
          <p:cNvSpPr/>
          <p:nvPr/>
        </p:nvSpPr>
        <p:spPr>
          <a:xfrm>
            <a:off x="1550520" y="2662920"/>
            <a:ext cx="385200" cy="211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ALS</a:t>
            </a:r>
            <a:endParaRPr lang="en-US" sz="800" b="0" strike="noStrike" spc="-1">
              <a:latin typeface="Arial"/>
            </a:endParaRPr>
          </a:p>
        </p:txBody>
      </p:sp>
      <p:sp>
        <p:nvSpPr>
          <p:cNvPr id="246" name="CustomShape 17"/>
          <p:cNvSpPr/>
          <p:nvPr/>
        </p:nvSpPr>
        <p:spPr>
          <a:xfrm>
            <a:off x="5649480" y="3558960"/>
            <a:ext cx="412560" cy="211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CNM</a:t>
            </a:r>
            <a:endParaRPr lang="en-US" sz="800" b="0" strike="noStrike" spc="-1">
              <a:latin typeface="Arial"/>
            </a:endParaRPr>
          </a:p>
        </p:txBody>
      </p:sp>
      <p:sp>
        <p:nvSpPr>
          <p:cNvPr id="247" name="CustomShape 18"/>
          <p:cNvSpPr/>
          <p:nvPr/>
        </p:nvSpPr>
        <p:spPr>
          <a:xfrm>
            <a:off x="7602120" y="3558960"/>
            <a:ext cx="48132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CNMS</a:t>
            </a:r>
            <a:endParaRPr lang="en-US" sz="800" b="0" strike="noStrike" spc="-1">
              <a:latin typeface="Arial"/>
            </a:endParaRPr>
          </a:p>
        </p:txBody>
      </p:sp>
      <p:sp>
        <p:nvSpPr>
          <p:cNvPr id="248" name="CustomShape 19"/>
          <p:cNvSpPr/>
          <p:nvPr/>
        </p:nvSpPr>
        <p:spPr>
          <a:xfrm>
            <a:off x="9682200" y="2575440"/>
            <a:ext cx="43380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800" b="1" strike="noStrike" spc="-1">
                <a:solidFill>
                  <a:srgbClr val="FFFFFF"/>
                </a:solidFill>
                <a:latin typeface="Arial"/>
              </a:rPr>
              <a:t>TMF</a:t>
            </a:r>
            <a:endParaRPr lang="en-US" sz="800" b="0" strike="noStrike" spc="-1">
              <a:latin typeface="Arial"/>
            </a:endParaRPr>
          </a:p>
        </p:txBody>
      </p:sp>
      <p:sp>
        <p:nvSpPr>
          <p:cNvPr id="249" name="CustomShape 20"/>
          <p:cNvSpPr/>
          <p:nvPr/>
        </p:nvSpPr>
        <p:spPr>
          <a:xfrm>
            <a:off x="3541320" y="5417640"/>
            <a:ext cx="51336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ATLAS</a:t>
            </a:r>
            <a:endParaRPr lang="en-US" sz="800" b="0" strike="noStrike" spc="-1">
              <a:latin typeface="Arial"/>
            </a:endParaRPr>
          </a:p>
        </p:txBody>
      </p:sp>
      <p:sp>
        <p:nvSpPr>
          <p:cNvPr id="250" name="CustomShape 21"/>
          <p:cNvSpPr/>
          <p:nvPr/>
        </p:nvSpPr>
        <p:spPr>
          <a:xfrm>
            <a:off x="1496520" y="5424480"/>
            <a:ext cx="429480" cy="211320"/>
          </a:xfrm>
          <a:prstGeom prst="rect">
            <a:avLst/>
          </a:prstGeom>
          <a:solidFill>
            <a:srgbClr val="000000">
              <a:alpha val="55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RHIC</a:t>
            </a:r>
            <a:endParaRPr lang="en-US" sz="800" b="0" strike="noStrike" spc="-1">
              <a:latin typeface="Arial"/>
            </a:endParaRPr>
          </a:p>
        </p:txBody>
      </p:sp>
      <p:sp>
        <p:nvSpPr>
          <p:cNvPr id="251" name="CustomShape 22"/>
          <p:cNvSpPr/>
          <p:nvPr/>
        </p:nvSpPr>
        <p:spPr>
          <a:xfrm>
            <a:off x="5643360" y="4496400"/>
            <a:ext cx="447840" cy="211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000000"/>
                </a:solidFill>
                <a:latin typeface="Arial"/>
              </a:rPr>
              <a:t>DIII-D</a:t>
            </a:r>
            <a:endParaRPr lang="en-US" sz="800" b="0" strike="noStrike" spc="-1">
              <a:latin typeface="Arial"/>
            </a:endParaRPr>
          </a:p>
        </p:txBody>
      </p:sp>
      <p:sp>
        <p:nvSpPr>
          <p:cNvPr id="252" name="CustomShape 23"/>
          <p:cNvSpPr/>
          <p:nvPr/>
        </p:nvSpPr>
        <p:spPr>
          <a:xfrm>
            <a:off x="7665120" y="5436000"/>
            <a:ext cx="37152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ATF</a:t>
            </a:r>
            <a:endParaRPr lang="en-US" sz="800" b="0" strike="noStrike" spc="-1">
              <a:latin typeface="Arial"/>
            </a:endParaRPr>
          </a:p>
        </p:txBody>
      </p:sp>
      <p:sp>
        <p:nvSpPr>
          <p:cNvPr id="253" name="CustomShape 24"/>
          <p:cNvSpPr/>
          <p:nvPr/>
        </p:nvSpPr>
        <p:spPr>
          <a:xfrm>
            <a:off x="8949960" y="4496400"/>
            <a:ext cx="113472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800" b="1" strike="noStrike" spc="-1">
                <a:solidFill>
                  <a:srgbClr val="FFFFFF"/>
                </a:solidFill>
                <a:latin typeface="Arial"/>
              </a:rPr>
              <a:t>Fermilab AC</a:t>
            </a:r>
            <a:endParaRPr lang="en-US" sz="800" b="0" strike="noStrike" spc="-1">
              <a:latin typeface="Arial"/>
            </a:endParaRPr>
          </a:p>
        </p:txBody>
      </p:sp>
      <p:sp>
        <p:nvSpPr>
          <p:cNvPr id="254" name="CustomShape 25"/>
          <p:cNvSpPr/>
          <p:nvPr/>
        </p:nvSpPr>
        <p:spPr>
          <a:xfrm>
            <a:off x="5543640" y="5399640"/>
            <a:ext cx="53172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CEBAF</a:t>
            </a:r>
            <a:endParaRPr lang="en-US" sz="800" b="0" strike="noStrike" spc="-1">
              <a:latin typeface="Arial"/>
            </a:endParaRPr>
          </a:p>
        </p:txBody>
      </p:sp>
      <p:sp>
        <p:nvSpPr>
          <p:cNvPr id="255" name="CustomShape 26"/>
          <p:cNvSpPr/>
          <p:nvPr/>
        </p:nvSpPr>
        <p:spPr>
          <a:xfrm>
            <a:off x="2895840" y="185400"/>
            <a:ext cx="1050840" cy="765360"/>
          </a:xfrm>
          <a:prstGeom prst="ellipse">
            <a:avLst/>
          </a:prstGeom>
          <a:solidFill>
            <a:srgbClr val="00990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rgbClr val="FFFFFF"/>
                </a:solidFill>
                <a:latin typeface="Calibri"/>
              </a:rPr>
              <a:t>Number of User Facilities</a:t>
            </a:r>
            <a:endParaRPr lang="en-US" sz="1000" b="0" strike="noStrike" spc="-1">
              <a:latin typeface="Arial"/>
            </a:endParaRPr>
          </a:p>
          <a:p>
            <a:pPr algn="ctr">
              <a:lnSpc>
                <a:spcPct val="100000"/>
              </a:lnSpc>
            </a:pPr>
            <a:r>
              <a:rPr lang="en-US" sz="2000" b="1" strike="noStrike" spc="-1">
                <a:solidFill>
                  <a:srgbClr val="FFFFFF"/>
                </a:solidFill>
                <a:latin typeface="Calibri"/>
              </a:rPr>
              <a:t>28</a:t>
            </a:r>
            <a:endParaRPr lang="en-US" sz="2000" b="0" strike="noStrike" spc="-1">
              <a:latin typeface="Arial"/>
            </a:endParaRPr>
          </a:p>
        </p:txBody>
      </p:sp>
      <p:pic>
        <p:nvPicPr>
          <p:cNvPr id="256" name="Picture 62_1"/>
          <p:cNvPicPr/>
          <p:nvPr/>
        </p:nvPicPr>
        <p:blipFill>
          <a:blip r:embed="rId23"/>
          <a:stretch/>
        </p:blipFill>
        <p:spPr>
          <a:xfrm>
            <a:off x="6143760" y="3840840"/>
            <a:ext cx="1917360" cy="836280"/>
          </a:xfrm>
          <a:prstGeom prst="rect">
            <a:avLst/>
          </a:prstGeom>
          <a:ln w="0">
            <a:noFill/>
          </a:ln>
        </p:spPr>
      </p:pic>
      <p:sp>
        <p:nvSpPr>
          <p:cNvPr id="257" name="CustomShape 27"/>
          <p:cNvSpPr/>
          <p:nvPr/>
        </p:nvSpPr>
        <p:spPr>
          <a:xfrm>
            <a:off x="7468920" y="4443480"/>
            <a:ext cx="56052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NSTX-U</a:t>
            </a:r>
            <a:endParaRPr lang="en-US" sz="800" b="0" strike="noStrike" spc="-1">
              <a:latin typeface="Arial"/>
            </a:endParaRPr>
          </a:p>
        </p:txBody>
      </p:sp>
      <p:pic>
        <p:nvPicPr>
          <p:cNvPr id="258" name="Picture 64_1"/>
          <p:cNvPicPr/>
          <p:nvPr/>
        </p:nvPicPr>
        <p:blipFill>
          <a:blip r:embed="rId24"/>
          <a:stretch/>
        </p:blipFill>
        <p:spPr>
          <a:xfrm>
            <a:off x="0" y="2900880"/>
            <a:ext cx="1984320" cy="826560"/>
          </a:xfrm>
          <a:prstGeom prst="rect">
            <a:avLst/>
          </a:prstGeom>
          <a:ln w="0">
            <a:noFill/>
          </a:ln>
        </p:spPr>
      </p:pic>
      <p:pic>
        <p:nvPicPr>
          <p:cNvPr id="259" name="Picture 65_1"/>
          <p:cNvPicPr/>
          <p:nvPr/>
        </p:nvPicPr>
        <p:blipFill>
          <a:blip r:embed="rId25"/>
          <a:stretch/>
        </p:blipFill>
        <p:spPr>
          <a:xfrm>
            <a:off x="2023920" y="2900880"/>
            <a:ext cx="1984320" cy="826560"/>
          </a:xfrm>
          <a:prstGeom prst="rect">
            <a:avLst/>
          </a:prstGeom>
          <a:ln w="0">
            <a:noFill/>
          </a:ln>
        </p:spPr>
      </p:pic>
      <p:sp>
        <p:nvSpPr>
          <p:cNvPr id="260" name="CustomShape 28"/>
          <p:cNvSpPr/>
          <p:nvPr/>
        </p:nvSpPr>
        <p:spPr>
          <a:xfrm>
            <a:off x="3610800" y="3553920"/>
            <a:ext cx="41868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CINT</a:t>
            </a:r>
            <a:endParaRPr lang="en-US" sz="800" b="0" strike="noStrike" spc="-1">
              <a:latin typeface="Arial"/>
            </a:endParaRPr>
          </a:p>
        </p:txBody>
      </p:sp>
      <p:sp>
        <p:nvSpPr>
          <p:cNvPr id="261" name="CustomShape 29"/>
          <p:cNvSpPr/>
          <p:nvPr/>
        </p:nvSpPr>
        <p:spPr>
          <a:xfrm>
            <a:off x="1573920" y="3553920"/>
            <a:ext cx="389880" cy="211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CFN</a:t>
            </a:r>
            <a:endParaRPr lang="en-US" sz="800" b="0" strike="noStrike" spc="-1">
              <a:latin typeface="Arial"/>
            </a:endParaRPr>
          </a:p>
        </p:txBody>
      </p:sp>
      <p:pic>
        <p:nvPicPr>
          <p:cNvPr id="262" name="Picture 2_3"/>
          <p:cNvPicPr/>
          <p:nvPr/>
        </p:nvPicPr>
        <p:blipFill>
          <a:blip r:embed="rId26"/>
          <a:srcRect l="-398" t="50961" r="14993" b="15118"/>
          <a:stretch/>
        </p:blipFill>
        <p:spPr>
          <a:xfrm>
            <a:off x="8100720" y="2905200"/>
            <a:ext cx="1919520" cy="831240"/>
          </a:xfrm>
          <a:prstGeom prst="rect">
            <a:avLst/>
          </a:prstGeom>
          <a:ln w="0">
            <a:noFill/>
          </a:ln>
        </p:spPr>
      </p:pic>
      <p:sp>
        <p:nvSpPr>
          <p:cNvPr id="263" name="CustomShape 30"/>
          <p:cNvSpPr/>
          <p:nvPr/>
        </p:nvSpPr>
        <p:spPr>
          <a:xfrm>
            <a:off x="9213480" y="3395880"/>
            <a:ext cx="80964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800" b="1" strike="noStrike" spc="-1">
                <a:solidFill>
                  <a:srgbClr val="FFFFFF"/>
                </a:solidFill>
                <a:latin typeface="Arial"/>
              </a:rPr>
              <a:t>FACET II</a:t>
            </a:r>
            <a:endParaRPr lang="en-US" sz="800" b="0" strike="noStrike" spc="-1">
              <a:latin typeface="Arial"/>
            </a:endParaRPr>
          </a:p>
        </p:txBody>
      </p:sp>
      <p:pic>
        <p:nvPicPr>
          <p:cNvPr id="264" name="Picture 61_1"/>
          <p:cNvPicPr/>
          <p:nvPr/>
        </p:nvPicPr>
        <p:blipFill>
          <a:blip r:embed="rId27"/>
          <a:stretch/>
        </p:blipFill>
        <p:spPr>
          <a:xfrm>
            <a:off x="4054320" y="156960"/>
            <a:ext cx="1935720" cy="889560"/>
          </a:xfrm>
          <a:prstGeom prst="rect">
            <a:avLst/>
          </a:prstGeom>
          <a:ln w="0">
            <a:noFill/>
          </a:ln>
        </p:spPr>
      </p:pic>
      <p:pic>
        <p:nvPicPr>
          <p:cNvPr id="265" name="Picture 68_1"/>
          <p:cNvPicPr/>
          <p:nvPr/>
        </p:nvPicPr>
        <p:blipFill>
          <a:blip r:embed="rId28"/>
          <a:stretch/>
        </p:blipFill>
        <p:spPr>
          <a:xfrm>
            <a:off x="6057360" y="153720"/>
            <a:ext cx="1984320" cy="910080"/>
          </a:xfrm>
          <a:prstGeom prst="rect">
            <a:avLst/>
          </a:prstGeom>
          <a:ln w="0">
            <a:noFill/>
          </a:ln>
        </p:spPr>
      </p:pic>
      <p:sp>
        <p:nvSpPr>
          <p:cNvPr id="266" name="CustomShape 31"/>
          <p:cNvSpPr/>
          <p:nvPr/>
        </p:nvSpPr>
        <p:spPr>
          <a:xfrm>
            <a:off x="5164560" y="765000"/>
            <a:ext cx="48960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800" b="0" strike="noStrike" spc="-1">
                <a:solidFill>
                  <a:srgbClr val="FFFFFF"/>
                </a:solidFill>
                <a:latin typeface="Calibri"/>
              </a:rPr>
              <a:t>ALCF</a:t>
            </a:r>
            <a:endParaRPr lang="en-US" sz="800" b="0" strike="noStrike" spc="-1">
              <a:latin typeface="Arial"/>
            </a:endParaRPr>
          </a:p>
        </p:txBody>
      </p:sp>
      <p:sp>
        <p:nvSpPr>
          <p:cNvPr id="267" name="CustomShape 32"/>
          <p:cNvSpPr/>
          <p:nvPr/>
        </p:nvSpPr>
        <p:spPr>
          <a:xfrm>
            <a:off x="7421040" y="823320"/>
            <a:ext cx="57384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800" b="0" strike="noStrike" spc="-1">
                <a:solidFill>
                  <a:srgbClr val="FFFFFF"/>
                </a:solidFill>
                <a:latin typeface="Calibri"/>
              </a:rPr>
              <a:t>OLCF</a:t>
            </a:r>
            <a:endParaRPr lang="en-US" sz="800" b="0" strike="noStrike" spc="-1">
              <a:latin typeface="Arial"/>
            </a:endParaRPr>
          </a:p>
        </p:txBody>
      </p:sp>
      <p:pic>
        <p:nvPicPr>
          <p:cNvPr id="268" name="Picture 5_1"/>
          <p:cNvPicPr/>
          <p:nvPr/>
        </p:nvPicPr>
        <p:blipFill>
          <a:blip r:embed="rId29"/>
          <a:stretch/>
        </p:blipFill>
        <p:spPr>
          <a:xfrm>
            <a:off x="8179920" y="4749840"/>
            <a:ext cx="1849320" cy="822240"/>
          </a:xfrm>
          <a:prstGeom prst="rect">
            <a:avLst/>
          </a:prstGeom>
          <a:ln w="0">
            <a:noFill/>
          </a:ln>
        </p:spPr>
      </p:pic>
      <p:sp>
        <p:nvSpPr>
          <p:cNvPr id="269" name="CustomShape 33"/>
          <p:cNvSpPr/>
          <p:nvPr/>
        </p:nvSpPr>
        <p:spPr>
          <a:xfrm>
            <a:off x="9613440" y="5401440"/>
            <a:ext cx="418680" cy="211320"/>
          </a:xfrm>
          <a:prstGeom prst="rect">
            <a:avLst/>
          </a:prstGeom>
          <a:solidFill>
            <a:srgbClr val="000000">
              <a:alpha val="50000"/>
            </a:srgb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800" b="1" strike="noStrike" spc="-1">
                <a:solidFill>
                  <a:srgbClr val="FFFFFF"/>
                </a:solidFill>
                <a:latin typeface="Arial"/>
              </a:rPr>
              <a:t>FRIB</a:t>
            </a:r>
            <a:endParaRPr lang="en-US" sz="800" b="0" strike="noStrike" spc="-1">
              <a:latin typeface="Arial"/>
            </a:endParaRPr>
          </a:p>
        </p:txBody>
      </p:sp>
      <p:sp>
        <p:nvSpPr>
          <p:cNvPr id="270" name="CustomShape 34"/>
          <p:cNvSpPr/>
          <p:nvPr/>
        </p:nvSpPr>
        <p:spPr>
          <a:xfrm>
            <a:off x="7580160" y="4622040"/>
            <a:ext cx="3191760" cy="1095120"/>
          </a:xfrm>
          <a:prstGeom prst="ellipse">
            <a:avLst/>
          </a:prstGeom>
          <a:noFill/>
          <a:ln w="38160">
            <a:solidFill>
              <a:srgbClr val="FF0000"/>
            </a:solidFill>
            <a:round/>
          </a:ln>
        </p:spPr>
        <p:style>
          <a:lnRef idx="0">
            <a:scrgbClr r="0" g="0" b="0"/>
          </a:lnRef>
          <a:fillRef idx="0">
            <a:scrgbClr r="0" g="0" b="0"/>
          </a:fillRef>
          <a:effectRef idx="0">
            <a:scrgbClr r="0" g="0" b="0"/>
          </a:effectRef>
          <a:fontRef idx="minor"/>
        </p:style>
      </p:sp>
      <p:sp>
        <p:nvSpPr>
          <p:cNvPr id="271" name="CustomShape 35"/>
          <p:cNvSpPr/>
          <p:nvPr/>
        </p:nvSpPr>
        <p:spPr>
          <a:xfrm>
            <a:off x="-228600" y="4388040"/>
            <a:ext cx="6629400" cy="1555200"/>
          </a:xfrm>
          <a:prstGeom prst="ellipse">
            <a:avLst/>
          </a:prstGeom>
          <a:noFill/>
          <a:ln w="38160">
            <a:solidFill>
              <a:srgbClr val="FF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271"/>
          <p:cNvPicPr/>
          <p:nvPr/>
        </p:nvPicPr>
        <p:blipFill>
          <a:blip r:embed="rId2"/>
          <a:stretch/>
        </p:blipFill>
        <p:spPr>
          <a:xfrm>
            <a:off x="1515600" y="84240"/>
            <a:ext cx="7315200" cy="5486400"/>
          </a:xfrm>
          <a:prstGeom prst="rect">
            <a:avLst/>
          </a:prstGeom>
          <a:ln w="0">
            <a:noFill/>
          </a:ln>
        </p:spPr>
      </p:pic>
      <p:sp>
        <p:nvSpPr>
          <p:cNvPr id="273" name="TextShape 1"/>
          <p:cNvSpPr txBox="1"/>
          <p:nvPr/>
        </p:nvSpPr>
        <p:spPr>
          <a:xfrm>
            <a:off x="751157" y="1878084"/>
            <a:ext cx="2006640" cy="577440"/>
          </a:xfrm>
          <a:prstGeom prst="rect">
            <a:avLst/>
          </a:prstGeom>
          <a:noFill/>
          <a:ln w="0">
            <a:noFill/>
          </a:ln>
        </p:spPr>
        <p:txBody>
          <a:bodyPr lIns="90000" tIns="45000" rIns="90000" bIns="45000">
            <a:noAutofit/>
          </a:bodyPr>
          <a:lstStyle/>
          <a:p>
            <a:r>
              <a:rPr lang="en-US" sz="1800" b="0" strike="noStrike" spc="-1" dirty="0">
                <a:latin typeface="Arial"/>
              </a:rPr>
              <a:t>Physics Research</a:t>
            </a:r>
          </a:p>
        </p:txBody>
      </p:sp>
      <p:sp>
        <p:nvSpPr>
          <p:cNvPr id="274" name="TextShape 2"/>
          <p:cNvSpPr txBox="1"/>
          <p:nvPr/>
        </p:nvSpPr>
        <p:spPr>
          <a:xfrm>
            <a:off x="8204400" y="1866600"/>
            <a:ext cx="1625400" cy="1342080"/>
          </a:xfrm>
          <a:prstGeom prst="rect">
            <a:avLst/>
          </a:prstGeom>
          <a:noFill/>
          <a:ln w="0">
            <a:noFill/>
          </a:ln>
        </p:spPr>
        <p:txBody>
          <a:bodyPr lIns="90000" tIns="45000" rIns="90000" bIns="45000">
            <a:noAutofit/>
          </a:bodyPr>
          <a:lstStyle/>
          <a:p>
            <a:r>
              <a:rPr lang="en-US" sz="1800" b="0" strike="noStrike" spc="-1">
                <a:latin typeface="Arial"/>
              </a:rPr>
              <a:t>Facilities and Project Management</a:t>
            </a:r>
          </a:p>
        </p:txBody>
      </p:sp>
      <p:sp>
        <p:nvSpPr>
          <p:cNvPr id="275" name="TextShape 3"/>
          <p:cNvSpPr txBox="1"/>
          <p:nvPr/>
        </p:nvSpPr>
        <p:spPr>
          <a:xfrm>
            <a:off x="408600" y="2534760"/>
            <a:ext cx="1511640" cy="577440"/>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Heavy Ions</a:t>
            </a:r>
            <a:endParaRPr lang="en-US" sz="1800" b="0" strike="noStrike" spc="-1" dirty="0">
              <a:latin typeface="Arial"/>
            </a:endParaRPr>
          </a:p>
        </p:txBody>
      </p:sp>
      <p:sp>
        <p:nvSpPr>
          <p:cNvPr id="276" name="TextShape 4"/>
          <p:cNvSpPr txBox="1"/>
          <p:nvPr/>
        </p:nvSpPr>
        <p:spPr>
          <a:xfrm>
            <a:off x="63720" y="2840400"/>
            <a:ext cx="2319480" cy="832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Medium Energy and Quantum information</a:t>
            </a:r>
            <a:endParaRPr lang="en-US" sz="1800" b="0" strike="noStrike" spc="-1">
              <a:latin typeface="Arial"/>
            </a:endParaRPr>
          </a:p>
        </p:txBody>
      </p:sp>
      <p:sp>
        <p:nvSpPr>
          <p:cNvPr id="277" name="TextShape 5"/>
          <p:cNvSpPr txBox="1"/>
          <p:nvPr/>
        </p:nvSpPr>
        <p:spPr>
          <a:xfrm>
            <a:off x="301320" y="3369600"/>
            <a:ext cx="2105280" cy="832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Nuclear Structure and Astrophysics</a:t>
            </a:r>
            <a:endParaRPr lang="en-US" sz="1800" b="0" strike="noStrike" spc="-1">
              <a:latin typeface="Arial"/>
            </a:endParaRPr>
          </a:p>
        </p:txBody>
      </p:sp>
      <p:sp>
        <p:nvSpPr>
          <p:cNvPr id="278" name="TextShape 6"/>
          <p:cNvSpPr txBox="1"/>
          <p:nvPr/>
        </p:nvSpPr>
        <p:spPr>
          <a:xfrm>
            <a:off x="372600" y="3898800"/>
            <a:ext cx="2034000" cy="577440"/>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Nuclear Theory</a:t>
            </a:r>
            <a:endParaRPr lang="en-US" sz="1800" b="0" strike="noStrike" spc="-1" dirty="0">
              <a:latin typeface="Arial"/>
            </a:endParaRPr>
          </a:p>
        </p:txBody>
      </p:sp>
      <p:sp>
        <p:nvSpPr>
          <p:cNvPr id="279" name="TextShape 7"/>
          <p:cNvSpPr txBox="1"/>
          <p:nvPr/>
        </p:nvSpPr>
        <p:spPr>
          <a:xfrm>
            <a:off x="483480" y="4199040"/>
            <a:ext cx="1899720" cy="577440"/>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Nuclear Data</a:t>
            </a:r>
            <a:endParaRPr lang="en-US" sz="1800" b="0" strike="noStrike" spc="-1" dirty="0">
              <a:latin typeface="Arial"/>
            </a:endParaRPr>
          </a:p>
        </p:txBody>
      </p:sp>
      <p:sp>
        <p:nvSpPr>
          <p:cNvPr id="280" name="TextShape 8"/>
          <p:cNvSpPr txBox="1"/>
          <p:nvPr/>
        </p:nvSpPr>
        <p:spPr>
          <a:xfrm>
            <a:off x="241199" y="4443348"/>
            <a:ext cx="2516597" cy="602280"/>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Fundamental Symmetries</a:t>
            </a:r>
            <a:endParaRPr lang="en-US" sz="1800" b="0" strike="noStrike" spc="-1" dirty="0">
              <a:latin typeface="Arial"/>
            </a:endParaRPr>
          </a:p>
        </p:txBody>
      </p:sp>
      <p:sp>
        <p:nvSpPr>
          <p:cNvPr id="281" name="TextShape 9"/>
          <p:cNvSpPr txBox="1"/>
          <p:nvPr/>
        </p:nvSpPr>
        <p:spPr>
          <a:xfrm>
            <a:off x="337319" y="5005800"/>
            <a:ext cx="1840615" cy="577440"/>
          </a:xfrm>
          <a:prstGeom prst="rect">
            <a:avLst/>
          </a:prstGeom>
          <a:solidFill>
            <a:srgbClr val="FFFFFF"/>
          </a:solidFill>
          <a:ln w="0">
            <a:noFill/>
          </a:ln>
        </p:spPr>
        <p:txBody>
          <a:bodyPr lIns="90000" tIns="45000" rIns="90000" bIns="45000">
            <a:noAutofit/>
          </a:bodyPr>
          <a:lstStyle/>
          <a:p>
            <a:r>
              <a:rPr lang="en-US" sz="1800" b="0" strike="noStrike" spc="-1" dirty="0">
                <a:solidFill>
                  <a:srgbClr val="C9211E"/>
                </a:solidFill>
                <a:latin typeface="Arial"/>
              </a:rPr>
              <a:t>NP Computing</a:t>
            </a:r>
            <a:endParaRPr lang="en-US" sz="1800" b="0" strike="noStrike" spc="-1" dirty="0">
              <a:latin typeface="Arial"/>
            </a:endParaRPr>
          </a:p>
        </p:txBody>
      </p:sp>
      <p:sp>
        <p:nvSpPr>
          <p:cNvPr id="282" name="TextShape 10"/>
          <p:cNvSpPr txBox="1"/>
          <p:nvPr/>
        </p:nvSpPr>
        <p:spPr>
          <a:xfrm>
            <a:off x="7772400" y="2775960"/>
            <a:ext cx="1682640" cy="577440"/>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Detector R&amp;D</a:t>
            </a:r>
            <a:endParaRPr lang="en-US" sz="1800" b="0" strike="noStrike" spc="-1" dirty="0">
              <a:latin typeface="Arial"/>
            </a:endParaRPr>
          </a:p>
        </p:txBody>
      </p:sp>
      <p:sp>
        <p:nvSpPr>
          <p:cNvPr id="283" name="TextShape 11"/>
          <p:cNvSpPr txBox="1"/>
          <p:nvPr/>
        </p:nvSpPr>
        <p:spPr>
          <a:xfrm>
            <a:off x="7927200" y="3128040"/>
            <a:ext cx="1566720" cy="577440"/>
          </a:xfrm>
          <a:prstGeom prst="rect">
            <a:avLst/>
          </a:prstGeom>
          <a:noFill/>
          <a:ln w="0">
            <a:noFill/>
          </a:ln>
        </p:spPr>
        <p:txBody>
          <a:bodyPr lIns="90000" tIns="45000" rIns="90000" bIns="45000">
            <a:noAutofit/>
          </a:bodyPr>
          <a:lstStyle/>
          <a:p>
            <a:r>
              <a:rPr lang="en-US" sz="1800" b="0" strike="noStrike" spc="-1" dirty="0">
                <a:solidFill>
                  <a:srgbClr val="000000"/>
                </a:solidFill>
                <a:latin typeface="Arial"/>
              </a:rPr>
              <a:t>NP Facilities</a:t>
            </a:r>
            <a:endParaRPr lang="en-US" sz="1800" b="0" strike="noStrike" spc="-1" dirty="0">
              <a:latin typeface="Arial"/>
            </a:endParaRPr>
          </a:p>
        </p:txBody>
      </p:sp>
      <p:sp>
        <p:nvSpPr>
          <p:cNvPr id="284" name="TextShape 12"/>
          <p:cNvSpPr txBox="1"/>
          <p:nvPr/>
        </p:nvSpPr>
        <p:spPr>
          <a:xfrm>
            <a:off x="7772400" y="3513240"/>
            <a:ext cx="1721520" cy="57744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Major Projects</a:t>
            </a:r>
            <a:endParaRPr lang="en-US" sz="1800" b="0" strike="noStrike" spc="-1">
              <a:latin typeface="Arial"/>
            </a:endParaRPr>
          </a:p>
        </p:txBody>
      </p:sp>
      <p:sp>
        <p:nvSpPr>
          <p:cNvPr id="285" name="TextShape 13"/>
          <p:cNvSpPr txBox="1"/>
          <p:nvPr/>
        </p:nvSpPr>
        <p:spPr>
          <a:xfrm>
            <a:off x="7733520" y="3885840"/>
            <a:ext cx="1931760" cy="577440"/>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Detector Projects</a:t>
            </a:r>
            <a:endParaRPr lang="en-US" sz="1800" b="0" strike="noStrike" spc="-1" dirty="0">
              <a:latin typeface="Arial"/>
            </a:endParaRPr>
          </a:p>
        </p:txBody>
      </p:sp>
      <p:sp>
        <p:nvSpPr>
          <p:cNvPr id="286" name="TextShape 14"/>
          <p:cNvSpPr txBox="1"/>
          <p:nvPr/>
        </p:nvSpPr>
        <p:spPr>
          <a:xfrm>
            <a:off x="7916400" y="4215240"/>
            <a:ext cx="1748880" cy="577440"/>
          </a:xfrm>
          <a:prstGeom prst="rect">
            <a:avLst/>
          </a:prstGeom>
          <a:noFill/>
          <a:ln w="0">
            <a:noFill/>
          </a:ln>
        </p:spPr>
        <p:txBody>
          <a:bodyPr lIns="90000" tIns="45000" rIns="90000" bIns="45000">
            <a:noAutofit/>
          </a:bodyPr>
          <a:lstStyle/>
          <a:p>
            <a:r>
              <a:rPr lang="en-US" sz="1800" b="0" strike="noStrike" spc="-1" dirty="0">
                <a:solidFill>
                  <a:srgbClr val="000000"/>
                </a:solidFill>
                <a:latin typeface="Arial"/>
              </a:rPr>
              <a:t>Industry R&amp;D</a:t>
            </a:r>
            <a:endParaRPr lang="en-US" sz="1800" b="0" strike="noStrike" spc="-1" dirty="0">
              <a:latin typeface="Arial"/>
            </a:endParaRPr>
          </a:p>
        </p:txBody>
      </p:sp>
      <p:sp>
        <p:nvSpPr>
          <p:cNvPr id="287" name="TextShape 15"/>
          <p:cNvSpPr txBox="1"/>
          <p:nvPr/>
        </p:nvSpPr>
        <p:spPr>
          <a:xfrm>
            <a:off x="7822800" y="4512240"/>
            <a:ext cx="2367000" cy="858240"/>
          </a:xfrm>
          <a:prstGeom prst="rect">
            <a:avLst/>
          </a:prstGeom>
          <a:noFill/>
          <a:ln w="0">
            <a:noFill/>
          </a:ln>
        </p:spPr>
        <p:txBody>
          <a:bodyPr lIns="90000" tIns="45000" rIns="90000" bIns="45000">
            <a:noAutofit/>
          </a:bodyPr>
          <a:lstStyle/>
          <a:p>
            <a:r>
              <a:rPr lang="en-US" sz="1800" b="0" strike="noStrike" spc="-1" dirty="0">
                <a:solidFill>
                  <a:srgbClr val="000000"/>
                </a:solidFill>
                <a:latin typeface="Arial"/>
              </a:rPr>
              <a:t>International Cooperation and Outreach</a:t>
            </a:r>
            <a:endParaRPr lang="en-US"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extShape 1"/>
          <p:cNvSpPr txBox="1"/>
          <p:nvPr/>
        </p:nvSpPr>
        <p:spPr>
          <a:xfrm>
            <a:off x="4330800" y="169200"/>
            <a:ext cx="4118760" cy="486720"/>
          </a:xfrm>
          <a:prstGeom prst="rect">
            <a:avLst/>
          </a:prstGeom>
          <a:solidFill>
            <a:srgbClr val="FFFFFF"/>
          </a:solidFill>
          <a:ln w="0">
            <a:noFill/>
          </a:ln>
        </p:spPr>
        <p:txBody>
          <a:bodyPr lIns="90000" tIns="45000" rIns="90000" bIns="45000">
            <a:noAutofit/>
          </a:bodyPr>
          <a:lstStyle/>
          <a:p>
            <a:r>
              <a:rPr lang="en-US" sz="2800" b="0" strike="noStrike" spc="-1">
                <a:solidFill>
                  <a:srgbClr val="000000"/>
                </a:solidFill>
                <a:latin typeface="Arial"/>
              </a:rPr>
              <a:t>Nuclear Physics Funding</a:t>
            </a:r>
            <a:endParaRPr lang="en-US" sz="2800" b="0" strike="noStrike" spc="-1">
              <a:latin typeface="Arial"/>
            </a:endParaRPr>
          </a:p>
        </p:txBody>
      </p:sp>
      <p:sp>
        <p:nvSpPr>
          <p:cNvPr id="290" name="TextShape 3"/>
          <p:cNvSpPr txBox="1"/>
          <p:nvPr/>
        </p:nvSpPr>
        <p:spPr>
          <a:xfrm>
            <a:off x="385200" y="5355000"/>
            <a:ext cx="4722120" cy="302040"/>
          </a:xfrm>
          <a:prstGeom prst="rect">
            <a:avLst/>
          </a:prstGeom>
          <a:noFill/>
          <a:ln w="0">
            <a:noFill/>
          </a:ln>
        </p:spPr>
        <p:txBody>
          <a:bodyPr lIns="90000" tIns="45000" rIns="90000" bIns="45000">
            <a:noAutofit/>
          </a:bodyPr>
          <a:lstStyle/>
          <a:p>
            <a:r>
              <a:rPr lang="en-US" sz="1500" b="0" strike="noStrike" spc="-1">
                <a:solidFill>
                  <a:srgbClr val="C9211E"/>
                </a:solidFill>
                <a:latin typeface="Arial"/>
              </a:rPr>
              <a:t>https://www.energy.gov/science/office-science-budget</a:t>
            </a:r>
            <a:endParaRPr lang="en-US" sz="1500" b="0" strike="noStrike" spc="-1">
              <a:latin typeface="Arial"/>
            </a:endParaRPr>
          </a:p>
        </p:txBody>
      </p:sp>
      <p:pic>
        <p:nvPicPr>
          <p:cNvPr id="3" name="Picture 2"/>
          <p:cNvPicPr>
            <a:picLocks noChangeAspect="1"/>
          </p:cNvPicPr>
          <p:nvPr/>
        </p:nvPicPr>
        <p:blipFill rotWithShape="1">
          <a:blip r:embed="rId2"/>
          <a:srcRect l="3165" t="19420" r="7048"/>
          <a:stretch/>
        </p:blipFill>
        <p:spPr>
          <a:xfrm>
            <a:off x="383457" y="800423"/>
            <a:ext cx="8927691" cy="4569337"/>
          </a:xfrm>
          <a:prstGeom prst="rect">
            <a:avLst/>
          </a:prstGeom>
        </p:spPr>
      </p:pic>
      <p:sp>
        <p:nvSpPr>
          <p:cNvPr id="289" name="TextShape 2"/>
          <p:cNvSpPr txBox="1"/>
          <p:nvPr/>
        </p:nvSpPr>
        <p:spPr>
          <a:xfrm>
            <a:off x="511200" y="997462"/>
            <a:ext cx="3376440" cy="402840"/>
          </a:xfrm>
          <a:prstGeom prst="rect">
            <a:avLst/>
          </a:prstGeom>
          <a:noFill/>
          <a:ln w="0">
            <a:noFill/>
          </a:ln>
        </p:spPr>
        <p:txBody>
          <a:bodyPr lIns="90000" tIns="45000" rIns="90000" bIns="45000">
            <a:noAutofit/>
          </a:bodyPr>
          <a:lstStyle/>
          <a:p>
            <a:r>
              <a:rPr lang="en-US" sz="2200" b="0" strike="noStrike" spc="-1" dirty="0">
                <a:solidFill>
                  <a:srgbClr val="C9211E"/>
                </a:solidFill>
                <a:latin typeface="Arial"/>
              </a:rPr>
              <a:t>2025 President’s Request</a:t>
            </a:r>
            <a:endParaRPr lang="en-US" sz="2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extShape 1"/>
          <p:cNvSpPr txBox="1"/>
          <p:nvPr/>
        </p:nvSpPr>
        <p:spPr>
          <a:xfrm>
            <a:off x="-155160" y="-25200"/>
            <a:ext cx="9454320" cy="723600"/>
          </a:xfrm>
          <a:prstGeom prst="rect">
            <a:avLst/>
          </a:prstGeom>
          <a:noFill/>
          <a:ln w="9360">
            <a:noFill/>
          </a:ln>
        </p:spPr>
        <p:txBody>
          <a:bodyPr anchor="ctr">
            <a:noAutofit/>
          </a:bodyPr>
          <a:lstStyle/>
          <a:p>
            <a:pPr algn="ctr">
              <a:lnSpc>
                <a:spcPct val="100000"/>
              </a:lnSpc>
            </a:pPr>
            <a:r>
              <a:rPr lang="en-US" sz="2000" b="0" strike="noStrike" spc="-1">
                <a:solidFill>
                  <a:srgbClr val="000000"/>
                </a:solidFill>
                <a:latin typeface="Arial"/>
              </a:rPr>
              <a:t>The NP Mission: </a:t>
            </a:r>
            <a:r>
              <a:t/>
            </a:r>
            <a:br/>
            <a:r>
              <a:rPr lang="en-US" sz="2000" b="0" strike="noStrike" spc="-1">
                <a:solidFill>
                  <a:srgbClr val="000000"/>
                </a:solidFill>
                <a:latin typeface="Arial"/>
              </a:rPr>
              <a:t>Discovering, Exploring, and Understanding all Forms of Nuclear Matter</a:t>
            </a:r>
            <a:endParaRPr lang="en-US" sz="2000" b="0" strike="noStrike" spc="-1">
              <a:solidFill>
                <a:srgbClr val="000000"/>
              </a:solidFill>
              <a:latin typeface="Calibri"/>
            </a:endParaRPr>
          </a:p>
        </p:txBody>
      </p:sp>
      <p:sp>
        <p:nvSpPr>
          <p:cNvPr id="293" name="CustomShape 2"/>
          <p:cNvSpPr/>
          <p:nvPr/>
        </p:nvSpPr>
        <p:spPr>
          <a:xfrm>
            <a:off x="6837120" y="3954240"/>
            <a:ext cx="423360" cy="834840"/>
          </a:xfrm>
          <a:custGeom>
            <a:avLst/>
            <a:gdLst/>
            <a:ahLst/>
            <a:cxnLst/>
            <a:rect l="l" t="t" r="r" b="b"/>
            <a:pathLst>
              <a:path w="322" h="634">
                <a:moveTo>
                  <a:pt x="8" y="610"/>
                </a:moveTo>
                <a:lnTo>
                  <a:pt x="6" y="566"/>
                </a:lnTo>
                <a:lnTo>
                  <a:pt x="4" y="533"/>
                </a:lnTo>
                <a:lnTo>
                  <a:pt x="4" y="515"/>
                </a:lnTo>
                <a:lnTo>
                  <a:pt x="2" y="476"/>
                </a:lnTo>
                <a:lnTo>
                  <a:pt x="2" y="440"/>
                </a:lnTo>
                <a:lnTo>
                  <a:pt x="0" y="413"/>
                </a:lnTo>
                <a:lnTo>
                  <a:pt x="4" y="369"/>
                </a:lnTo>
                <a:lnTo>
                  <a:pt x="4" y="358"/>
                </a:lnTo>
                <a:lnTo>
                  <a:pt x="8" y="323"/>
                </a:lnTo>
                <a:lnTo>
                  <a:pt x="12" y="276"/>
                </a:lnTo>
                <a:lnTo>
                  <a:pt x="12" y="268"/>
                </a:lnTo>
                <a:lnTo>
                  <a:pt x="15" y="228"/>
                </a:lnTo>
                <a:lnTo>
                  <a:pt x="18" y="197"/>
                </a:lnTo>
                <a:lnTo>
                  <a:pt x="20" y="170"/>
                </a:lnTo>
                <a:lnTo>
                  <a:pt x="24" y="127"/>
                </a:lnTo>
                <a:lnTo>
                  <a:pt x="24" y="125"/>
                </a:lnTo>
                <a:lnTo>
                  <a:pt x="27" y="91"/>
                </a:lnTo>
                <a:lnTo>
                  <a:pt x="27" y="74"/>
                </a:lnTo>
                <a:lnTo>
                  <a:pt x="30" y="56"/>
                </a:lnTo>
                <a:lnTo>
                  <a:pt x="33" y="16"/>
                </a:lnTo>
                <a:lnTo>
                  <a:pt x="30" y="13"/>
                </a:lnTo>
                <a:lnTo>
                  <a:pt x="27" y="9"/>
                </a:lnTo>
                <a:lnTo>
                  <a:pt x="26" y="0"/>
                </a:lnTo>
                <a:lnTo>
                  <a:pt x="113" y="0"/>
                </a:lnTo>
                <a:lnTo>
                  <a:pt x="113" y="2"/>
                </a:lnTo>
                <a:lnTo>
                  <a:pt x="236" y="2"/>
                </a:lnTo>
                <a:lnTo>
                  <a:pt x="258" y="5"/>
                </a:lnTo>
                <a:lnTo>
                  <a:pt x="259" y="23"/>
                </a:lnTo>
                <a:lnTo>
                  <a:pt x="264" y="52"/>
                </a:lnTo>
                <a:lnTo>
                  <a:pt x="264" y="58"/>
                </a:lnTo>
                <a:lnTo>
                  <a:pt x="270" y="100"/>
                </a:lnTo>
                <a:lnTo>
                  <a:pt x="274" y="125"/>
                </a:lnTo>
                <a:lnTo>
                  <a:pt x="276" y="139"/>
                </a:lnTo>
                <a:lnTo>
                  <a:pt x="277" y="146"/>
                </a:lnTo>
                <a:lnTo>
                  <a:pt x="285" y="201"/>
                </a:lnTo>
                <a:lnTo>
                  <a:pt x="285" y="209"/>
                </a:lnTo>
                <a:lnTo>
                  <a:pt x="291" y="250"/>
                </a:lnTo>
                <a:lnTo>
                  <a:pt x="291" y="253"/>
                </a:lnTo>
                <a:lnTo>
                  <a:pt x="295" y="283"/>
                </a:lnTo>
                <a:lnTo>
                  <a:pt x="300" y="295"/>
                </a:lnTo>
                <a:lnTo>
                  <a:pt x="302" y="296"/>
                </a:lnTo>
                <a:lnTo>
                  <a:pt x="302" y="301"/>
                </a:lnTo>
                <a:lnTo>
                  <a:pt x="303" y="310"/>
                </a:lnTo>
                <a:lnTo>
                  <a:pt x="306" y="318"/>
                </a:lnTo>
                <a:lnTo>
                  <a:pt x="309" y="326"/>
                </a:lnTo>
                <a:lnTo>
                  <a:pt x="312" y="330"/>
                </a:lnTo>
                <a:lnTo>
                  <a:pt x="315" y="342"/>
                </a:lnTo>
                <a:lnTo>
                  <a:pt x="315" y="350"/>
                </a:lnTo>
                <a:lnTo>
                  <a:pt x="312" y="354"/>
                </a:lnTo>
                <a:lnTo>
                  <a:pt x="315" y="358"/>
                </a:lnTo>
                <a:lnTo>
                  <a:pt x="321" y="365"/>
                </a:lnTo>
                <a:lnTo>
                  <a:pt x="315" y="371"/>
                </a:lnTo>
                <a:lnTo>
                  <a:pt x="313" y="376"/>
                </a:lnTo>
                <a:lnTo>
                  <a:pt x="309" y="379"/>
                </a:lnTo>
                <a:lnTo>
                  <a:pt x="307" y="387"/>
                </a:lnTo>
                <a:lnTo>
                  <a:pt x="307" y="396"/>
                </a:lnTo>
                <a:lnTo>
                  <a:pt x="306" y="401"/>
                </a:lnTo>
                <a:lnTo>
                  <a:pt x="306" y="405"/>
                </a:lnTo>
                <a:lnTo>
                  <a:pt x="303" y="407"/>
                </a:lnTo>
                <a:lnTo>
                  <a:pt x="300" y="415"/>
                </a:lnTo>
                <a:lnTo>
                  <a:pt x="300" y="430"/>
                </a:lnTo>
                <a:lnTo>
                  <a:pt x="302" y="436"/>
                </a:lnTo>
                <a:lnTo>
                  <a:pt x="302" y="440"/>
                </a:lnTo>
                <a:lnTo>
                  <a:pt x="306" y="450"/>
                </a:lnTo>
                <a:lnTo>
                  <a:pt x="307" y="458"/>
                </a:lnTo>
                <a:lnTo>
                  <a:pt x="304" y="469"/>
                </a:lnTo>
                <a:lnTo>
                  <a:pt x="304" y="487"/>
                </a:lnTo>
                <a:lnTo>
                  <a:pt x="303" y="494"/>
                </a:lnTo>
                <a:lnTo>
                  <a:pt x="302" y="498"/>
                </a:lnTo>
                <a:lnTo>
                  <a:pt x="303" y="508"/>
                </a:lnTo>
                <a:lnTo>
                  <a:pt x="304" y="513"/>
                </a:lnTo>
                <a:lnTo>
                  <a:pt x="309" y="518"/>
                </a:lnTo>
                <a:lnTo>
                  <a:pt x="309" y="522"/>
                </a:lnTo>
                <a:lnTo>
                  <a:pt x="310" y="527"/>
                </a:lnTo>
                <a:lnTo>
                  <a:pt x="310" y="530"/>
                </a:lnTo>
                <a:lnTo>
                  <a:pt x="78" y="530"/>
                </a:lnTo>
                <a:lnTo>
                  <a:pt x="78" y="540"/>
                </a:lnTo>
                <a:lnTo>
                  <a:pt x="75" y="546"/>
                </a:lnTo>
                <a:lnTo>
                  <a:pt x="75" y="551"/>
                </a:lnTo>
                <a:lnTo>
                  <a:pt x="78" y="552"/>
                </a:lnTo>
                <a:lnTo>
                  <a:pt x="88" y="568"/>
                </a:lnTo>
                <a:lnTo>
                  <a:pt x="93" y="571"/>
                </a:lnTo>
                <a:lnTo>
                  <a:pt x="96" y="579"/>
                </a:lnTo>
                <a:lnTo>
                  <a:pt x="94" y="586"/>
                </a:lnTo>
                <a:lnTo>
                  <a:pt x="90" y="595"/>
                </a:lnTo>
                <a:lnTo>
                  <a:pt x="93" y="600"/>
                </a:lnTo>
                <a:lnTo>
                  <a:pt x="97" y="604"/>
                </a:lnTo>
                <a:lnTo>
                  <a:pt x="96" y="608"/>
                </a:lnTo>
                <a:lnTo>
                  <a:pt x="93" y="608"/>
                </a:lnTo>
                <a:lnTo>
                  <a:pt x="90" y="615"/>
                </a:lnTo>
                <a:lnTo>
                  <a:pt x="85" y="615"/>
                </a:lnTo>
                <a:lnTo>
                  <a:pt x="85" y="622"/>
                </a:lnTo>
                <a:lnTo>
                  <a:pt x="80" y="622"/>
                </a:lnTo>
                <a:lnTo>
                  <a:pt x="80" y="626"/>
                </a:lnTo>
                <a:lnTo>
                  <a:pt x="73" y="628"/>
                </a:lnTo>
                <a:lnTo>
                  <a:pt x="60" y="631"/>
                </a:lnTo>
                <a:lnTo>
                  <a:pt x="55" y="633"/>
                </a:lnTo>
                <a:lnTo>
                  <a:pt x="42" y="633"/>
                </a:lnTo>
                <a:lnTo>
                  <a:pt x="41" y="631"/>
                </a:lnTo>
                <a:lnTo>
                  <a:pt x="44" y="628"/>
                </a:lnTo>
                <a:lnTo>
                  <a:pt x="52" y="628"/>
                </a:lnTo>
                <a:lnTo>
                  <a:pt x="60" y="626"/>
                </a:lnTo>
                <a:lnTo>
                  <a:pt x="62" y="622"/>
                </a:lnTo>
                <a:lnTo>
                  <a:pt x="59" y="618"/>
                </a:lnTo>
                <a:lnTo>
                  <a:pt x="57" y="612"/>
                </a:lnTo>
                <a:lnTo>
                  <a:pt x="52" y="608"/>
                </a:lnTo>
                <a:lnTo>
                  <a:pt x="50" y="606"/>
                </a:lnTo>
                <a:lnTo>
                  <a:pt x="50" y="600"/>
                </a:lnTo>
                <a:lnTo>
                  <a:pt x="48" y="595"/>
                </a:lnTo>
                <a:lnTo>
                  <a:pt x="50" y="590"/>
                </a:lnTo>
                <a:lnTo>
                  <a:pt x="50" y="575"/>
                </a:lnTo>
                <a:lnTo>
                  <a:pt x="44" y="559"/>
                </a:lnTo>
                <a:lnTo>
                  <a:pt x="41" y="557"/>
                </a:lnTo>
                <a:lnTo>
                  <a:pt x="39" y="559"/>
                </a:lnTo>
                <a:lnTo>
                  <a:pt x="39" y="565"/>
                </a:lnTo>
                <a:lnTo>
                  <a:pt x="38" y="573"/>
                </a:lnTo>
                <a:lnTo>
                  <a:pt x="36" y="575"/>
                </a:lnTo>
                <a:lnTo>
                  <a:pt x="36" y="583"/>
                </a:lnTo>
                <a:lnTo>
                  <a:pt x="33" y="586"/>
                </a:lnTo>
                <a:lnTo>
                  <a:pt x="33" y="590"/>
                </a:lnTo>
                <a:lnTo>
                  <a:pt x="32" y="601"/>
                </a:lnTo>
                <a:lnTo>
                  <a:pt x="32" y="616"/>
                </a:lnTo>
                <a:lnTo>
                  <a:pt x="27" y="618"/>
                </a:lnTo>
                <a:lnTo>
                  <a:pt x="21" y="612"/>
                </a:lnTo>
                <a:lnTo>
                  <a:pt x="14" y="610"/>
                </a:lnTo>
                <a:lnTo>
                  <a:pt x="11" y="608"/>
                </a:lnTo>
                <a:lnTo>
                  <a:pt x="8" y="610"/>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294" name="CustomShape 3"/>
          <p:cNvSpPr/>
          <p:nvPr/>
        </p:nvSpPr>
        <p:spPr>
          <a:xfrm>
            <a:off x="1857240" y="4190760"/>
            <a:ext cx="1550520" cy="1429920"/>
          </a:xfrm>
          <a:custGeom>
            <a:avLst/>
            <a:gdLst/>
            <a:ahLst/>
            <a:cxnLst/>
            <a:rect l="l" t="t" r="r" b="b"/>
            <a:pathLst>
              <a:path w="1179" h="1086">
                <a:moveTo>
                  <a:pt x="1160" y="972"/>
                </a:moveTo>
                <a:lnTo>
                  <a:pt x="1094" y="972"/>
                </a:lnTo>
                <a:lnTo>
                  <a:pt x="1091" y="943"/>
                </a:lnTo>
                <a:lnTo>
                  <a:pt x="1058" y="901"/>
                </a:lnTo>
                <a:lnTo>
                  <a:pt x="1028" y="866"/>
                </a:lnTo>
                <a:lnTo>
                  <a:pt x="1013" y="837"/>
                </a:lnTo>
                <a:lnTo>
                  <a:pt x="984" y="779"/>
                </a:lnTo>
                <a:lnTo>
                  <a:pt x="936" y="719"/>
                </a:lnTo>
                <a:lnTo>
                  <a:pt x="881" y="690"/>
                </a:lnTo>
                <a:lnTo>
                  <a:pt x="856" y="675"/>
                </a:lnTo>
                <a:lnTo>
                  <a:pt x="834" y="661"/>
                </a:lnTo>
                <a:lnTo>
                  <a:pt x="819" y="661"/>
                </a:lnTo>
                <a:lnTo>
                  <a:pt x="759" y="661"/>
                </a:lnTo>
                <a:lnTo>
                  <a:pt x="747" y="648"/>
                </a:lnTo>
                <a:lnTo>
                  <a:pt x="735" y="643"/>
                </a:lnTo>
                <a:lnTo>
                  <a:pt x="722" y="643"/>
                </a:lnTo>
                <a:lnTo>
                  <a:pt x="674" y="643"/>
                </a:lnTo>
                <a:lnTo>
                  <a:pt x="674" y="616"/>
                </a:lnTo>
                <a:lnTo>
                  <a:pt x="650" y="613"/>
                </a:lnTo>
                <a:lnTo>
                  <a:pt x="648" y="643"/>
                </a:lnTo>
                <a:lnTo>
                  <a:pt x="666" y="646"/>
                </a:lnTo>
                <a:lnTo>
                  <a:pt x="643" y="663"/>
                </a:lnTo>
                <a:lnTo>
                  <a:pt x="609" y="661"/>
                </a:lnTo>
                <a:lnTo>
                  <a:pt x="585" y="685"/>
                </a:lnTo>
                <a:lnTo>
                  <a:pt x="561" y="700"/>
                </a:lnTo>
                <a:lnTo>
                  <a:pt x="549" y="700"/>
                </a:lnTo>
                <a:lnTo>
                  <a:pt x="529" y="706"/>
                </a:lnTo>
                <a:lnTo>
                  <a:pt x="547" y="677"/>
                </a:lnTo>
                <a:lnTo>
                  <a:pt x="528" y="675"/>
                </a:lnTo>
                <a:lnTo>
                  <a:pt x="543" y="637"/>
                </a:lnTo>
                <a:lnTo>
                  <a:pt x="549" y="613"/>
                </a:lnTo>
                <a:lnTo>
                  <a:pt x="570" y="605"/>
                </a:lnTo>
                <a:lnTo>
                  <a:pt x="594" y="602"/>
                </a:lnTo>
                <a:lnTo>
                  <a:pt x="579" y="587"/>
                </a:lnTo>
                <a:lnTo>
                  <a:pt x="555" y="588"/>
                </a:lnTo>
                <a:lnTo>
                  <a:pt x="542" y="593"/>
                </a:lnTo>
                <a:lnTo>
                  <a:pt x="526" y="616"/>
                </a:lnTo>
                <a:lnTo>
                  <a:pt x="506" y="643"/>
                </a:lnTo>
                <a:lnTo>
                  <a:pt x="495" y="671"/>
                </a:lnTo>
                <a:lnTo>
                  <a:pt x="474" y="678"/>
                </a:lnTo>
                <a:lnTo>
                  <a:pt x="462" y="698"/>
                </a:lnTo>
                <a:lnTo>
                  <a:pt x="464" y="723"/>
                </a:lnTo>
                <a:lnTo>
                  <a:pt x="482" y="731"/>
                </a:lnTo>
                <a:lnTo>
                  <a:pt x="467" y="742"/>
                </a:lnTo>
                <a:lnTo>
                  <a:pt x="451" y="775"/>
                </a:lnTo>
                <a:lnTo>
                  <a:pt x="441" y="811"/>
                </a:lnTo>
                <a:lnTo>
                  <a:pt x="450" y="834"/>
                </a:lnTo>
                <a:lnTo>
                  <a:pt x="444" y="860"/>
                </a:lnTo>
                <a:lnTo>
                  <a:pt x="460" y="860"/>
                </a:lnTo>
                <a:lnTo>
                  <a:pt x="490" y="837"/>
                </a:lnTo>
                <a:lnTo>
                  <a:pt x="513" y="809"/>
                </a:lnTo>
                <a:lnTo>
                  <a:pt x="502" y="792"/>
                </a:lnTo>
                <a:lnTo>
                  <a:pt x="520" y="769"/>
                </a:lnTo>
                <a:lnTo>
                  <a:pt x="508" y="743"/>
                </a:lnTo>
                <a:lnTo>
                  <a:pt x="490" y="763"/>
                </a:lnTo>
                <a:lnTo>
                  <a:pt x="462" y="787"/>
                </a:lnTo>
                <a:lnTo>
                  <a:pt x="430" y="781"/>
                </a:lnTo>
                <a:lnTo>
                  <a:pt x="411" y="805"/>
                </a:lnTo>
                <a:lnTo>
                  <a:pt x="393" y="816"/>
                </a:lnTo>
                <a:lnTo>
                  <a:pt x="382" y="850"/>
                </a:lnTo>
                <a:lnTo>
                  <a:pt x="356" y="860"/>
                </a:lnTo>
                <a:lnTo>
                  <a:pt x="326" y="868"/>
                </a:lnTo>
                <a:lnTo>
                  <a:pt x="339" y="883"/>
                </a:lnTo>
                <a:lnTo>
                  <a:pt x="326" y="898"/>
                </a:lnTo>
                <a:lnTo>
                  <a:pt x="302" y="905"/>
                </a:lnTo>
                <a:lnTo>
                  <a:pt x="288" y="907"/>
                </a:lnTo>
                <a:lnTo>
                  <a:pt x="265" y="933"/>
                </a:lnTo>
                <a:lnTo>
                  <a:pt x="244" y="940"/>
                </a:lnTo>
                <a:lnTo>
                  <a:pt x="206" y="955"/>
                </a:lnTo>
                <a:lnTo>
                  <a:pt x="179" y="972"/>
                </a:lnTo>
                <a:lnTo>
                  <a:pt x="139" y="991"/>
                </a:lnTo>
                <a:lnTo>
                  <a:pt x="100" y="1005"/>
                </a:lnTo>
                <a:lnTo>
                  <a:pt x="70" y="1047"/>
                </a:lnTo>
                <a:lnTo>
                  <a:pt x="50" y="1047"/>
                </a:lnTo>
                <a:lnTo>
                  <a:pt x="16" y="1064"/>
                </a:lnTo>
                <a:lnTo>
                  <a:pt x="0" y="1085"/>
                </a:lnTo>
                <a:lnTo>
                  <a:pt x="16" y="1064"/>
                </a:lnTo>
                <a:lnTo>
                  <a:pt x="35" y="1047"/>
                </a:lnTo>
                <a:lnTo>
                  <a:pt x="71" y="1031"/>
                </a:lnTo>
                <a:lnTo>
                  <a:pt x="83" y="1005"/>
                </a:lnTo>
                <a:lnTo>
                  <a:pt x="100" y="1005"/>
                </a:lnTo>
                <a:lnTo>
                  <a:pt x="132" y="975"/>
                </a:lnTo>
                <a:lnTo>
                  <a:pt x="178" y="947"/>
                </a:lnTo>
                <a:lnTo>
                  <a:pt x="205" y="922"/>
                </a:lnTo>
                <a:lnTo>
                  <a:pt x="238" y="905"/>
                </a:lnTo>
                <a:lnTo>
                  <a:pt x="280" y="872"/>
                </a:lnTo>
                <a:lnTo>
                  <a:pt x="309" y="850"/>
                </a:lnTo>
                <a:lnTo>
                  <a:pt x="327" y="823"/>
                </a:lnTo>
                <a:lnTo>
                  <a:pt x="354" y="802"/>
                </a:lnTo>
                <a:lnTo>
                  <a:pt x="358" y="748"/>
                </a:lnTo>
                <a:lnTo>
                  <a:pt x="369" y="734"/>
                </a:lnTo>
                <a:lnTo>
                  <a:pt x="335" y="743"/>
                </a:lnTo>
                <a:lnTo>
                  <a:pt x="318" y="734"/>
                </a:lnTo>
                <a:lnTo>
                  <a:pt x="295" y="743"/>
                </a:lnTo>
                <a:lnTo>
                  <a:pt x="266" y="728"/>
                </a:lnTo>
                <a:lnTo>
                  <a:pt x="250" y="734"/>
                </a:lnTo>
                <a:lnTo>
                  <a:pt x="234" y="746"/>
                </a:lnTo>
                <a:lnTo>
                  <a:pt x="229" y="711"/>
                </a:lnTo>
                <a:lnTo>
                  <a:pt x="218" y="666"/>
                </a:lnTo>
                <a:lnTo>
                  <a:pt x="205" y="657"/>
                </a:lnTo>
                <a:lnTo>
                  <a:pt x="190" y="669"/>
                </a:lnTo>
                <a:lnTo>
                  <a:pt x="175" y="675"/>
                </a:lnTo>
                <a:lnTo>
                  <a:pt x="155" y="666"/>
                </a:lnTo>
                <a:lnTo>
                  <a:pt x="130" y="646"/>
                </a:lnTo>
                <a:lnTo>
                  <a:pt x="118" y="637"/>
                </a:lnTo>
                <a:lnTo>
                  <a:pt x="111" y="663"/>
                </a:lnTo>
                <a:lnTo>
                  <a:pt x="70" y="661"/>
                </a:lnTo>
                <a:lnTo>
                  <a:pt x="92" y="643"/>
                </a:lnTo>
                <a:lnTo>
                  <a:pt x="109" y="646"/>
                </a:lnTo>
                <a:lnTo>
                  <a:pt x="130" y="616"/>
                </a:lnTo>
                <a:lnTo>
                  <a:pt x="118" y="593"/>
                </a:lnTo>
                <a:lnTo>
                  <a:pt x="106" y="536"/>
                </a:lnTo>
                <a:lnTo>
                  <a:pt x="130" y="507"/>
                </a:lnTo>
                <a:lnTo>
                  <a:pt x="155" y="469"/>
                </a:lnTo>
                <a:lnTo>
                  <a:pt x="166" y="468"/>
                </a:lnTo>
                <a:lnTo>
                  <a:pt x="183" y="483"/>
                </a:lnTo>
                <a:lnTo>
                  <a:pt x="216" y="456"/>
                </a:lnTo>
                <a:lnTo>
                  <a:pt x="240" y="455"/>
                </a:lnTo>
                <a:lnTo>
                  <a:pt x="262" y="443"/>
                </a:lnTo>
                <a:lnTo>
                  <a:pt x="254" y="413"/>
                </a:lnTo>
                <a:lnTo>
                  <a:pt x="250" y="381"/>
                </a:lnTo>
                <a:lnTo>
                  <a:pt x="226" y="386"/>
                </a:lnTo>
                <a:lnTo>
                  <a:pt x="201" y="401"/>
                </a:lnTo>
                <a:lnTo>
                  <a:pt x="166" y="395"/>
                </a:lnTo>
                <a:lnTo>
                  <a:pt x="121" y="401"/>
                </a:lnTo>
                <a:lnTo>
                  <a:pt x="110" y="366"/>
                </a:lnTo>
                <a:lnTo>
                  <a:pt x="73" y="354"/>
                </a:lnTo>
                <a:lnTo>
                  <a:pt x="86" y="351"/>
                </a:lnTo>
                <a:lnTo>
                  <a:pt x="57" y="342"/>
                </a:lnTo>
                <a:lnTo>
                  <a:pt x="40" y="325"/>
                </a:lnTo>
                <a:lnTo>
                  <a:pt x="53" y="322"/>
                </a:lnTo>
                <a:lnTo>
                  <a:pt x="70" y="312"/>
                </a:lnTo>
                <a:lnTo>
                  <a:pt x="88" y="296"/>
                </a:lnTo>
                <a:lnTo>
                  <a:pt x="101" y="306"/>
                </a:lnTo>
                <a:lnTo>
                  <a:pt x="130" y="277"/>
                </a:lnTo>
                <a:lnTo>
                  <a:pt x="161" y="277"/>
                </a:lnTo>
                <a:lnTo>
                  <a:pt x="169" y="306"/>
                </a:lnTo>
                <a:lnTo>
                  <a:pt x="199" y="307"/>
                </a:lnTo>
                <a:lnTo>
                  <a:pt x="211" y="310"/>
                </a:lnTo>
                <a:lnTo>
                  <a:pt x="232" y="309"/>
                </a:lnTo>
                <a:lnTo>
                  <a:pt x="249" y="293"/>
                </a:lnTo>
                <a:lnTo>
                  <a:pt x="234" y="283"/>
                </a:lnTo>
                <a:lnTo>
                  <a:pt x="221" y="263"/>
                </a:lnTo>
                <a:lnTo>
                  <a:pt x="196" y="256"/>
                </a:lnTo>
                <a:lnTo>
                  <a:pt x="178" y="248"/>
                </a:lnTo>
                <a:lnTo>
                  <a:pt x="166" y="222"/>
                </a:lnTo>
                <a:lnTo>
                  <a:pt x="142" y="201"/>
                </a:lnTo>
                <a:lnTo>
                  <a:pt x="83" y="172"/>
                </a:lnTo>
                <a:lnTo>
                  <a:pt x="96" y="157"/>
                </a:lnTo>
                <a:lnTo>
                  <a:pt x="97" y="134"/>
                </a:lnTo>
                <a:lnTo>
                  <a:pt x="137" y="133"/>
                </a:lnTo>
                <a:lnTo>
                  <a:pt x="166" y="130"/>
                </a:lnTo>
                <a:lnTo>
                  <a:pt x="181" y="121"/>
                </a:lnTo>
                <a:lnTo>
                  <a:pt x="194" y="72"/>
                </a:lnTo>
                <a:lnTo>
                  <a:pt x="214" y="57"/>
                </a:lnTo>
                <a:lnTo>
                  <a:pt x="230" y="55"/>
                </a:lnTo>
                <a:lnTo>
                  <a:pt x="253" y="55"/>
                </a:lnTo>
                <a:lnTo>
                  <a:pt x="280" y="41"/>
                </a:lnTo>
                <a:lnTo>
                  <a:pt x="313" y="27"/>
                </a:lnTo>
                <a:lnTo>
                  <a:pt x="340" y="27"/>
                </a:lnTo>
                <a:lnTo>
                  <a:pt x="364" y="16"/>
                </a:lnTo>
                <a:lnTo>
                  <a:pt x="379" y="0"/>
                </a:lnTo>
                <a:lnTo>
                  <a:pt x="409" y="9"/>
                </a:lnTo>
                <a:lnTo>
                  <a:pt x="429" y="16"/>
                </a:lnTo>
                <a:lnTo>
                  <a:pt x="441" y="27"/>
                </a:lnTo>
                <a:lnTo>
                  <a:pt x="476" y="26"/>
                </a:lnTo>
                <a:lnTo>
                  <a:pt x="513" y="24"/>
                </a:lnTo>
                <a:lnTo>
                  <a:pt x="529" y="45"/>
                </a:lnTo>
                <a:lnTo>
                  <a:pt x="591" y="41"/>
                </a:lnTo>
                <a:lnTo>
                  <a:pt x="611" y="45"/>
                </a:lnTo>
                <a:lnTo>
                  <a:pt x="627" y="51"/>
                </a:lnTo>
                <a:lnTo>
                  <a:pt x="648" y="51"/>
                </a:lnTo>
                <a:lnTo>
                  <a:pt x="661" y="59"/>
                </a:lnTo>
                <a:lnTo>
                  <a:pt x="697" y="59"/>
                </a:lnTo>
                <a:lnTo>
                  <a:pt x="714" y="62"/>
                </a:lnTo>
                <a:lnTo>
                  <a:pt x="747" y="72"/>
                </a:lnTo>
                <a:lnTo>
                  <a:pt x="759" y="65"/>
                </a:lnTo>
                <a:lnTo>
                  <a:pt x="788" y="72"/>
                </a:lnTo>
                <a:lnTo>
                  <a:pt x="819" y="80"/>
                </a:lnTo>
                <a:lnTo>
                  <a:pt x="849" y="94"/>
                </a:lnTo>
                <a:lnTo>
                  <a:pt x="849" y="634"/>
                </a:lnTo>
                <a:lnTo>
                  <a:pt x="878" y="655"/>
                </a:lnTo>
                <a:lnTo>
                  <a:pt x="890" y="657"/>
                </a:lnTo>
                <a:lnTo>
                  <a:pt x="908" y="646"/>
                </a:lnTo>
                <a:lnTo>
                  <a:pt x="923" y="663"/>
                </a:lnTo>
                <a:lnTo>
                  <a:pt x="938" y="681"/>
                </a:lnTo>
                <a:lnTo>
                  <a:pt x="985" y="704"/>
                </a:lnTo>
                <a:lnTo>
                  <a:pt x="1001" y="685"/>
                </a:lnTo>
                <a:lnTo>
                  <a:pt x="1013" y="666"/>
                </a:lnTo>
                <a:lnTo>
                  <a:pt x="1028" y="687"/>
                </a:lnTo>
                <a:lnTo>
                  <a:pt x="1046" y="707"/>
                </a:lnTo>
                <a:lnTo>
                  <a:pt x="1065" y="733"/>
                </a:lnTo>
                <a:lnTo>
                  <a:pt x="1091" y="779"/>
                </a:lnTo>
                <a:lnTo>
                  <a:pt x="1111" y="816"/>
                </a:lnTo>
                <a:lnTo>
                  <a:pt x="1123" y="840"/>
                </a:lnTo>
                <a:lnTo>
                  <a:pt x="1131" y="866"/>
                </a:lnTo>
                <a:lnTo>
                  <a:pt x="1154" y="864"/>
                </a:lnTo>
                <a:lnTo>
                  <a:pt x="1165" y="879"/>
                </a:lnTo>
                <a:lnTo>
                  <a:pt x="1178" y="893"/>
                </a:lnTo>
                <a:lnTo>
                  <a:pt x="1173" y="943"/>
                </a:lnTo>
                <a:lnTo>
                  <a:pt x="1160" y="972"/>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295" name="CustomShape 4"/>
          <p:cNvSpPr/>
          <p:nvPr/>
        </p:nvSpPr>
        <p:spPr>
          <a:xfrm>
            <a:off x="3725640" y="3602880"/>
            <a:ext cx="682200" cy="993600"/>
          </a:xfrm>
          <a:custGeom>
            <a:avLst/>
            <a:gdLst/>
            <a:ahLst/>
            <a:cxnLst/>
            <a:rect l="l" t="t" r="r" b="b"/>
            <a:pathLst>
              <a:path w="519" h="754">
                <a:moveTo>
                  <a:pt x="7" y="569"/>
                </a:moveTo>
                <a:lnTo>
                  <a:pt x="10" y="567"/>
                </a:lnTo>
                <a:lnTo>
                  <a:pt x="19" y="567"/>
                </a:lnTo>
                <a:lnTo>
                  <a:pt x="24" y="565"/>
                </a:lnTo>
                <a:lnTo>
                  <a:pt x="25" y="555"/>
                </a:lnTo>
                <a:lnTo>
                  <a:pt x="30" y="549"/>
                </a:lnTo>
                <a:lnTo>
                  <a:pt x="30" y="534"/>
                </a:lnTo>
                <a:lnTo>
                  <a:pt x="24" y="527"/>
                </a:lnTo>
                <a:lnTo>
                  <a:pt x="14" y="525"/>
                </a:lnTo>
                <a:lnTo>
                  <a:pt x="10" y="522"/>
                </a:lnTo>
                <a:lnTo>
                  <a:pt x="9" y="516"/>
                </a:lnTo>
                <a:lnTo>
                  <a:pt x="10" y="498"/>
                </a:lnTo>
                <a:lnTo>
                  <a:pt x="6" y="491"/>
                </a:lnTo>
                <a:lnTo>
                  <a:pt x="7" y="485"/>
                </a:lnTo>
                <a:lnTo>
                  <a:pt x="7" y="478"/>
                </a:lnTo>
                <a:lnTo>
                  <a:pt x="10" y="474"/>
                </a:lnTo>
                <a:lnTo>
                  <a:pt x="16" y="471"/>
                </a:lnTo>
                <a:lnTo>
                  <a:pt x="16" y="469"/>
                </a:lnTo>
                <a:lnTo>
                  <a:pt x="18" y="465"/>
                </a:lnTo>
                <a:lnTo>
                  <a:pt x="16" y="463"/>
                </a:lnTo>
                <a:lnTo>
                  <a:pt x="21" y="461"/>
                </a:lnTo>
                <a:lnTo>
                  <a:pt x="25" y="449"/>
                </a:lnTo>
                <a:lnTo>
                  <a:pt x="24" y="440"/>
                </a:lnTo>
                <a:lnTo>
                  <a:pt x="25" y="436"/>
                </a:lnTo>
                <a:lnTo>
                  <a:pt x="24" y="430"/>
                </a:lnTo>
                <a:lnTo>
                  <a:pt x="24" y="410"/>
                </a:lnTo>
                <a:lnTo>
                  <a:pt x="25" y="405"/>
                </a:lnTo>
                <a:lnTo>
                  <a:pt x="32" y="400"/>
                </a:lnTo>
                <a:lnTo>
                  <a:pt x="30" y="396"/>
                </a:lnTo>
                <a:lnTo>
                  <a:pt x="33" y="394"/>
                </a:lnTo>
                <a:lnTo>
                  <a:pt x="34" y="390"/>
                </a:lnTo>
                <a:lnTo>
                  <a:pt x="38" y="386"/>
                </a:lnTo>
                <a:lnTo>
                  <a:pt x="53" y="372"/>
                </a:lnTo>
                <a:lnTo>
                  <a:pt x="56" y="367"/>
                </a:lnTo>
                <a:lnTo>
                  <a:pt x="62" y="365"/>
                </a:lnTo>
                <a:lnTo>
                  <a:pt x="58" y="354"/>
                </a:lnTo>
                <a:lnTo>
                  <a:pt x="39" y="336"/>
                </a:lnTo>
                <a:lnTo>
                  <a:pt x="36" y="321"/>
                </a:lnTo>
                <a:lnTo>
                  <a:pt x="34" y="318"/>
                </a:lnTo>
                <a:lnTo>
                  <a:pt x="33" y="305"/>
                </a:lnTo>
                <a:lnTo>
                  <a:pt x="21" y="292"/>
                </a:lnTo>
                <a:lnTo>
                  <a:pt x="24" y="285"/>
                </a:lnTo>
                <a:lnTo>
                  <a:pt x="21" y="285"/>
                </a:lnTo>
                <a:lnTo>
                  <a:pt x="18" y="281"/>
                </a:lnTo>
                <a:lnTo>
                  <a:pt x="16" y="270"/>
                </a:lnTo>
                <a:lnTo>
                  <a:pt x="16" y="253"/>
                </a:lnTo>
                <a:lnTo>
                  <a:pt x="18" y="251"/>
                </a:lnTo>
                <a:lnTo>
                  <a:pt x="21" y="243"/>
                </a:lnTo>
                <a:lnTo>
                  <a:pt x="19" y="235"/>
                </a:lnTo>
                <a:lnTo>
                  <a:pt x="19" y="230"/>
                </a:lnTo>
                <a:lnTo>
                  <a:pt x="18" y="219"/>
                </a:lnTo>
                <a:lnTo>
                  <a:pt x="16" y="212"/>
                </a:lnTo>
                <a:lnTo>
                  <a:pt x="14" y="206"/>
                </a:lnTo>
                <a:lnTo>
                  <a:pt x="14" y="196"/>
                </a:lnTo>
                <a:lnTo>
                  <a:pt x="12" y="186"/>
                </a:lnTo>
                <a:lnTo>
                  <a:pt x="12" y="177"/>
                </a:lnTo>
                <a:lnTo>
                  <a:pt x="9" y="171"/>
                </a:lnTo>
                <a:lnTo>
                  <a:pt x="9" y="161"/>
                </a:lnTo>
                <a:lnTo>
                  <a:pt x="10" y="148"/>
                </a:lnTo>
                <a:lnTo>
                  <a:pt x="6" y="139"/>
                </a:lnTo>
                <a:lnTo>
                  <a:pt x="6" y="132"/>
                </a:lnTo>
                <a:lnTo>
                  <a:pt x="4" y="126"/>
                </a:lnTo>
                <a:lnTo>
                  <a:pt x="6" y="120"/>
                </a:lnTo>
                <a:lnTo>
                  <a:pt x="9" y="118"/>
                </a:lnTo>
                <a:lnTo>
                  <a:pt x="22" y="113"/>
                </a:lnTo>
                <a:lnTo>
                  <a:pt x="28" y="115"/>
                </a:lnTo>
                <a:lnTo>
                  <a:pt x="38" y="115"/>
                </a:lnTo>
                <a:lnTo>
                  <a:pt x="44" y="120"/>
                </a:lnTo>
                <a:lnTo>
                  <a:pt x="45" y="128"/>
                </a:lnTo>
                <a:lnTo>
                  <a:pt x="50" y="131"/>
                </a:lnTo>
                <a:lnTo>
                  <a:pt x="56" y="131"/>
                </a:lnTo>
                <a:lnTo>
                  <a:pt x="60" y="128"/>
                </a:lnTo>
                <a:lnTo>
                  <a:pt x="62" y="122"/>
                </a:lnTo>
                <a:lnTo>
                  <a:pt x="65" y="115"/>
                </a:lnTo>
                <a:lnTo>
                  <a:pt x="67" y="106"/>
                </a:lnTo>
                <a:lnTo>
                  <a:pt x="69" y="22"/>
                </a:lnTo>
                <a:lnTo>
                  <a:pt x="69" y="2"/>
                </a:lnTo>
                <a:lnTo>
                  <a:pt x="114" y="2"/>
                </a:lnTo>
                <a:lnTo>
                  <a:pt x="138" y="0"/>
                </a:lnTo>
                <a:lnTo>
                  <a:pt x="162" y="0"/>
                </a:lnTo>
                <a:lnTo>
                  <a:pt x="171" y="2"/>
                </a:lnTo>
                <a:lnTo>
                  <a:pt x="280" y="2"/>
                </a:lnTo>
                <a:lnTo>
                  <a:pt x="306" y="0"/>
                </a:lnTo>
                <a:lnTo>
                  <a:pt x="313" y="0"/>
                </a:lnTo>
                <a:lnTo>
                  <a:pt x="319" y="2"/>
                </a:lnTo>
                <a:lnTo>
                  <a:pt x="330" y="2"/>
                </a:lnTo>
                <a:lnTo>
                  <a:pt x="356" y="0"/>
                </a:lnTo>
                <a:lnTo>
                  <a:pt x="363" y="2"/>
                </a:lnTo>
                <a:lnTo>
                  <a:pt x="404" y="2"/>
                </a:lnTo>
                <a:lnTo>
                  <a:pt x="423" y="0"/>
                </a:lnTo>
                <a:lnTo>
                  <a:pt x="431" y="2"/>
                </a:lnTo>
                <a:lnTo>
                  <a:pt x="518" y="2"/>
                </a:lnTo>
                <a:lnTo>
                  <a:pt x="518" y="323"/>
                </a:lnTo>
                <a:lnTo>
                  <a:pt x="517" y="430"/>
                </a:lnTo>
                <a:lnTo>
                  <a:pt x="517" y="750"/>
                </a:lnTo>
                <a:lnTo>
                  <a:pt x="500" y="753"/>
                </a:lnTo>
                <a:lnTo>
                  <a:pt x="465" y="753"/>
                </a:lnTo>
                <a:lnTo>
                  <a:pt x="433" y="750"/>
                </a:lnTo>
                <a:lnTo>
                  <a:pt x="400" y="750"/>
                </a:lnTo>
                <a:lnTo>
                  <a:pt x="389" y="753"/>
                </a:lnTo>
                <a:lnTo>
                  <a:pt x="376" y="750"/>
                </a:lnTo>
                <a:lnTo>
                  <a:pt x="343" y="753"/>
                </a:lnTo>
                <a:lnTo>
                  <a:pt x="330" y="750"/>
                </a:lnTo>
                <a:lnTo>
                  <a:pt x="316" y="744"/>
                </a:lnTo>
                <a:lnTo>
                  <a:pt x="307" y="739"/>
                </a:lnTo>
                <a:lnTo>
                  <a:pt x="286" y="728"/>
                </a:lnTo>
                <a:lnTo>
                  <a:pt x="249" y="712"/>
                </a:lnTo>
                <a:lnTo>
                  <a:pt x="223" y="700"/>
                </a:lnTo>
                <a:lnTo>
                  <a:pt x="193" y="686"/>
                </a:lnTo>
                <a:lnTo>
                  <a:pt x="146" y="665"/>
                </a:lnTo>
                <a:lnTo>
                  <a:pt x="132" y="657"/>
                </a:lnTo>
                <a:lnTo>
                  <a:pt x="120" y="653"/>
                </a:lnTo>
                <a:lnTo>
                  <a:pt x="95" y="640"/>
                </a:lnTo>
                <a:lnTo>
                  <a:pt x="69" y="629"/>
                </a:lnTo>
                <a:lnTo>
                  <a:pt x="44" y="618"/>
                </a:lnTo>
                <a:lnTo>
                  <a:pt x="9" y="602"/>
                </a:lnTo>
                <a:lnTo>
                  <a:pt x="0" y="598"/>
                </a:lnTo>
                <a:lnTo>
                  <a:pt x="0" y="589"/>
                </a:lnTo>
                <a:lnTo>
                  <a:pt x="3" y="576"/>
                </a:lnTo>
                <a:lnTo>
                  <a:pt x="7" y="56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296" name="CustomShape 5"/>
          <p:cNvSpPr/>
          <p:nvPr/>
        </p:nvSpPr>
        <p:spPr>
          <a:xfrm>
            <a:off x="6109920" y="3691800"/>
            <a:ext cx="590040" cy="611280"/>
          </a:xfrm>
          <a:custGeom>
            <a:avLst/>
            <a:gdLst/>
            <a:ahLst/>
            <a:cxnLst/>
            <a:rect l="l" t="t" r="r" b="b"/>
            <a:pathLst>
              <a:path w="448" h="465">
                <a:moveTo>
                  <a:pt x="51" y="460"/>
                </a:moveTo>
                <a:lnTo>
                  <a:pt x="51" y="388"/>
                </a:lnTo>
                <a:lnTo>
                  <a:pt x="48" y="387"/>
                </a:lnTo>
                <a:lnTo>
                  <a:pt x="43" y="387"/>
                </a:lnTo>
                <a:lnTo>
                  <a:pt x="36" y="384"/>
                </a:lnTo>
                <a:lnTo>
                  <a:pt x="35" y="388"/>
                </a:lnTo>
                <a:lnTo>
                  <a:pt x="32" y="387"/>
                </a:lnTo>
                <a:lnTo>
                  <a:pt x="29" y="388"/>
                </a:lnTo>
                <a:lnTo>
                  <a:pt x="20" y="388"/>
                </a:lnTo>
                <a:lnTo>
                  <a:pt x="15" y="384"/>
                </a:lnTo>
                <a:lnTo>
                  <a:pt x="14" y="382"/>
                </a:lnTo>
                <a:lnTo>
                  <a:pt x="14" y="378"/>
                </a:lnTo>
                <a:lnTo>
                  <a:pt x="12" y="376"/>
                </a:lnTo>
                <a:lnTo>
                  <a:pt x="12" y="305"/>
                </a:lnTo>
                <a:lnTo>
                  <a:pt x="14" y="263"/>
                </a:lnTo>
                <a:lnTo>
                  <a:pt x="14" y="234"/>
                </a:lnTo>
                <a:lnTo>
                  <a:pt x="15" y="200"/>
                </a:lnTo>
                <a:lnTo>
                  <a:pt x="17" y="148"/>
                </a:lnTo>
                <a:lnTo>
                  <a:pt x="17" y="140"/>
                </a:lnTo>
                <a:lnTo>
                  <a:pt x="14" y="112"/>
                </a:lnTo>
                <a:lnTo>
                  <a:pt x="11" y="99"/>
                </a:lnTo>
                <a:lnTo>
                  <a:pt x="7" y="53"/>
                </a:lnTo>
                <a:lnTo>
                  <a:pt x="5" y="44"/>
                </a:lnTo>
                <a:lnTo>
                  <a:pt x="0" y="0"/>
                </a:lnTo>
                <a:lnTo>
                  <a:pt x="49" y="2"/>
                </a:lnTo>
                <a:lnTo>
                  <a:pt x="93" y="2"/>
                </a:lnTo>
                <a:lnTo>
                  <a:pt x="117" y="0"/>
                </a:lnTo>
                <a:lnTo>
                  <a:pt x="120" y="2"/>
                </a:lnTo>
                <a:lnTo>
                  <a:pt x="161" y="0"/>
                </a:lnTo>
                <a:lnTo>
                  <a:pt x="167" y="0"/>
                </a:lnTo>
                <a:lnTo>
                  <a:pt x="187" y="2"/>
                </a:lnTo>
                <a:lnTo>
                  <a:pt x="225" y="2"/>
                </a:lnTo>
                <a:lnTo>
                  <a:pt x="265" y="0"/>
                </a:lnTo>
                <a:lnTo>
                  <a:pt x="284" y="2"/>
                </a:lnTo>
                <a:lnTo>
                  <a:pt x="287" y="0"/>
                </a:lnTo>
                <a:lnTo>
                  <a:pt x="399" y="0"/>
                </a:lnTo>
                <a:lnTo>
                  <a:pt x="402" y="3"/>
                </a:lnTo>
                <a:lnTo>
                  <a:pt x="404" y="12"/>
                </a:lnTo>
                <a:lnTo>
                  <a:pt x="408" y="16"/>
                </a:lnTo>
                <a:lnTo>
                  <a:pt x="408" y="20"/>
                </a:lnTo>
                <a:lnTo>
                  <a:pt x="407" y="28"/>
                </a:lnTo>
                <a:lnTo>
                  <a:pt x="404" y="31"/>
                </a:lnTo>
                <a:lnTo>
                  <a:pt x="402" y="37"/>
                </a:lnTo>
                <a:lnTo>
                  <a:pt x="397" y="39"/>
                </a:lnTo>
                <a:lnTo>
                  <a:pt x="397" y="44"/>
                </a:lnTo>
                <a:lnTo>
                  <a:pt x="391" y="51"/>
                </a:lnTo>
                <a:lnTo>
                  <a:pt x="382" y="65"/>
                </a:lnTo>
                <a:lnTo>
                  <a:pt x="439" y="65"/>
                </a:lnTo>
                <a:lnTo>
                  <a:pt x="447" y="77"/>
                </a:lnTo>
                <a:lnTo>
                  <a:pt x="446" y="79"/>
                </a:lnTo>
                <a:lnTo>
                  <a:pt x="438" y="79"/>
                </a:lnTo>
                <a:lnTo>
                  <a:pt x="438" y="84"/>
                </a:lnTo>
                <a:lnTo>
                  <a:pt x="439" y="86"/>
                </a:lnTo>
                <a:lnTo>
                  <a:pt x="439" y="90"/>
                </a:lnTo>
                <a:lnTo>
                  <a:pt x="434" y="92"/>
                </a:lnTo>
                <a:lnTo>
                  <a:pt x="430" y="99"/>
                </a:lnTo>
                <a:lnTo>
                  <a:pt x="423" y="101"/>
                </a:lnTo>
                <a:lnTo>
                  <a:pt x="420" y="101"/>
                </a:lnTo>
                <a:lnTo>
                  <a:pt x="420" y="108"/>
                </a:lnTo>
                <a:lnTo>
                  <a:pt x="426" y="112"/>
                </a:lnTo>
                <a:lnTo>
                  <a:pt x="423" y="124"/>
                </a:lnTo>
                <a:lnTo>
                  <a:pt x="423" y="129"/>
                </a:lnTo>
                <a:lnTo>
                  <a:pt x="421" y="130"/>
                </a:lnTo>
                <a:lnTo>
                  <a:pt x="419" y="130"/>
                </a:lnTo>
                <a:lnTo>
                  <a:pt x="416" y="132"/>
                </a:lnTo>
                <a:lnTo>
                  <a:pt x="415" y="140"/>
                </a:lnTo>
                <a:lnTo>
                  <a:pt x="411" y="145"/>
                </a:lnTo>
                <a:lnTo>
                  <a:pt x="408" y="145"/>
                </a:lnTo>
                <a:lnTo>
                  <a:pt x="408" y="136"/>
                </a:lnTo>
                <a:lnTo>
                  <a:pt x="404" y="136"/>
                </a:lnTo>
                <a:lnTo>
                  <a:pt x="401" y="143"/>
                </a:lnTo>
                <a:lnTo>
                  <a:pt x="399" y="143"/>
                </a:lnTo>
                <a:lnTo>
                  <a:pt x="397" y="151"/>
                </a:lnTo>
                <a:lnTo>
                  <a:pt x="401" y="151"/>
                </a:lnTo>
                <a:lnTo>
                  <a:pt x="405" y="148"/>
                </a:lnTo>
                <a:lnTo>
                  <a:pt x="407" y="155"/>
                </a:lnTo>
                <a:lnTo>
                  <a:pt x="407" y="165"/>
                </a:lnTo>
                <a:lnTo>
                  <a:pt x="410" y="174"/>
                </a:lnTo>
                <a:lnTo>
                  <a:pt x="408" y="179"/>
                </a:lnTo>
                <a:lnTo>
                  <a:pt x="410" y="182"/>
                </a:lnTo>
                <a:lnTo>
                  <a:pt x="404" y="189"/>
                </a:lnTo>
                <a:lnTo>
                  <a:pt x="399" y="188"/>
                </a:lnTo>
                <a:lnTo>
                  <a:pt x="395" y="194"/>
                </a:lnTo>
                <a:lnTo>
                  <a:pt x="391" y="194"/>
                </a:lnTo>
                <a:lnTo>
                  <a:pt x="390" y="196"/>
                </a:lnTo>
                <a:lnTo>
                  <a:pt x="391" y="203"/>
                </a:lnTo>
                <a:lnTo>
                  <a:pt x="391" y="208"/>
                </a:lnTo>
                <a:lnTo>
                  <a:pt x="391" y="210"/>
                </a:lnTo>
                <a:lnTo>
                  <a:pt x="388" y="216"/>
                </a:lnTo>
                <a:lnTo>
                  <a:pt x="385" y="218"/>
                </a:lnTo>
                <a:lnTo>
                  <a:pt x="378" y="221"/>
                </a:lnTo>
                <a:lnTo>
                  <a:pt x="378" y="227"/>
                </a:lnTo>
                <a:lnTo>
                  <a:pt x="375" y="231"/>
                </a:lnTo>
                <a:lnTo>
                  <a:pt x="367" y="231"/>
                </a:lnTo>
                <a:lnTo>
                  <a:pt x="367" y="236"/>
                </a:lnTo>
                <a:lnTo>
                  <a:pt x="373" y="238"/>
                </a:lnTo>
                <a:lnTo>
                  <a:pt x="375" y="242"/>
                </a:lnTo>
                <a:lnTo>
                  <a:pt x="373" y="245"/>
                </a:lnTo>
                <a:lnTo>
                  <a:pt x="369" y="241"/>
                </a:lnTo>
                <a:lnTo>
                  <a:pt x="366" y="242"/>
                </a:lnTo>
                <a:lnTo>
                  <a:pt x="364" y="250"/>
                </a:lnTo>
                <a:lnTo>
                  <a:pt x="369" y="254"/>
                </a:lnTo>
                <a:lnTo>
                  <a:pt x="369" y="258"/>
                </a:lnTo>
                <a:lnTo>
                  <a:pt x="367" y="258"/>
                </a:lnTo>
                <a:lnTo>
                  <a:pt x="364" y="265"/>
                </a:lnTo>
                <a:lnTo>
                  <a:pt x="364" y="276"/>
                </a:lnTo>
                <a:lnTo>
                  <a:pt x="357" y="280"/>
                </a:lnTo>
                <a:lnTo>
                  <a:pt x="349" y="280"/>
                </a:lnTo>
                <a:lnTo>
                  <a:pt x="349" y="290"/>
                </a:lnTo>
                <a:lnTo>
                  <a:pt x="351" y="292"/>
                </a:lnTo>
                <a:lnTo>
                  <a:pt x="349" y="294"/>
                </a:lnTo>
                <a:lnTo>
                  <a:pt x="344" y="294"/>
                </a:lnTo>
                <a:lnTo>
                  <a:pt x="340" y="300"/>
                </a:lnTo>
                <a:lnTo>
                  <a:pt x="334" y="300"/>
                </a:lnTo>
                <a:lnTo>
                  <a:pt x="334" y="305"/>
                </a:lnTo>
                <a:lnTo>
                  <a:pt x="341" y="307"/>
                </a:lnTo>
                <a:lnTo>
                  <a:pt x="341" y="311"/>
                </a:lnTo>
                <a:lnTo>
                  <a:pt x="338" y="311"/>
                </a:lnTo>
                <a:lnTo>
                  <a:pt x="332" y="309"/>
                </a:lnTo>
                <a:lnTo>
                  <a:pt x="328" y="309"/>
                </a:lnTo>
                <a:lnTo>
                  <a:pt x="328" y="311"/>
                </a:lnTo>
                <a:lnTo>
                  <a:pt x="332" y="319"/>
                </a:lnTo>
                <a:lnTo>
                  <a:pt x="332" y="323"/>
                </a:lnTo>
                <a:lnTo>
                  <a:pt x="331" y="327"/>
                </a:lnTo>
                <a:lnTo>
                  <a:pt x="328" y="329"/>
                </a:lnTo>
                <a:lnTo>
                  <a:pt x="328" y="333"/>
                </a:lnTo>
                <a:lnTo>
                  <a:pt x="326" y="336"/>
                </a:lnTo>
                <a:lnTo>
                  <a:pt x="322" y="329"/>
                </a:lnTo>
                <a:lnTo>
                  <a:pt x="318" y="331"/>
                </a:lnTo>
                <a:lnTo>
                  <a:pt x="320" y="337"/>
                </a:lnTo>
                <a:lnTo>
                  <a:pt x="320" y="358"/>
                </a:lnTo>
                <a:lnTo>
                  <a:pt x="313" y="362"/>
                </a:lnTo>
                <a:lnTo>
                  <a:pt x="313" y="366"/>
                </a:lnTo>
                <a:lnTo>
                  <a:pt x="318" y="369"/>
                </a:lnTo>
                <a:lnTo>
                  <a:pt x="318" y="373"/>
                </a:lnTo>
                <a:lnTo>
                  <a:pt x="316" y="376"/>
                </a:lnTo>
                <a:lnTo>
                  <a:pt x="308" y="369"/>
                </a:lnTo>
                <a:lnTo>
                  <a:pt x="305" y="371"/>
                </a:lnTo>
                <a:lnTo>
                  <a:pt x="307" y="376"/>
                </a:lnTo>
                <a:lnTo>
                  <a:pt x="311" y="382"/>
                </a:lnTo>
                <a:lnTo>
                  <a:pt x="304" y="388"/>
                </a:lnTo>
                <a:lnTo>
                  <a:pt x="307" y="395"/>
                </a:lnTo>
                <a:lnTo>
                  <a:pt x="305" y="404"/>
                </a:lnTo>
                <a:lnTo>
                  <a:pt x="310" y="400"/>
                </a:lnTo>
                <a:lnTo>
                  <a:pt x="313" y="400"/>
                </a:lnTo>
                <a:lnTo>
                  <a:pt x="311" y="404"/>
                </a:lnTo>
                <a:lnTo>
                  <a:pt x="308" y="409"/>
                </a:lnTo>
                <a:lnTo>
                  <a:pt x="310" y="413"/>
                </a:lnTo>
                <a:lnTo>
                  <a:pt x="313" y="411"/>
                </a:lnTo>
                <a:lnTo>
                  <a:pt x="316" y="407"/>
                </a:lnTo>
                <a:lnTo>
                  <a:pt x="318" y="407"/>
                </a:lnTo>
                <a:lnTo>
                  <a:pt x="318" y="413"/>
                </a:lnTo>
                <a:lnTo>
                  <a:pt x="311" y="417"/>
                </a:lnTo>
                <a:lnTo>
                  <a:pt x="310" y="419"/>
                </a:lnTo>
                <a:lnTo>
                  <a:pt x="311" y="422"/>
                </a:lnTo>
                <a:lnTo>
                  <a:pt x="315" y="431"/>
                </a:lnTo>
                <a:lnTo>
                  <a:pt x="316" y="433"/>
                </a:lnTo>
                <a:lnTo>
                  <a:pt x="318" y="427"/>
                </a:lnTo>
                <a:lnTo>
                  <a:pt x="322" y="429"/>
                </a:lnTo>
                <a:lnTo>
                  <a:pt x="318" y="437"/>
                </a:lnTo>
                <a:lnTo>
                  <a:pt x="318" y="440"/>
                </a:lnTo>
                <a:lnTo>
                  <a:pt x="318" y="443"/>
                </a:lnTo>
                <a:lnTo>
                  <a:pt x="315" y="446"/>
                </a:lnTo>
                <a:lnTo>
                  <a:pt x="310" y="446"/>
                </a:lnTo>
                <a:lnTo>
                  <a:pt x="308" y="448"/>
                </a:lnTo>
                <a:lnTo>
                  <a:pt x="313" y="455"/>
                </a:lnTo>
                <a:lnTo>
                  <a:pt x="313" y="460"/>
                </a:lnTo>
                <a:lnTo>
                  <a:pt x="308" y="464"/>
                </a:lnTo>
                <a:lnTo>
                  <a:pt x="170" y="464"/>
                </a:lnTo>
                <a:lnTo>
                  <a:pt x="147" y="462"/>
                </a:lnTo>
                <a:lnTo>
                  <a:pt x="70" y="462"/>
                </a:lnTo>
                <a:lnTo>
                  <a:pt x="51" y="460"/>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297" name="CustomShape 6"/>
          <p:cNvSpPr/>
          <p:nvPr/>
        </p:nvSpPr>
        <p:spPr>
          <a:xfrm>
            <a:off x="2595240" y="2728080"/>
            <a:ext cx="1212480" cy="1658880"/>
          </a:xfrm>
          <a:custGeom>
            <a:avLst/>
            <a:gdLst/>
            <a:ahLst/>
            <a:cxnLst/>
            <a:rect l="l" t="t" r="r" b="b"/>
            <a:pathLst>
              <a:path w="922" h="1260">
                <a:moveTo>
                  <a:pt x="393" y="2"/>
                </a:moveTo>
                <a:lnTo>
                  <a:pt x="393" y="392"/>
                </a:lnTo>
                <a:lnTo>
                  <a:pt x="394" y="402"/>
                </a:lnTo>
                <a:lnTo>
                  <a:pt x="431" y="443"/>
                </a:lnTo>
                <a:lnTo>
                  <a:pt x="454" y="464"/>
                </a:lnTo>
                <a:lnTo>
                  <a:pt x="469" y="482"/>
                </a:lnTo>
                <a:lnTo>
                  <a:pt x="534" y="548"/>
                </a:lnTo>
                <a:lnTo>
                  <a:pt x="587" y="604"/>
                </a:lnTo>
                <a:lnTo>
                  <a:pt x="646" y="668"/>
                </a:lnTo>
                <a:lnTo>
                  <a:pt x="761" y="798"/>
                </a:lnTo>
                <a:lnTo>
                  <a:pt x="782" y="821"/>
                </a:lnTo>
                <a:lnTo>
                  <a:pt x="875" y="929"/>
                </a:lnTo>
                <a:lnTo>
                  <a:pt x="877" y="946"/>
                </a:lnTo>
                <a:lnTo>
                  <a:pt x="883" y="950"/>
                </a:lnTo>
                <a:lnTo>
                  <a:pt x="892" y="970"/>
                </a:lnTo>
                <a:lnTo>
                  <a:pt x="893" y="984"/>
                </a:lnTo>
                <a:lnTo>
                  <a:pt x="898" y="1001"/>
                </a:lnTo>
                <a:lnTo>
                  <a:pt x="917" y="1019"/>
                </a:lnTo>
                <a:lnTo>
                  <a:pt x="921" y="1030"/>
                </a:lnTo>
                <a:lnTo>
                  <a:pt x="915" y="1033"/>
                </a:lnTo>
                <a:lnTo>
                  <a:pt x="897" y="1051"/>
                </a:lnTo>
                <a:lnTo>
                  <a:pt x="892" y="1060"/>
                </a:lnTo>
                <a:lnTo>
                  <a:pt x="884" y="1070"/>
                </a:lnTo>
                <a:lnTo>
                  <a:pt x="883" y="1095"/>
                </a:lnTo>
                <a:lnTo>
                  <a:pt x="884" y="1115"/>
                </a:lnTo>
                <a:lnTo>
                  <a:pt x="880" y="1126"/>
                </a:lnTo>
                <a:lnTo>
                  <a:pt x="875" y="1134"/>
                </a:lnTo>
                <a:lnTo>
                  <a:pt x="866" y="1150"/>
                </a:lnTo>
                <a:lnTo>
                  <a:pt x="869" y="1163"/>
                </a:lnTo>
                <a:lnTo>
                  <a:pt x="868" y="1181"/>
                </a:lnTo>
                <a:lnTo>
                  <a:pt x="883" y="1193"/>
                </a:lnTo>
                <a:lnTo>
                  <a:pt x="889" y="1199"/>
                </a:lnTo>
                <a:lnTo>
                  <a:pt x="889" y="1214"/>
                </a:lnTo>
                <a:lnTo>
                  <a:pt x="883" y="1230"/>
                </a:lnTo>
                <a:lnTo>
                  <a:pt x="869" y="1232"/>
                </a:lnTo>
                <a:lnTo>
                  <a:pt x="742" y="1248"/>
                </a:lnTo>
                <a:lnTo>
                  <a:pt x="653" y="1259"/>
                </a:lnTo>
                <a:lnTo>
                  <a:pt x="653" y="1249"/>
                </a:lnTo>
                <a:lnTo>
                  <a:pt x="654" y="1238"/>
                </a:lnTo>
                <a:lnTo>
                  <a:pt x="644" y="1238"/>
                </a:lnTo>
                <a:lnTo>
                  <a:pt x="641" y="1230"/>
                </a:lnTo>
                <a:lnTo>
                  <a:pt x="639" y="1216"/>
                </a:lnTo>
                <a:lnTo>
                  <a:pt x="641" y="1199"/>
                </a:lnTo>
                <a:lnTo>
                  <a:pt x="637" y="1184"/>
                </a:lnTo>
                <a:lnTo>
                  <a:pt x="630" y="1170"/>
                </a:lnTo>
                <a:lnTo>
                  <a:pt x="625" y="1161"/>
                </a:lnTo>
                <a:lnTo>
                  <a:pt x="619" y="1152"/>
                </a:lnTo>
                <a:lnTo>
                  <a:pt x="610" y="1144"/>
                </a:lnTo>
                <a:lnTo>
                  <a:pt x="604" y="1136"/>
                </a:lnTo>
                <a:lnTo>
                  <a:pt x="599" y="1130"/>
                </a:lnTo>
                <a:lnTo>
                  <a:pt x="592" y="1120"/>
                </a:lnTo>
                <a:lnTo>
                  <a:pt x="583" y="1115"/>
                </a:lnTo>
                <a:lnTo>
                  <a:pt x="572" y="1101"/>
                </a:lnTo>
                <a:lnTo>
                  <a:pt x="560" y="1093"/>
                </a:lnTo>
                <a:lnTo>
                  <a:pt x="552" y="1095"/>
                </a:lnTo>
                <a:lnTo>
                  <a:pt x="545" y="1099"/>
                </a:lnTo>
                <a:lnTo>
                  <a:pt x="539" y="1097"/>
                </a:lnTo>
                <a:lnTo>
                  <a:pt x="539" y="1083"/>
                </a:lnTo>
                <a:lnTo>
                  <a:pt x="533" y="1066"/>
                </a:lnTo>
                <a:lnTo>
                  <a:pt x="526" y="1060"/>
                </a:lnTo>
                <a:lnTo>
                  <a:pt x="513" y="1057"/>
                </a:lnTo>
                <a:lnTo>
                  <a:pt x="506" y="1060"/>
                </a:lnTo>
                <a:lnTo>
                  <a:pt x="500" y="1060"/>
                </a:lnTo>
                <a:lnTo>
                  <a:pt x="489" y="1055"/>
                </a:lnTo>
                <a:lnTo>
                  <a:pt x="484" y="1053"/>
                </a:lnTo>
                <a:lnTo>
                  <a:pt x="477" y="1048"/>
                </a:lnTo>
                <a:lnTo>
                  <a:pt x="468" y="1044"/>
                </a:lnTo>
                <a:lnTo>
                  <a:pt x="464" y="1035"/>
                </a:lnTo>
                <a:lnTo>
                  <a:pt x="454" y="1022"/>
                </a:lnTo>
                <a:lnTo>
                  <a:pt x="448" y="1017"/>
                </a:lnTo>
                <a:lnTo>
                  <a:pt x="435" y="1007"/>
                </a:lnTo>
                <a:lnTo>
                  <a:pt x="424" y="1009"/>
                </a:lnTo>
                <a:lnTo>
                  <a:pt x="408" y="1009"/>
                </a:lnTo>
                <a:lnTo>
                  <a:pt x="393" y="1001"/>
                </a:lnTo>
                <a:lnTo>
                  <a:pt x="368" y="1001"/>
                </a:lnTo>
                <a:lnTo>
                  <a:pt x="357" y="1004"/>
                </a:lnTo>
                <a:lnTo>
                  <a:pt x="351" y="997"/>
                </a:lnTo>
                <a:lnTo>
                  <a:pt x="342" y="989"/>
                </a:lnTo>
                <a:lnTo>
                  <a:pt x="337" y="983"/>
                </a:lnTo>
                <a:lnTo>
                  <a:pt x="339" y="973"/>
                </a:lnTo>
                <a:lnTo>
                  <a:pt x="338" y="956"/>
                </a:lnTo>
                <a:lnTo>
                  <a:pt x="337" y="938"/>
                </a:lnTo>
                <a:lnTo>
                  <a:pt x="339" y="916"/>
                </a:lnTo>
                <a:lnTo>
                  <a:pt x="331" y="907"/>
                </a:lnTo>
                <a:lnTo>
                  <a:pt x="325" y="905"/>
                </a:lnTo>
                <a:lnTo>
                  <a:pt x="319" y="902"/>
                </a:lnTo>
                <a:lnTo>
                  <a:pt x="316" y="893"/>
                </a:lnTo>
                <a:lnTo>
                  <a:pt x="317" y="873"/>
                </a:lnTo>
                <a:lnTo>
                  <a:pt x="306" y="868"/>
                </a:lnTo>
                <a:lnTo>
                  <a:pt x="292" y="850"/>
                </a:lnTo>
                <a:lnTo>
                  <a:pt x="280" y="838"/>
                </a:lnTo>
                <a:lnTo>
                  <a:pt x="278" y="827"/>
                </a:lnTo>
                <a:lnTo>
                  <a:pt x="269" y="819"/>
                </a:lnTo>
                <a:lnTo>
                  <a:pt x="263" y="809"/>
                </a:lnTo>
                <a:lnTo>
                  <a:pt x="262" y="801"/>
                </a:lnTo>
                <a:lnTo>
                  <a:pt x="255" y="794"/>
                </a:lnTo>
                <a:lnTo>
                  <a:pt x="247" y="779"/>
                </a:lnTo>
                <a:lnTo>
                  <a:pt x="240" y="770"/>
                </a:lnTo>
                <a:lnTo>
                  <a:pt x="233" y="767"/>
                </a:lnTo>
                <a:lnTo>
                  <a:pt x="226" y="756"/>
                </a:lnTo>
                <a:lnTo>
                  <a:pt x="222" y="739"/>
                </a:lnTo>
                <a:lnTo>
                  <a:pt x="220" y="729"/>
                </a:lnTo>
                <a:lnTo>
                  <a:pt x="220" y="721"/>
                </a:lnTo>
                <a:lnTo>
                  <a:pt x="227" y="714"/>
                </a:lnTo>
                <a:lnTo>
                  <a:pt x="235" y="696"/>
                </a:lnTo>
                <a:lnTo>
                  <a:pt x="235" y="688"/>
                </a:lnTo>
                <a:lnTo>
                  <a:pt x="232" y="679"/>
                </a:lnTo>
                <a:lnTo>
                  <a:pt x="221" y="670"/>
                </a:lnTo>
                <a:lnTo>
                  <a:pt x="215" y="670"/>
                </a:lnTo>
                <a:lnTo>
                  <a:pt x="203" y="670"/>
                </a:lnTo>
                <a:lnTo>
                  <a:pt x="195" y="659"/>
                </a:lnTo>
                <a:lnTo>
                  <a:pt x="187" y="650"/>
                </a:lnTo>
                <a:lnTo>
                  <a:pt x="183" y="641"/>
                </a:lnTo>
                <a:lnTo>
                  <a:pt x="179" y="633"/>
                </a:lnTo>
                <a:lnTo>
                  <a:pt x="180" y="613"/>
                </a:lnTo>
                <a:lnTo>
                  <a:pt x="177" y="601"/>
                </a:lnTo>
                <a:lnTo>
                  <a:pt x="171" y="596"/>
                </a:lnTo>
                <a:lnTo>
                  <a:pt x="169" y="586"/>
                </a:lnTo>
                <a:lnTo>
                  <a:pt x="171" y="578"/>
                </a:lnTo>
                <a:lnTo>
                  <a:pt x="169" y="562"/>
                </a:lnTo>
                <a:lnTo>
                  <a:pt x="180" y="559"/>
                </a:lnTo>
                <a:lnTo>
                  <a:pt x="183" y="578"/>
                </a:lnTo>
                <a:lnTo>
                  <a:pt x="183" y="586"/>
                </a:lnTo>
                <a:lnTo>
                  <a:pt x="195" y="590"/>
                </a:lnTo>
                <a:lnTo>
                  <a:pt x="203" y="596"/>
                </a:lnTo>
                <a:lnTo>
                  <a:pt x="212" y="606"/>
                </a:lnTo>
                <a:lnTo>
                  <a:pt x="206" y="595"/>
                </a:lnTo>
                <a:lnTo>
                  <a:pt x="203" y="580"/>
                </a:lnTo>
                <a:lnTo>
                  <a:pt x="197" y="568"/>
                </a:lnTo>
                <a:lnTo>
                  <a:pt x="189" y="548"/>
                </a:lnTo>
                <a:lnTo>
                  <a:pt x="181" y="541"/>
                </a:lnTo>
                <a:lnTo>
                  <a:pt x="190" y="531"/>
                </a:lnTo>
                <a:lnTo>
                  <a:pt x="202" y="526"/>
                </a:lnTo>
                <a:lnTo>
                  <a:pt x="190" y="519"/>
                </a:lnTo>
                <a:lnTo>
                  <a:pt x="180" y="511"/>
                </a:lnTo>
                <a:lnTo>
                  <a:pt x="171" y="515"/>
                </a:lnTo>
                <a:lnTo>
                  <a:pt x="171" y="526"/>
                </a:lnTo>
                <a:lnTo>
                  <a:pt x="172" y="541"/>
                </a:lnTo>
                <a:lnTo>
                  <a:pt x="172" y="555"/>
                </a:lnTo>
                <a:lnTo>
                  <a:pt x="166" y="553"/>
                </a:lnTo>
                <a:lnTo>
                  <a:pt x="160" y="548"/>
                </a:lnTo>
                <a:lnTo>
                  <a:pt x="153" y="544"/>
                </a:lnTo>
                <a:lnTo>
                  <a:pt x="145" y="538"/>
                </a:lnTo>
                <a:lnTo>
                  <a:pt x="135" y="529"/>
                </a:lnTo>
                <a:lnTo>
                  <a:pt x="125" y="533"/>
                </a:lnTo>
                <a:lnTo>
                  <a:pt x="128" y="515"/>
                </a:lnTo>
                <a:lnTo>
                  <a:pt x="135" y="508"/>
                </a:lnTo>
                <a:lnTo>
                  <a:pt x="128" y="495"/>
                </a:lnTo>
                <a:lnTo>
                  <a:pt x="118" y="484"/>
                </a:lnTo>
                <a:lnTo>
                  <a:pt x="115" y="476"/>
                </a:lnTo>
                <a:lnTo>
                  <a:pt x="98" y="460"/>
                </a:lnTo>
                <a:lnTo>
                  <a:pt x="91" y="447"/>
                </a:lnTo>
                <a:lnTo>
                  <a:pt x="79" y="431"/>
                </a:lnTo>
                <a:lnTo>
                  <a:pt x="71" y="425"/>
                </a:lnTo>
                <a:lnTo>
                  <a:pt x="66" y="416"/>
                </a:lnTo>
                <a:lnTo>
                  <a:pt x="60" y="407"/>
                </a:lnTo>
                <a:lnTo>
                  <a:pt x="63" y="392"/>
                </a:lnTo>
                <a:lnTo>
                  <a:pt x="52" y="365"/>
                </a:lnTo>
                <a:lnTo>
                  <a:pt x="51" y="355"/>
                </a:lnTo>
                <a:lnTo>
                  <a:pt x="51" y="343"/>
                </a:lnTo>
                <a:lnTo>
                  <a:pt x="52" y="333"/>
                </a:lnTo>
                <a:lnTo>
                  <a:pt x="56" y="314"/>
                </a:lnTo>
                <a:lnTo>
                  <a:pt x="51" y="301"/>
                </a:lnTo>
                <a:lnTo>
                  <a:pt x="46" y="287"/>
                </a:lnTo>
                <a:lnTo>
                  <a:pt x="39" y="274"/>
                </a:lnTo>
                <a:lnTo>
                  <a:pt x="30" y="263"/>
                </a:lnTo>
                <a:lnTo>
                  <a:pt x="20" y="247"/>
                </a:lnTo>
                <a:lnTo>
                  <a:pt x="10" y="237"/>
                </a:lnTo>
                <a:lnTo>
                  <a:pt x="2" y="224"/>
                </a:lnTo>
                <a:lnTo>
                  <a:pt x="3" y="212"/>
                </a:lnTo>
                <a:lnTo>
                  <a:pt x="0" y="198"/>
                </a:lnTo>
                <a:lnTo>
                  <a:pt x="4" y="186"/>
                </a:lnTo>
                <a:lnTo>
                  <a:pt x="8" y="175"/>
                </a:lnTo>
                <a:lnTo>
                  <a:pt x="15" y="161"/>
                </a:lnTo>
                <a:lnTo>
                  <a:pt x="20" y="148"/>
                </a:lnTo>
                <a:lnTo>
                  <a:pt x="24" y="137"/>
                </a:lnTo>
                <a:lnTo>
                  <a:pt x="22" y="124"/>
                </a:lnTo>
                <a:lnTo>
                  <a:pt x="20" y="114"/>
                </a:lnTo>
                <a:lnTo>
                  <a:pt x="26" y="100"/>
                </a:lnTo>
                <a:lnTo>
                  <a:pt x="28" y="90"/>
                </a:lnTo>
                <a:lnTo>
                  <a:pt x="28" y="81"/>
                </a:lnTo>
                <a:lnTo>
                  <a:pt x="28" y="69"/>
                </a:lnTo>
                <a:lnTo>
                  <a:pt x="26" y="53"/>
                </a:lnTo>
                <a:lnTo>
                  <a:pt x="22" y="39"/>
                </a:lnTo>
                <a:lnTo>
                  <a:pt x="17" y="33"/>
                </a:lnTo>
                <a:lnTo>
                  <a:pt x="12" y="22"/>
                </a:lnTo>
                <a:lnTo>
                  <a:pt x="17" y="6"/>
                </a:lnTo>
                <a:lnTo>
                  <a:pt x="260" y="2"/>
                </a:lnTo>
                <a:lnTo>
                  <a:pt x="313" y="0"/>
                </a:lnTo>
                <a:lnTo>
                  <a:pt x="393" y="2"/>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298" name="CustomShape 7"/>
          <p:cNvSpPr/>
          <p:nvPr/>
        </p:nvSpPr>
        <p:spPr>
          <a:xfrm>
            <a:off x="4406760" y="2905920"/>
            <a:ext cx="828360" cy="703080"/>
          </a:xfrm>
          <a:custGeom>
            <a:avLst/>
            <a:gdLst/>
            <a:ahLst/>
            <a:cxnLst/>
            <a:rect l="l" t="t" r="r" b="b"/>
            <a:pathLst>
              <a:path w="630" h="534">
                <a:moveTo>
                  <a:pt x="1" y="533"/>
                </a:moveTo>
                <a:lnTo>
                  <a:pt x="1" y="378"/>
                </a:lnTo>
                <a:lnTo>
                  <a:pt x="0" y="331"/>
                </a:lnTo>
                <a:lnTo>
                  <a:pt x="0" y="2"/>
                </a:lnTo>
                <a:lnTo>
                  <a:pt x="101" y="0"/>
                </a:lnTo>
                <a:lnTo>
                  <a:pt x="627" y="0"/>
                </a:lnTo>
                <a:lnTo>
                  <a:pt x="627" y="33"/>
                </a:lnTo>
                <a:lnTo>
                  <a:pt x="626" y="39"/>
                </a:lnTo>
                <a:lnTo>
                  <a:pt x="627" y="75"/>
                </a:lnTo>
                <a:lnTo>
                  <a:pt x="627" y="259"/>
                </a:lnTo>
                <a:lnTo>
                  <a:pt x="629" y="308"/>
                </a:lnTo>
                <a:lnTo>
                  <a:pt x="627" y="318"/>
                </a:lnTo>
                <a:lnTo>
                  <a:pt x="627" y="365"/>
                </a:lnTo>
                <a:lnTo>
                  <a:pt x="629" y="433"/>
                </a:lnTo>
                <a:lnTo>
                  <a:pt x="629" y="531"/>
                </a:lnTo>
                <a:lnTo>
                  <a:pt x="622" y="533"/>
                </a:lnTo>
                <a:lnTo>
                  <a:pt x="1" y="533"/>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299" name="CustomShape 8"/>
          <p:cNvSpPr/>
          <p:nvPr/>
        </p:nvSpPr>
        <p:spPr>
          <a:xfrm>
            <a:off x="8580240" y="2723400"/>
            <a:ext cx="229680" cy="183960"/>
          </a:xfrm>
          <a:custGeom>
            <a:avLst/>
            <a:gdLst/>
            <a:ahLst/>
            <a:cxnLst/>
            <a:rect l="l" t="t" r="r" b="b"/>
            <a:pathLst>
              <a:path w="174" h="140">
                <a:moveTo>
                  <a:pt x="4" y="137"/>
                </a:moveTo>
                <a:lnTo>
                  <a:pt x="0" y="124"/>
                </a:lnTo>
                <a:lnTo>
                  <a:pt x="16" y="114"/>
                </a:lnTo>
                <a:lnTo>
                  <a:pt x="21" y="110"/>
                </a:lnTo>
                <a:lnTo>
                  <a:pt x="14" y="99"/>
                </a:lnTo>
                <a:lnTo>
                  <a:pt x="14" y="89"/>
                </a:lnTo>
                <a:lnTo>
                  <a:pt x="18" y="50"/>
                </a:lnTo>
                <a:lnTo>
                  <a:pt x="19" y="0"/>
                </a:lnTo>
                <a:lnTo>
                  <a:pt x="62" y="2"/>
                </a:lnTo>
                <a:lnTo>
                  <a:pt x="81" y="2"/>
                </a:lnTo>
                <a:lnTo>
                  <a:pt x="83" y="6"/>
                </a:lnTo>
                <a:lnTo>
                  <a:pt x="87" y="6"/>
                </a:lnTo>
                <a:lnTo>
                  <a:pt x="88" y="2"/>
                </a:lnTo>
                <a:lnTo>
                  <a:pt x="104" y="4"/>
                </a:lnTo>
                <a:lnTo>
                  <a:pt x="109" y="2"/>
                </a:lnTo>
                <a:lnTo>
                  <a:pt x="142" y="2"/>
                </a:lnTo>
                <a:lnTo>
                  <a:pt x="144" y="4"/>
                </a:lnTo>
                <a:lnTo>
                  <a:pt x="172" y="2"/>
                </a:lnTo>
                <a:lnTo>
                  <a:pt x="173" y="6"/>
                </a:lnTo>
                <a:lnTo>
                  <a:pt x="173" y="83"/>
                </a:lnTo>
                <a:lnTo>
                  <a:pt x="169" y="83"/>
                </a:lnTo>
                <a:lnTo>
                  <a:pt x="169" y="94"/>
                </a:lnTo>
                <a:lnTo>
                  <a:pt x="155" y="94"/>
                </a:lnTo>
                <a:lnTo>
                  <a:pt x="154" y="99"/>
                </a:lnTo>
                <a:lnTo>
                  <a:pt x="149" y="99"/>
                </a:lnTo>
                <a:lnTo>
                  <a:pt x="144" y="98"/>
                </a:lnTo>
                <a:lnTo>
                  <a:pt x="142" y="99"/>
                </a:lnTo>
                <a:lnTo>
                  <a:pt x="139" y="98"/>
                </a:lnTo>
                <a:lnTo>
                  <a:pt x="136" y="98"/>
                </a:lnTo>
                <a:lnTo>
                  <a:pt x="136" y="101"/>
                </a:lnTo>
                <a:lnTo>
                  <a:pt x="133" y="101"/>
                </a:lnTo>
                <a:lnTo>
                  <a:pt x="128" y="104"/>
                </a:lnTo>
                <a:lnTo>
                  <a:pt x="125" y="104"/>
                </a:lnTo>
                <a:lnTo>
                  <a:pt x="122" y="98"/>
                </a:lnTo>
                <a:lnTo>
                  <a:pt x="121" y="104"/>
                </a:lnTo>
                <a:lnTo>
                  <a:pt x="111" y="104"/>
                </a:lnTo>
                <a:lnTo>
                  <a:pt x="108" y="106"/>
                </a:lnTo>
                <a:lnTo>
                  <a:pt x="101" y="106"/>
                </a:lnTo>
                <a:lnTo>
                  <a:pt x="98" y="104"/>
                </a:lnTo>
                <a:lnTo>
                  <a:pt x="93" y="104"/>
                </a:lnTo>
                <a:lnTo>
                  <a:pt x="89" y="106"/>
                </a:lnTo>
                <a:lnTo>
                  <a:pt x="76" y="106"/>
                </a:lnTo>
                <a:lnTo>
                  <a:pt x="75" y="108"/>
                </a:lnTo>
                <a:lnTo>
                  <a:pt x="74" y="101"/>
                </a:lnTo>
                <a:lnTo>
                  <a:pt x="70" y="101"/>
                </a:lnTo>
                <a:lnTo>
                  <a:pt x="68" y="106"/>
                </a:lnTo>
                <a:lnTo>
                  <a:pt x="66" y="110"/>
                </a:lnTo>
                <a:lnTo>
                  <a:pt x="58" y="114"/>
                </a:lnTo>
                <a:lnTo>
                  <a:pt x="56" y="116"/>
                </a:lnTo>
                <a:lnTo>
                  <a:pt x="54" y="121"/>
                </a:lnTo>
                <a:lnTo>
                  <a:pt x="51" y="121"/>
                </a:lnTo>
                <a:lnTo>
                  <a:pt x="47" y="118"/>
                </a:lnTo>
                <a:lnTo>
                  <a:pt x="39" y="124"/>
                </a:lnTo>
                <a:lnTo>
                  <a:pt x="33" y="123"/>
                </a:lnTo>
                <a:lnTo>
                  <a:pt x="30" y="123"/>
                </a:lnTo>
                <a:lnTo>
                  <a:pt x="27" y="128"/>
                </a:lnTo>
                <a:lnTo>
                  <a:pt x="24" y="130"/>
                </a:lnTo>
                <a:lnTo>
                  <a:pt x="22" y="134"/>
                </a:lnTo>
                <a:lnTo>
                  <a:pt x="19" y="134"/>
                </a:lnTo>
                <a:lnTo>
                  <a:pt x="18" y="137"/>
                </a:lnTo>
                <a:lnTo>
                  <a:pt x="14" y="137"/>
                </a:lnTo>
                <a:lnTo>
                  <a:pt x="8" y="139"/>
                </a:lnTo>
                <a:lnTo>
                  <a:pt x="4" y="137"/>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00" name="CustomShape 9"/>
          <p:cNvSpPr/>
          <p:nvPr/>
        </p:nvSpPr>
        <p:spPr>
          <a:xfrm>
            <a:off x="8335800" y="3111120"/>
            <a:ext cx="88560" cy="240840"/>
          </a:xfrm>
          <a:custGeom>
            <a:avLst/>
            <a:gdLst/>
            <a:ahLst/>
            <a:cxnLst/>
            <a:rect l="l" t="t" r="r" b="b"/>
            <a:pathLst>
              <a:path w="67" h="184">
                <a:moveTo>
                  <a:pt x="0" y="16"/>
                </a:moveTo>
                <a:lnTo>
                  <a:pt x="3" y="16"/>
                </a:lnTo>
                <a:lnTo>
                  <a:pt x="8" y="6"/>
                </a:lnTo>
                <a:lnTo>
                  <a:pt x="17" y="0"/>
                </a:lnTo>
                <a:lnTo>
                  <a:pt x="29" y="0"/>
                </a:lnTo>
                <a:lnTo>
                  <a:pt x="33" y="4"/>
                </a:lnTo>
                <a:lnTo>
                  <a:pt x="32" y="6"/>
                </a:lnTo>
                <a:lnTo>
                  <a:pt x="24" y="22"/>
                </a:lnTo>
                <a:lnTo>
                  <a:pt x="22" y="22"/>
                </a:lnTo>
                <a:lnTo>
                  <a:pt x="19" y="26"/>
                </a:lnTo>
                <a:lnTo>
                  <a:pt x="17" y="30"/>
                </a:lnTo>
                <a:lnTo>
                  <a:pt x="19" y="36"/>
                </a:lnTo>
                <a:lnTo>
                  <a:pt x="20" y="41"/>
                </a:lnTo>
                <a:lnTo>
                  <a:pt x="19" y="50"/>
                </a:lnTo>
                <a:lnTo>
                  <a:pt x="22" y="55"/>
                </a:lnTo>
                <a:lnTo>
                  <a:pt x="24" y="61"/>
                </a:lnTo>
                <a:lnTo>
                  <a:pt x="28" y="65"/>
                </a:lnTo>
                <a:lnTo>
                  <a:pt x="31" y="68"/>
                </a:lnTo>
                <a:lnTo>
                  <a:pt x="36" y="82"/>
                </a:lnTo>
                <a:lnTo>
                  <a:pt x="36" y="90"/>
                </a:lnTo>
                <a:lnTo>
                  <a:pt x="34" y="96"/>
                </a:lnTo>
                <a:lnTo>
                  <a:pt x="38" y="105"/>
                </a:lnTo>
                <a:lnTo>
                  <a:pt x="41" y="111"/>
                </a:lnTo>
                <a:lnTo>
                  <a:pt x="41" y="114"/>
                </a:lnTo>
                <a:lnTo>
                  <a:pt x="43" y="119"/>
                </a:lnTo>
                <a:lnTo>
                  <a:pt x="43" y="125"/>
                </a:lnTo>
                <a:lnTo>
                  <a:pt x="45" y="127"/>
                </a:lnTo>
                <a:lnTo>
                  <a:pt x="49" y="129"/>
                </a:lnTo>
                <a:lnTo>
                  <a:pt x="52" y="134"/>
                </a:lnTo>
                <a:lnTo>
                  <a:pt x="54" y="139"/>
                </a:lnTo>
                <a:lnTo>
                  <a:pt x="57" y="139"/>
                </a:lnTo>
                <a:lnTo>
                  <a:pt x="60" y="141"/>
                </a:lnTo>
                <a:lnTo>
                  <a:pt x="63" y="141"/>
                </a:lnTo>
                <a:lnTo>
                  <a:pt x="64" y="143"/>
                </a:lnTo>
                <a:lnTo>
                  <a:pt x="66" y="152"/>
                </a:lnTo>
                <a:lnTo>
                  <a:pt x="66" y="158"/>
                </a:lnTo>
                <a:lnTo>
                  <a:pt x="63" y="158"/>
                </a:lnTo>
                <a:lnTo>
                  <a:pt x="63" y="154"/>
                </a:lnTo>
                <a:lnTo>
                  <a:pt x="60" y="152"/>
                </a:lnTo>
                <a:lnTo>
                  <a:pt x="58" y="156"/>
                </a:lnTo>
                <a:lnTo>
                  <a:pt x="60" y="162"/>
                </a:lnTo>
                <a:lnTo>
                  <a:pt x="57" y="164"/>
                </a:lnTo>
                <a:lnTo>
                  <a:pt x="51" y="164"/>
                </a:lnTo>
                <a:lnTo>
                  <a:pt x="54" y="170"/>
                </a:lnTo>
                <a:lnTo>
                  <a:pt x="56" y="166"/>
                </a:lnTo>
                <a:lnTo>
                  <a:pt x="60" y="166"/>
                </a:lnTo>
                <a:lnTo>
                  <a:pt x="63" y="170"/>
                </a:lnTo>
                <a:lnTo>
                  <a:pt x="66" y="170"/>
                </a:lnTo>
                <a:lnTo>
                  <a:pt x="66" y="183"/>
                </a:lnTo>
                <a:lnTo>
                  <a:pt x="9" y="183"/>
                </a:lnTo>
                <a:lnTo>
                  <a:pt x="6" y="158"/>
                </a:lnTo>
                <a:lnTo>
                  <a:pt x="6" y="134"/>
                </a:lnTo>
                <a:lnTo>
                  <a:pt x="3" y="94"/>
                </a:lnTo>
                <a:lnTo>
                  <a:pt x="2" y="80"/>
                </a:lnTo>
                <a:lnTo>
                  <a:pt x="2" y="61"/>
                </a:lnTo>
                <a:lnTo>
                  <a:pt x="0" y="16"/>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01" name="CustomShape 10"/>
          <p:cNvSpPr/>
          <p:nvPr/>
        </p:nvSpPr>
        <p:spPr>
          <a:xfrm>
            <a:off x="8177040" y="3256920"/>
            <a:ext cx="25200" cy="33480"/>
          </a:xfrm>
          <a:custGeom>
            <a:avLst/>
            <a:gdLst/>
            <a:ahLst/>
            <a:cxnLst/>
            <a:rect l="l" t="t" r="r" b="b"/>
            <a:pathLst>
              <a:path w="20" h="25">
                <a:moveTo>
                  <a:pt x="0" y="7"/>
                </a:moveTo>
                <a:lnTo>
                  <a:pt x="8" y="0"/>
                </a:lnTo>
                <a:lnTo>
                  <a:pt x="11" y="2"/>
                </a:lnTo>
                <a:lnTo>
                  <a:pt x="19" y="11"/>
                </a:lnTo>
                <a:lnTo>
                  <a:pt x="8" y="24"/>
                </a:lnTo>
                <a:lnTo>
                  <a:pt x="8" y="18"/>
                </a:lnTo>
                <a:lnTo>
                  <a:pt x="6" y="14"/>
                </a:lnTo>
                <a:lnTo>
                  <a:pt x="3" y="11"/>
                </a:lnTo>
                <a:lnTo>
                  <a:pt x="0" y="7"/>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02" name="CustomShape 11"/>
          <p:cNvSpPr/>
          <p:nvPr/>
        </p:nvSpPr>
        <p:spPr>
          <a:xfrm>
            <a:off x="6940440" y="4652280"/>
            <a:ext cx="894960" cy="1025280"/>
          </a:xfrm>
          <a:custGeom>
            <a:avLst/>
            <a:gdLst/>
            <a:ahLst/>
            <a:cxnLst/>
            <a:rect l="l" t="t" r="r" b="b"/>
            <a:pathLst>
              <a:path w="681" h="779">
                <a:moveTo>
                  <a:pt x="19" y="78"/>
                </a:moveTo>
                <a:lnTo>
                  <a:pt x="13" y="64"/>
                </a:lnTo>
                <a:lnTo>
                  <a:pt x="16" y="40"/>
                </a:lnTo>
                <a:lnTo>
                  <a:pt x="0" y="22"/>
                </a:lnTo>
                <a:lnTo>
                  <a:pt x="0" y="9"/>
                </a:lnTo>
                <a:lnTo>
                  <a:pt x="232" y="0"/>
                </a:lnTo>
                <a:lnTo>
                  <a:pt x="238" y="16"/>
                </a:lnTo>
                <a:lnTo>
                  <a:pt x="240" y="29"/>
                </a:lnTo>
                <a:lnTo>
                  <a:pt x="291" y="43"/>
                </a:lnTo>
                <a:lnTo>
                  <a:pt x="316" y="45"/>
                </a:lnTo>
                <a:lnTo>
                  <a:pt x="323" y="45"/>
                </a:lnTo>
                <a:lnTo>
                  <a:pt x="346" y="47"/>
                </a:lnTo>
                <a:lnTo>
                  <a:pt x="361" y="49"/>
                </a:lnTo>
                <a:lnTo>
                  <a:pt x="381" y="49"/>
                </a:lnTo>
                <a:lnTo>
                  <a:pt x="390" y="51"/>
                </a:lnTo>
                <a:lnTo>
                  <a:pt x="402" y="51"/>
                </a:lnTo>
                <a:lnTo>
                  <a:pt x="441" y="56"/>
                </a:lnTo>
                <a:lnTo>
                  <a:pt x="449" y="56"/>
                </a:lnTo>
                <a:lnTo>
                  <a:pt x="463" y="58"/>
                </a:lnTo>
                <a:lnTo>
                  <a:pt x="486" y="60"/>
                </a:lnTo>
                <a:lnTo>
                  <a:pt x="486" y="82"/>
                </a:lnTo>
                <a:lnTo>
                  <a:pt x="501" y="86"/>
                </a:lnTo>
                <a:lnTo>
                  <a:pt x="501" y="76"/>
                </a:lnTo>
                <a:lnTo>
                  <a:pt x="502" y="64"/>
                </a:lnTo>
                <a:lnTo>
                  <a:pt x="501" y="51"/>
                </a:lnTo>
                <a:lnTo>
                  <a:pt x="500" y="40"/>
                </a:lnTo>
                <a:lnTo>
                  <a:pt x="513" y="25"/>
                </a:lnTo>
                <a:lnTo>
                  <a:pt x="524" y="31"/>
                </a:lnTo>
                <a:lnTo>
                  <a:pt x="532" y="37"/>
                </a:lnTo>
                <a:lnTo>
                  <a:pt x="543" y="37"/>
                </a:lnTo>
                <a:lnTo>
                  <a:pt x="551" y="56"/>
                </a:lnTo>
                <a:lnTo>
                  <a:pt x="553" y="67"/>
                </a:lnTo>
                <a:lnTo>
                  <a:pt x="554" y="80"/>
                </a:lnTo>
                <a:lnTo>
                  <a:pt x="560" y="91"/>
                </a:lnTo>
                <a:lnTo>
                  <a:pt x="560" y="103"/>
                </a:lnTo>
                <a:lnTo>
                  <a:pt x="564" y="121"/>
                </a:lnTo>
                <a:lnTo>
                  <a:pt x="569" y="144"/>
                </a:lnTo>
                <a:lnTo>
                  <a:pt x="571" y="158"/>
                </a:lnTo>
                <a:lnTo>
                  <a:pt x="572" y="172"/>
                </a:lnTo>
                <a:lnTo>
                  <a:pt x="580" y="193"/>
                </a:lnTo>
                <a:lnTo>
                  <a:pt x="584" y="207"/>
                </a:lnTo>
                <a:lnTo>
                  <a:pt x="586" y="219"/>
                </a:lnTo>
                <a:lnTo>
                  <a:pt x="595" y="239"/>
                </a:lnTo>
                <a:lnTo>
                  <a:pt x="597" y="250"/>
                </a:lnTo>
                <a:lnTo>
                  <a:pt x="606" y="281"/>
                </a:lnTo>
                <a:lnTo>
                  <a:pt x="613" y="293"/>
                </a:lnTo>
                <a:lnTo>
                  <a:pt x="611" y="312"/>
                </a:lnTo>
                <a:lnTo>
                  <a:pt x="614" y="329"/>
                </a:lnTo>
                <a:lnTo>
                  <a:pt x="625" y="379"/>
                </a:lnTo>
                <a:lnTo>
                  <a:pt x="630" y="389"/>
                </a:lnTo>
                <a:lnTo>
                  <a:pt x="636" y="409"/>
                </a:lnTo>
                <a:lnTo>
                  <a:pt x="640" y="420"/>
                </a:lnTo>
                <a:lnTo>
                  <a:pt x="646" y="436"/>
                </a:lnTo>
                <a:lnTo>
                  <a:pt x="652" y="457"/>
                </a:lnTo>
                <a:lnTo>
                  <a:pt x="655" y="476"/>
                </a:lnTo>
                <a:lnTo>
                  <a:pt x="663" y="497"/>
                </a:lnTo>
                <a:lnTo>
                  <a:pt x="664" y="510"/>
                </a:lnTo>
                <a:lnTo>
                  <a:pt x="673" y="522"/>
                </a:lnTo>
                <a:lnTo>
                  <a:pt x="676" y="545"/>
                </a:lnTo>
                <a:lnTo>
                  <a:pt x="680" y="563"/>
                </a:lnTo>
                <a:lnTo>
                  <a:pt x="680" y="584"/>
                </a:lnTo>
                <a:lnTo>
                  <a:pt x="678" y="594"/>
                </a:lnTo>
                <a:lnTo>
                  <a:pt x="676" y="611"/>
                </a:lnTo>
                <a:lnTo>
                  <a:pt x="675" y="621"/>
                </a:lnTo>
                <a:lnTo>
                  <a:pt x="675" y="643"/>
                </a:lnTo>
                <a:lnTo>
                  <a:pt x="672" y="670"/>
                </a:lnTo>
                <a:lnTo>
                  <a:pt x="672" y="684"/>
                </a:lnTo>
                <a:lnTo>
                  <a:pt x="672" y="694"/>
                </a:lnTo>
                <a:lnTo>
                  <a:pt x="664" y="696"/>
                </a:lnTo>
                <a:lnTo>
                  <a:pt x="658" y="713"/>
                </a:lnTo>
                <a:lnTo>
                  <a:pt x="654" y="725"/>
                </a:lnTo>
                <a:lnTo>
                  <a:pt x="654" y="746"/>
                </a:lnTo>
                <a:lnTo>
                  <a:pt x="643" y="767"/>
                </a:lnTo>
                <a:lnTo>
                  <a:pt x="633" y="767"/>
                </a:lnTo>
                <a:lnTo>
                  <a:pt x="621" y="773"/>
                </a:lnTo>
                <a:lnTo>
                  <a:pt x="611" y="776"/>
                </a:lnTo>
                <a:lnTo>
                  <a:pt x="599" y="778"/>
                </a:lnTo>
                <a:lnTo>
                  <a:pt x="590" y="778"/>
                </a:lnTo>
                <a:lnTo>
                  <a:pt x="579" y="766"/>
                </a:lnTo>
                <a:lnTo>
                  <a:pt x="579" y="754"/>
                </a:lnTo>
                <a:lnTo>
                  <a:pt x="587" y="760"/>
                </a:lnTo>
                <a:lnTo>
                  <a:pt x="597" y="767"/>
                </a:lnTo>
                <a:lnTo>
                  <a:pt x="601" y="754"/>
                </a:lnTo>
                <a:lnTo>
                  <a:pt x="586" y="748"/>
                </a:lnTo>
                <a:lnTo>
                  <a:pt x="579" y="734"/>
                </a:lnTo>
                <a:lnTo>
                  <a:pt x="571" y="719"/>
                </a:lnTo>
                <a:lnTo>
                  <a:pt x="566" y="705"/>
                </a:lnTo>
                <a:lnTo>
                  <a:pt x="553" y="684"/>
                </a:lnTo>
                <a:lnTo>
                  <a:pt x="541" y="678"/>
                </a:lnTo>
                <a:lnTo>
                  <a:pt x="535" y="676"/>
                </a:lnTo>
                <a:lnTo>
                  <a:pt x="525" y="672"/>
                </a:lnTo>
                <a:lnTo>
                  <a:pt x="519" y="645"/>
                </a:lnTo>
                <a:lnTo>
                  <a:pt x="518" y="633"/>
                </a:lnTo>
                <a:lnTo>
                  <a:pt x="516" y="612"/>
                </a:lnTo>
                <a:lnTo>
                  <a:pt x="507" y="599"/>
                </a:lnTo>
                <a:lnTo>
                  <a:pt x="500" y="590"/>
                </a:lnTo>
                <a:lnTo>
                  <a:pt x="498" y="580"/>
                </a:lnTo>
                <a:lnTo>
                  <a:pt x="498" y="563"/>
                </a:lnTo>
                <a:lnTo>
                  <a:pt x="498" y="551"/>
                </a:lnTo>
                <a:lnTo>
                  <a:pt x="501" y="539"/>
                </a:lnTo>
                <a:lnTo>
                  <a:pt x="492" y="537"/>
                </a:lnTo>
                <a:lnTo>
                  <a:pt x="482" y="533"/>
                </a:lnTo>
                <a:lnTo>
                  <a:pt x="490" y="551"/>
                </a:lnTo>
                <a:lnTo>
                  <a:pt x="478" y="553"/>
                </a:lnTo>
                <a:lnTo>
                  <a:pt x="474" y="539"/>
                </a:lnTo>
                <a:lnTo>
                  <a:pt x="462" y="518"/>
                </a:lnTo>
                <a:lnTo>
                  <a:pt x="454" y="487"/>
                </a:lnTo>
                <a:lnTo>
                  <a:pt x="448" y="471"/>
                </a:lnTo>
                <a:lnTo>
                  <a:pt x="448" y="461"/>
                </a:lnTo>
                <a:lnTo>
                  <a:pt x="454" y="442"/>
                </a:lnTo>
                <a:lnTo>
                  <a:pt x="462" y="432"/>
                </a:lnTo>
                <a:lnTo>
                  <a:pt x="468" y="420"/>
                </a:lnTo>
                <a:lnTo>
                  <a:pt x="460" y="411"/>
                </a:lnTo>
                <a:lnTo>
                  <a:pt x="449" y="400"/>
                </a:lnTo>
                <a:lnTo>
                  <a:pt x="441" y="402"/>
                </a:lnTo>
                <a:lnTo>
                  <a:pt x="448" y="414"/>
                </a:lnTo>
                <a:lnTo>
                  <a:pt x="448" y="424"/>
                </a:lnTo>
                <a:lnTo>
                  <a:pt x="446" y="436"/>
                </a:lnTo>
                <a:lnTo>
                  <a:pt x="436" y="432"/>
                </a:lnTo>
                <a:lnTo>
                  <a:pt x="434" y="420"/>
                </a:lnTo>
                <a:lnTo>
                  <a:pt x="426" y="411"/>
                </a:lnTo>
                <a:lnTo>
                  <a:pt x="433" y="391"/>
                </a:lnTo>
                <a:lnTo>
                  <a:pt x="437" y="363"/>
                </a:lnTo>
                <a:lnTo>
                  <a:pt x="439" y="350"/>
                </a:lnTo>
                <a:lnTo>
                  <a:pt x="444" y="329"/>
                </a:lnTo>
                <a:lnTo>
                  <a:pt x="443" y="312"/>
                </a:lnTo>
                <a:lnTo>
                  <a:pt x="444" y="299"/>
                </a:lnTo>
                <a:lnTo>
                  <a:pt x="442" y="285"/>
                </a:lnTo>
                <a:lnTo>
                  <a:pt x="439" y="270"/>
                </a:lnTo>
                <a:lnTo>
                  <a:pt x="437" y="257"/>
                </a:lnTo>
                <a:lnTo>
                  <a:pt x="424" y="244"/>
                </a:lnTo>
                <a:lnTo>
                  <a:pt x="416" y="242"/>
                </a:lnTo>
                <a:lnTo>
                  <a:pt x="407" y="232"/>
                </a:lnTo>
                <a:lnTo>
                  <a:pt x="400" y="219"/>
                </a:lnTo>
                <a:lnTo>
                  <a:pt x="388" y="207"/>
                </a:lnTo>
                <a:lnTo>
                  <a:pt x="379" y="195"/>
                </a:lnTo>
                <a:lnTo>
                  <a:pt x="377" y="177"/>
                </a:lnTo>
                <a:lnTo>
                  <a:pt x="365" y="171"/>
                </a:lnTo>
                <a:lnTo>
                  <a:pt x="363" y="158"/>
                </a:lnTo>
                <a:lnTo>
                  <a:pt x="352" y="142"/>
                </a:lnTo>
                <a:lnTo>
                  <a:pt x="341" y="135"/>
                </a:lnTo>
                <a:lnTo>
                  <a:pt x="325" y="120"/>
                </a:lnTo>
                <a:lnTo>
                  <a:pt x="315" y="120"/>
                </a:lnTo>
                <a:lnTo>
                  <a:pt x="303" y="120"/>
                </a:lnTo>
                <a:lnTo>
                  <a:pt x="291" y="135"/>
                </a:lnTo>
                <a:lnTo>
                  <a:pt x="287" y="146"/>
                </a:lnTo>
                <a:lnTo>
                  <a:pt x="274" y="144"/>
                </a:lnTo>
                <a:lnTo>
                  <a:pt x="260" y="155"/>
                </a:lnTo>
                <a:lnTo>
                  <a:pt x="252" y="160"/>
                </a:lnTo>
                <a:lnTo>
                  <a:pt x="245" y="166"/>
                </a:lnTo>
                <a:lnTo>
                  <a:pt x="235" y="164"/>
                </a:lnTo>
                <a:lnTo>
                  <a:pt x="217" y="168"/>
                </a:lnTo>
                <a:lnTo>
                  <a:pt x="206" y="172"/>
                </a:lnTo>
                <a:lnTo>
                  <a:pt x="198" y="174"/>
                </a:lnTo>
                <a:lnTo>
                  <a:pt x="195" y="162"/>
                </a:lnTo>
                <a:lnTo>
                  <a:pt x="195" y="148"/>
                </a:lnTo>
                <a:lnTo>
                  <a:pt x="198" y="168"/>
                </a:lnTo>
                <a:lnTo>
                  <a:pt x="206" y="155"/>
                </a:lnTo>
                <a:lnTo>
                  <a:pt x="199" y="142"/>
                </a:lnTo>
                <a:lnTo>
                  <a:pt x="188" y="135"/>
                </a:lnTo>
                <a:lnTo>
                  <a:pt x="173" y="117"/>
                </a:lnTo>
                <a:lnTo>
                  <a:pt x="188" y="124"/>
                </a:lnTo>
                <a:lnTo>
                  <a:pt x="186" y="113"/>
                </a:lnTo>
                <a:lnTo>
                  <a:pt x="175" y="111"/>
                </a:lnTo>
                <a:lnTo>
                  <a:pt x="171" y="101"/>
                </a:lnTo>
                <a:lnTo>
                  <a:pt x="156" y="98"/>
                </a:lnTo>
                <a:lnTo>
                  <a:pt x="167" y="103"/>
                </a:lnTo>
                <a:lnTo>
                  <a:pt x="169" y="113"/>
                </a:lnTo>
                <a:lnTo>
                  <a:pt x="156" y="105"/>
                </a:lnTo>
                <a:lnTo>
                  <a:pt x="131" y="88"/>
                </a:lnTo>
                <a:lnTo>
                  <a:pt x="122" y="85"/>
                </a:lnTo>
                <a:lnTo>
                  <a:pt x="108" y="80"/>
                </a:lnTo>
                <a:lnTo>
                  <a:pt x="119" y="76"/>
                </a:lnTo>
                <a:lnTo>
                  <a:pt x="133" y="78"/>
                </a:lnTo>
                <a:lnTo>
                  <a:pt x="128" y="67"/>
                </a:lnTo>
                <a:lnTo>
                  <a:pt x="119" y="67"/>
                </a:lnTo>
                <a:lnTo>
                  <a:pt x="105" y="70"/>
                </a:lnTo>
                <a:lnTo>
                  <a:pt x="89" y="76"/>
                </a:lnTo>
                <a:lnTo>
                  <a:pt x="66" y="76"/>
                </a:lnTo>
                <a:lnTo>
                  <a:pt x="54" y="80"/>
                </a:lnTo>
                <a:lnTo>
                  <a:pt x="43" y="82"/>
                </a:lnTo>
                <a:lnTo>
                  <a:pt x="51" y="76"/>
                </a:lnTo>
                <a:lnTo>
                  <a:pt x="57" y="70"/>
                </a:lnTo>
                <a:lnTo>
                  <a:pt x="49" y="64"/>
                </a:lnTo>
                <a:lnTo>
                  <a:pt x="39" y="56"/>
                </a:lnTo>
                <a:lnTo>
                  <a:pt x="39" y="70"/>
                </a:lnTo>
                <a:lnTo>
                  <a:pt x="30" y="80"/>
                </a:lnTo>
                <a:lnTo>
                  <a:pt x="20" y="86"/>
                </a:lnTo>
                <a:lnTo>
                  <a:pt x="10" y="93"/>
                </a:lnTo>
                <a:lnTo>
                  <a:pt x="19" y="78"/>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03" name="CustomShape 12"/>
          <p:cNvSpPr/>
          <p:nvPr/>
        </p:nvSpPr>
        <p:spPr>
          <a:xfrm>
            <a:off x="7176960" y="3957480"/>
            <a:ext cx="560160" cy="807840"/>
          </a:xfrm>
          <a:custGeom>
            <a:avLst/>
            <a:gdLst/>
            <a:ahLst/>
            <a:cxnLst/>
            <a:rect l="l" t="t" r="r" b="b"/>
            <a:pathLst>
              <a:path w="426" h="615">
                <a:moveTo>
                  <a:pt x="53" y="531"/>
                </a:moveTo>
                <a:lnTo>
                  <a:pt x="51" y="520"/>
                </a:lnTo>
                <a:lnTo>
                  <a:pt x="46" y="510"/>
                </a:lnTo>
                <a:lnTo>
                  <a:pt x="44" y="496"/>
                </a:lnTo>
                <a:lnTo>
                  <a:pt x="46" y="484"/>
                </a:lnTo>
                <a:lnTo>
                  <a:pt x="46" y="467"/>
                </a:lnTo>
                <a:lnTo>
                  <a:pt x="49" y="455"/>
                </a:lnTo>
                <a:lnTo>
                  <a:pt x="48" y="448"/>
                </a:lnTo>
                <a:lnTo>
                  <a:pt x="44" y="438"/>
                </a:lnTo>
                <a:lnTo>
                  <a:pt x="42" y="424"/>
                </a:lnTo>
                <a:lnTo>
                  <a:pt x="42" y="413"/>
                </a:lnTo>
                <a:lnTo>
                  <a:pt x="45" y="404"/>
                </a:lnTo>
                <a:lnTo>
                  <a:pt x="48" y="398"/>
                </a:lnTo>
                <a:lnTo>
                  <a:pt x="49" y="381"/>
                </a:lnTo>
                <a:lnTo>
                  <a:pt x="54" y="373"/>
                </a:lnTo>
                <a:lnTo>
                  <a:pt x="57" y="367"/>
                </a:lnTo>
                <a:lnTo>
                  <a:pt x="62" y="363"/>
                </a:lnTo>
                <a:lnTo>
                  <a:pt x="56" y="356"/>
                </a:lnTo>
                <a:lnTo>
                  <a:pt x="56" y="347"/>
                </a:lnTo>
                <a:lnTo>
                  <a:pt x="56" y="340"/>
                </a:lnTo>
                <a:lnTo>
                  <a:pt x="54" y="332"/>
                </a:lnTo>
                <a:lnTo>
                  <a:pt x="51" y="324"/>
                </a:lnTo>
                <a:lnTo>
                  <a:pt x="45" y="308"/>
                </a:lnTo>
                <a:lnTo>
                  <a:pt x="44" y="299"/>
                </a:lnTo>
                <a:lnTo>
                  <a:pt x="37" y="283"/>
                </a:lnTo>
                <a:lnTo>
                  <a:pt x="33" y="251"/>
                </a:lnTo>
                <a:lnTo>
                  <a:pt x="27" y="206"/>
                </a:lnTo>
                <a:lnTo>
                  <a:pt x="27" y="199"/>
                </a:lnTo>
                <a:lnTo>
                  <a:pt x="19" y="144"/>
                </a:lnTo>
                <a:lnTo>
                  <a:pt x="18" y="137"/>
                </a:lnTo>
                <a:lnTo>
                  <a:pt x="16" y="122"/>
                </a:lnTo>
                <a:lnTo>
                  <a:pt x="12" y="97"/>
                </a:lnTo>
                <a:lnTo>
                  <a:pt x="6" y="56"/>
                </a:lnTo>
                <a:lnTo>
                  <a:pt x="6" y="50"/>
                </a:lnTo>
                <a:lnTo>
                  <a:pt x="1" y="21"/>
                </a:lnTo>
                <a:lnTo>
                  <a:pt x="0" y="3"/>
                </a:lnTo>
                <a:lnTo>
                  <a:pt x="74" y="3"/>
                </a:lnTo>
                <a:lnTo>
                  <a:pt x="88" y="0"/>
                </a:lnTo>
                <a:lnTo>
                  <a:pt x="115" y="0"/>
                </a:lnTo>
                <a:lnTo>
                  <a:pt x="130" y="3"/>
                </a:lnTo>
                <a:lnTo>
                  <a:pt x="149" y="3"/>
                </a:lnTo>
                <a:lnTo>
                  <a:pt x="182" y="0"/>
                </a:lnTo>
                <a:lnTo>
                  <a:pt x="224" y="0"/>
                </a:lnTo>
                <a:lnTo>
                  <a:pt x="222" y="7"/>
                </a:lnTo>
                <a:lnTo>
                  <a:pt x="216" y="11"/>
                </a:lnTo>
                <a:lnTo>
                  <a:pt x="204" y="27"/>
                </a:lnTo>
                <a:lnTo>
                  <a:pt x="202" y="33"/>
                </a:lnTo>
                <a:lnTo>
                  <a:pt x="203" y="41"/>
                </a:lnTo>
                <a:lnTo>
                  <a:pt x="209" y="50"/>
                </a:lnTo>
                <a:lnTo>
                  <a:pt x="215" y="51"/>
                </a:lnTo>
                <a:lnTo>
                  <a:pt x="220" y="56"/>
                </a:lnTo>
                <a:lnTo>
                  <a:pt x="224" y="62"/>
                </a:lnTo>
                <a:lnTo>
                  <a:pt x="228" y="66"/>
                </a:lnTo>
                <a:lnTo>
                  <a:pt x="233" y="66"/>
                </a:lnTo>
                <a:lnTo>
                  <a:pt x="238" y="68"/>
                </a:lnTo>
                <a:lnTo>
                  <a:pt x="244" y="68"/>
                </a:lnTo>
                <a:lnTo>
                  <a:pt x="248" y="82"/>
                </a:lnTo>
                <a:lnTo>
                  <a:pt x="253" y="91"/>
                </a:lnTo>
                <a:lnTo>
                  <a:pt x="259" y="107"/>
                </a:lnTo>
                <a:lnTo>
                  <a:pt x="263" y="115"/>
                </a:lnTo>
                <a:lnTo>
                  <a:pt x="270" y="129"/>
                </a:lnTo>
                <a:lnTo>
                  <a:pt x="273" y="137"/>
                </a:lnTo>
                <a:lnTo>
                  <a:pt x="279" y="146"/>
                </a:lnTo>
                <a:lnTo>
                  <a:pt x="285" y="150"/>
                </a:lnTo>
                <a:lnTo>
                  <a:pt x="289" y="154"/>
                </a:lnTo>
                <a:lnTo>
                  <a:pt x="299" y="164"/>
                </a:lnTo>
                <a:lnTo>
                  <a:pt x="305" y="178"/>
                </a:lnTo>
                <a:lnTo>
                  <a:pt x="309" y="187"/>
                </a:lnTo>
                <a:lnTo>
                  <a:pt x="315" y="187"/>
                </a:lnTo>
                <a:lnTo>
                  <a:pt x="324" y="199"/>
                </a:lnTo>
                <a:lnTo>
                  <a:pt x="330" y="203"/>
                </a:lnTo>
                <a:lnTo>
                  <a:pt x="329" y="213"/>
                </a:lnTo>
                <a:lnTo>
                  <a:pt x="335" y="223"/>
                </a:lnTo>
                <a:lnTo>
                  <a:pt x="336" y="232"/>
                </a:lnTo>
                <a:lnTo>
                  <a:pt x="341" y="236"/>
                </a:lnTo>
                <a:lnTo>
                  <a:pt x="347" y="248"/>
                </a:lnTo>
                <a:lnTo>
                  <a:pt x="357" y="252"/>
                </a:lnTo>
                <a:lnTo>
                  <a:pt x="363" y="259"/>
                </a:lnTo>
                <a:lnTo>
                  <a:pt x="368" y="261"/>
                </a:lnTo>
                <a:lnTo>
                  <a:pt x="370" y="272"/>
                </a:lnTo>
                <a:lnTo>
                  <a:pt x="372" y="279"/>
                </a:lnTo>
                <a:lnTo>
                  <a:pt x="374" y="285"/>
                </a:lnTo>
                <a:lnTo>
                  <a:pt x="376" y="294"/>
                </a:lnTo>
                <a:lnTo>
                  <a:pt x="374" y="303"/>
                </a:lnTo>
                <a:lnTo>
                  <a:pt x="376" y="312"/>
                </a:lnTo>
                <a:lnTo>
                  <a:pt x="380" y="320"/>
                </a:lnTo>
                <a:lnTo>
                  <a:pt x="386" y="324"/>
                </a:lnTo>
                <a:lnTo>
                  <a:pt x="396" y="334"/>
                </a:lnTo>
                <a:lnTo>
                  <a:pt x="396" y="340"/>
                </a:lnTo>
                <a:lnTo>
                  <a:pt x="400" y="352"/>
                </a:lnTo>
                <a:lnTo>
                  <a:pt x="400" y="367"/>
                </a:lnTo>
                <a:lnTo>
                  <a:pt x="399" y="376"/>
                </a:lnTo>
                <a:lnTo>
                  <a:pt x="401" y="383"/>
                </a:lnTo>
                <a:lnTo>
                  <a:pt x="408" y="385"/>
                </a:lnTo>
                <a:lnTo>
                  <a:pt x="416" y="389"/>
                </a:lnTo>
                <a:lnTo>
                  <a:pt x="425" y="394"/>
                </a:lnTo>
                <a:lnTo>
                  <a:pt x="420" y="402"/>
                </a:lnTo>
                <a:lnTo>
                  <a:pt x="414" y="413"/>
                </a:lnTo>
                <a:lnTo>
                  <a:pt x="409" y="411"/>
                </a:lnTo>
                <a:lnTo>
                  <a:pt x="405" y="411"/>
                </a:lnTo>
                <a:lnTo>
                  <a:pt x="406" y="418"/>
                </a:lnTo>
                <a:lnTo>
                  <a:pt x="405" y="427"/>
                </a:lnTo>
                <a:lnTo>
                  <a:pt x="400" y="431"/>
                </a:lnTo>
                <a:lnTo>
                  <a:pt x="394" y="431"/>
                </a:lnTo>
                <a:lnTo>
                  <a:pt x="398" y="441"/>
                </a:lnTo>
                <a:lnTo>
                  <a:pt x="400" y="447"/>
                </a:lnTo>
                <a:lnTo>
                  <a:pt x="399" y="455"/>
                </a:lnTo>
                <a:lnTo>
                  <a:pt x="392" y="453"/>
                </a:lnTo>
                <a:lnTo>
                  <a:pt x="388" y="455"/>
                </a:lnTo>
                <a:lnTo>
                  <a:pt x="388" y="462"/>
                </a:lnTo>
                <a:lnTo>
                  <a:pt x="394" y="457"/>
                </a:lnTo>
                <a:lnTo>
                  <a:pt x="392" y="469"/>
                </a:lnTo>
                <a:lnTo>
                  <a:pt x="391" y="475"/>
                </a:lnTo>
                <a:lnTo>
                  <a:pt x="383" y="475"/>
                </a:lnTo>
                <a:lnTo>
                  <a:pt x="383" y="484"/>
                </a:lnTo>
                <a:lnTo>
                  <a:pt x="374" y="484"/>
                </a:lnTo>
                <a:lnTo>
                  <a:pt x="376" y="494"/>
                </a:lnTo>
                <a:lnTo>
                  <a:pt x="374" y="500"/>
                </a:lnTo>
                <a:lnTo>
                  <a:pt x="373" y="510"/>
                </a:lnTo>
                <a:lnTo>
                  <a:pt x="365" y="504"/>
                </a:lnTo>
                <a:lnTo>
                  <a:pt x="365" y="512"/>
                </a:lnTo>
                <a:lnTo>
                  <a:pt x="370" y="518"/>
                </a:lnTo>
                <a:lnTo>
                  <a:pt x="374" y="520"/>
                </a:lnTo>
                <a:lnTo>
                  <a:pt x="371" y="531"/>
                </a:lnTo>
                <a:lnTo>
                  <a:pt x="373" y="537"/>
                </a:lnTo>
                <a:lnTo>
                  <a:pt x="370" y="539"/>
                </a:lnTo>
                <a:lnTo>
                  <a:pt x="368" y="550"/>
                </a:lnTo>
                <a:lnTo>
                  <a:pt x="370" y="559"/>
                </a:lnTo>
                <a:lnTo>
                  <a:pt x="368" y="565"/>
                </a:lnTo>
                <a:lnTo>
                  <a:pt x="355" y="565"/>
                </a:lnTo>
                <a:lnTo>
                  <a:pt x="347" y="559"/>
                </a:lnTo>
                <a:lnTo>
                  <a:pt x="341" y="557"/>
                </a:lnTo>
                <a:lnTo>
                  <a:pt x="333" y="553"/>
                </a:lnTo>
                <a:lnTo>
                  <a:pt x="327" y="553"/>
                </a:lnTo>
                <a:lnTo>
                  <a:pt x="321" y="557"/>
                </a:lnTo>
                <a:lnTo>
                  <a:pt x="319" y="563"/>
                </a:lnTo>
                <a:lnTo>
                  <a:pt x="320" y="579"/>
                </a:lnTo>
                <a:lnTo>
                  <a:pt x="321" y="588"/>
                </a:lnTo>
                <a:lnTo>
                  <a:pt x="320" y="604"/>
                </a:lnTo>
                <a:lnTo>
                  <a:pt x="320" y="614"/>
                </a:lnTo>
                <a:lnTo>
                  <a:pt x="309" y="614"/>
                </a:lnTo>
                <a:lnTo>
                  <a:pt x="305" y="610"/>
                </a:lnTo>
                <a:lnTo>
                  <a:pt x="305" y="597"/>
                </a:lnTo>
                <a:lnTo>
                  <a:pt x="305" y="588"/>
                </a:lnTo>
                <a:lnTo>
                  <a:pt x="282" y="586"/>
                </a:lnTo>
                <a:lnTo>
                  <a:pt x="268" y="584"/>
                </a:lnTo>
                <a:lnTo>
                  <a:pt x="261" y="584"/>
                </a:lnTo>
                <a:lnTo>
                  <a:pt x="222" y="579"/>
                </a:lnTo>
                <a:lnTo>
                  <a:pt x="209" y="579"/>
                </a:lnTo>
                <a:lnTo>
                  <a:pt x="200" y="577"/>
                </a:lnTo>
                <a:lnTo>
                  <a:pt x="180" y="577"/>
                </a:lnTo>
                <a:lnTo>
                  <a:pt x="165" y="575"/>
                </a:lnTo>
                <a:lnTo>
                  <a:pt x="143" y="573"/>
                </a:lnTo>
                <a:lnTo>
                  <a:pt x="136" y="573"/>
                </a:lnTo>
                <a:lnTo>
                  <a:pt x="117" y="570"/>
                </a:lnTo>
                <a:lnTo>
                  <a:pt x="111" y="570"/>
                </a:lnTo>
                <a:lnTo>
                  <a:pt x="65" y="565"/>
                </a:lnTo>
                <a:lnTo>
                  <a:pt x="59" y="557"/>
                </a:lnTo>
                <a:lnTo>
                  <a:pt x="59" y="543"/>
                </a:lnTo>
                <a:lnTo>
                  <a:pt x="53" y="531"/>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04" name="CustomShape 13"/>
          <p:cNvSpPr/>
          <p:nvPr/>
        </p:nvSpPr>
        <p:spPr>
          <a:xfrm>
            <a:off x="3439800" y="1512360"/>
            <a:ext cx="729720" cy="1221840"/>
          </a:xfrm>
          <a:custGeom>
            <a:avLst/>
            <a:gdLst/>
            <a:ahLst/>
            <a:cxnLst/>
            <a:rect l="l" t="t" r="r" b="b"/>
            <a:pathLst>
              <a:path w="555" h="929">
                <a:moveTo>
                  <a:pt x="554" y="928"/>
                </a:moveTo>
                <a:lnTo>
                  <a:pt x="514" y="928"/>
                </a:lnTo>
                <a:lnTo>
                  <a:pt x="511" y="926"/>
                </a:lnTo>
                <a:lnTo>
                  <a:pt x="459" y="926"/>
                </a:lnTo>
                <a:lnTo>
                  <a:pt x="453" y="928"/>
                </a:lnTo>
                <a:lnTo>
                  <a:pt x="379" y="928"/>
                </a:lnTo>
                <a:lnTo>
                  <a:pt x="286" y="926"/>
                </a:lnTo>
                <a:lnTo>
                  <a:pt x="19" y="926"/>
                </a:lnTo>
                <a:lnTo>
                  <a:pt x="19" y="689"/>
                </a:lnTo>
                <a:lnTo>
                  <a:pt x="23" y="676"/>
                </a:lnTo>
                <a:lnTo>
                  <a:pt x="26" y="660"/>
                </a:lnTo>
                <a:lnTo>
                  <a:pt x="24" y="654"/>
                </a:lnTo>
                <a:lnTo>
                  <a:pt x="24" y="650"/>
                </a:lnTo>
                <a:lnTo>
                  <a:pt x="29" y="643"/>
                </a:lnTo>
                <a:lnTo>
                  <a:pt x="29" y="635"/>
                </a:lnTo>
                <a:lnTo>
                  <a:pt x="20" y="627"/>
                </a:lnTo>
                <a:lnTo>
                  <a:pt x="15" y="629"/>
                </a:lnTo>
                <a:lnTo>
                  <a:pt x="12" y="626"/>
                </a:lnTo>
                <a:lnTo>
                  <a:pt x="6" y="627"/>
                </a:lnTo>
                <a:lnTo>
                  <a:pt x="2" y="626"/>
                </a:lnTo>
                <a:lnTo>
                  <a:pt x="2" y="617"/>
                </a:lnTo>
                <a:lnTo>
                  <a:pt x="0" y="615"/>
                </a:lnTo>
                <a:lnTo>
                  <a:pt x="0" y="609"/>
                </a:lnTo>
                <a:lnTo>
                  <a:pt x="2" y="603"/>
                </a:lnTo>
                <a:lnTo>
                  <a:pt x="2" y="597"/>
                </a:lnTo>
                <a:lnTo>
                  <a:pt x="7" y="588"/>
                </a:lnTo>
                <a:lnTo>
                  <a:pt x="13" y="572"/>
                </a:lnTo>
                <a:lnTo>
                  <a:pt x="17" y="564"/>
                </a:lnTo>
                <a:lnTo>
                  <a:pt x="21" y="558"/>
                </a:lnTo>
                <a:lnTo>
                  <a:pt x="26" y="556"/>
                </a:lnTo>
                <a:lnTo>
                  <a:pt x="27" y="552"/>
                </a:lnTo>
                <a:lnTo>
                  <a:pt x="32" y="550"/>
                </a:lnTo>
                <a:lnTo>
                  <a:pt x="35" y="535"/>
                </a:lnTo>
                <a:lnTo>
                  <a:pt x="37" y="530"/>
                </a:lnTo>
                <a:lnTo>
                  <a:pt x="35" y="530"/>
                </a:lnTo>
                <a:lnTo>
                  <a:pt x="35" y="525"/>
                </a:lnTo>
                <a:lnTo>
                  <a:pt x="41" y="517"/>
                </a:lnTo>
                <a:lnTo>
                  <a:pt x="44" y="515"/>
                </a:lnTo>
                <a:lnTo>
                  <a:pt x="47" y="506"/>
                </a:lnTo>
                <a:lnTo>
                  <a:pt x="48" y="496"/>
                </a:lnTo>
                <a:lnTo>
                  <a:pt x="51" y="488"/>
                </a:lnTo>
                <a:lnTo>
                  <a:pt x="60" y="468"/>
                </a:lnTo>
                <a:lnTo>
                  <a:pt x="61" y="461"/>
                </a:lnTo>
                <a:lnTo>
                  <a:pt x="68" y="448"/>
                </a:lnTo>
                <a:lnTo>
                  <a:pt x="67" y="443"/>
                </a:lnTo>
                <a:lnTo>
                  <a:pt x="62" y="437"/>
                </a:lnTo>
                <a:lnTo>
                  <a:pt x="61" y="428"/>
                </a:lnTo>
                <a:lnTo>
                  <a:pt x="58" y="424"/>
                </a:lnTo>
                <a:lnTo>
                  <a:pt x="51" y="424"/>
                </a:lnTo>
                <a:lnTo>
                  <a:pt x="48" y="417"/>
                </a:lnTo>
                <a:lnTo>
                  <a:pt x="44" y="421"/>
                </a:lnTo>
                <a:lnTo>
                  <a:pt x="41" y="415"/>
                </a:lnTo>
                <a:lnTo>
                  <a:pt x="38" y="413"/>
                </a:lnTo>
                <a:lnTo>
                  <a:pt x="35" y="409"/>
                </a:lnTo>
                <a:lnTo>
                  <a:pt x="30" y="399"/>
                </a:lnTo>
                <a:lnTo>
                  <a:pt x="27" y="395"/>
                </a:lnTo>
                <a:lnTo>
                  <a:pt x="24" y="386"/>
                </a:lnTo>
                <a:lnTo>
                  <a:pt x="27" y="373"/>
                </a:lnTo>
                <a:lnTo>
                  <a:pt x="24" y="369"/>
                </a:lnTo>
                <a:lnTo>
                  <a:pt x="24" y="359"/>
                </a:lnTo>
                <a:lnTo>
                  <a:pt x="17" y="351"/>
                </a:lnTo>
                <a:lnTo>
                  <a:pt x="19" y="345"/>
                </a:lnTo>
                <a:lnTo>
                  <a:pt x="19" y="247"/>
                </a:lnTo>
                <a:lnTo>
                  <a:pt x="17" y="229"/>
                </a:lnTo>
                <a:lnTo>
                  <a:pt x="19" y="216"/>
                </a:lnTo>
                <a:lnTo>
                  <a:pt x="19" y="0"/>
                </a:lnTo>
                <a:lnTo>
                  <a:pt x="106" y="0"/>
                </a:lnTo>
                <a:lnTo>
                  <a:pt x="106" y="133"/>
                </a:lnTo>
                <a:lnTo>
                  <a:pt x="108" y="137"/>
                </a:lnTo>
                <a:lnTo>
                  <a:pt x="121" y="156"/>
                </a:lnTo>
                <a:lnTo>
                  <a:pt x="125" y="163"/>
                </a:lnTo>
                <a:lnTo>
                  <a:pt x="129" y="166"/>
                </a:lnTo>
                <a:lnTo>
                  <a:pt x="134" y="172"/>
                </a:lnTo>
                <a:lnTo>
                  <a:pt x="134" y="179"/>
                </a:lnTo>
                <a:lnTo>
                  <a:pt x="138" y="183"/>
                </a:lnTo>
                <a:lnTo>
                  <a:pt x="136" y="190"/>
                </a:lnTo>
                <a:lnTo>
                  <a:pt x="134" y="191"/>
                </a:lnTo>
                <a:lnTo>
                  <a:pt x="141" y="200"/>
                </a:lnTo>
                <a:lnTo>
                  <a:pt x="141" y="202"/>
                </a:lnTo>
                <a:lnTo>
                  <a:pt x="134" y="208"/>
                </a:lnTo>
                <a:lnTo>
                  <a:pt x="148" y="216"/>
                </a:lnTo>
                <a:lnTo>
                  <a:pt x="152" y="218"/>
                </a:lnTo>
                <a:lnTo>
                  <a:pt x="154" y="224"/>
                </a:lnTo>
                <a:lnTo>
                  <a:pt x="171" y="231"/>
                </a:lnTo>
                <a:lnTo>
                  <a:pt x="173" y="238"/>
                </a:lnTo>
                <a:lnTo>
                  <a:pt x="185" y="249"/>
                </a:lnTo>
                <a:lnTo>
                  <a:pt x="193" y="263"/>
                </a:lnTo>
                <a:lnTo>
                  <a:pt x="203" y="273"/>
                </a:lnTo>
                <a:lnTo>
                  <a:pt x="205" y="276"/>
                </a:lnTo>
                <a:lnTo>
                  <a:pt x="205" y="284"/>
                </a:lnTo>
                <a:lnTo>
                  <a:pt x="209" y="289"/>
                </a:lnTo>
                <a:lnTo>
                  <a:pt x="213" y="292"/>
                </a:lnTo>
                <a:lnTo>
                  <a:pt x="220" y="298"/>
                </a:lnTo>
                <a:lnTo>
                  <a:pt x="219" y="305"/>
                </a:lnTo>
                <a:lnTo>
                  <a:pt x="223" y="305"/>
                </a:lnTo>
                <a:lnTo>
                  <a:pt x="231" y="298"/>
                </a:lnTo>
                <a:lnTo>
                  <a:pt x="233" y="306"/>
                </a:lnTo>
                <a:lnTo>
                  <a:pt x="233" y="311"/>
                </a:lnTo>
                <a:lnTo>
                  <a:pt x="236" y="313"/>
                </a:lnTo>
                <a:lnTo>
                  <a:pt x="242" y="311"/>
                </a:lnTo>
                <a:lnTo>
                  <a:pt x="249" y="311"/>
                </a:lnTo>
                <a:lnTo>
                  <a:pt x="255" y="309"/>
                </a:lnTo>
                <a:lnTo>
                  <a:pt x="259" y="309"/>
                </a:lnTo>
                <a:lnTo>
                  <a:pt x="261" y="311"/>
                </a:lnTo>
                <a:lnTo>
                  <a:pt x="259" y="322"/>
                </a:lnTo>
                <a:lnTo>
                  <a:pt x="259" y="329"/>
                </a:lnTo>
                <a:lnTo>
                  <a:pt x="255" y="330"/>
                </a:lnTo>
                <a:lnTo>
                  <a:pt x="256" y="339"/>
                </a:lnTo>
                <a:lnTo>
                  <a:pt x="250" y="359"/>
                </a:lnTo>
                <a:lnTo>
                  <a:pt x="249" y="362"/>
                </a:lnTo>
                <a:lnTo>
                  <a:pt x="250" y="369"/>
                </a:lnTo>
                <a:lnTo>
                  <a:pt x="250" y="373"/>
                </a:lnTo>
                <a:lnTo>
                  <a:pt x="244" y="375"/>
                </a:lnTo>
                <a:lnTo>
                  <a:pt x="244" y="380"/>
                </a:lnTo>
                <a:lnTo>
                  <a:pt x="249" y="384"/>
                </a:lnTo>
                <a:lnTo>
                  <a:pt x="249" y="386"/>
                </a:lnTo>
                <a:lnTo>
                  <a:pt x="245" y="390"/>
                </a:lnTo>
                <a:lnTo>
                  <a:pt x="249" y="398"/>
                </a:lnTo>
                <a:lnTo>
                  <a:pt x="253" y="399"/>
                </a:lnTo>
                <a:lnTo>
                  <a:pt x="253" y="407"/>
                </a:lnTo>
                <a:lnTo>
                  <a:pt x="256" y="413"/>
                </a:lnTo>
                <a:lnTo>
                  <a:pt x="247" y="417"/>
                </a:lnTo>
                <a:lnTo>
                  <a:pt x="242" y="421"/>
                </a:lnTo>
                <a:lnTo>
                  <a:pt x="241" y="426"/>
                </a:lnTo>
                <a:lnTo>
                  <a:pt x="242" y="433"/>
                </a:lnTo>
                <a:lnTo>
                  <a:pt x="245" y="437"/>
                </a:lnTo>
                <a:lnTo>
                  <a:pt x="245" y="442"/>
                </a:lnTo>
                <a:lnTo>
                  <a:pt x="239" y="446"/>
                </a:lnTo>
                <a:lnTo>
                  <a:pt x="241" y="455"/>
                </a:lnTo>
                <a:lnTo>
                  <a:pt x="249" y="455"/>
                </a:lnTo>
                <a:lnTo>
                  <a:pt x="250" y="460"/>
                </a:lnTo>
                <a:lnTo>
                  <a:pt x="259" y="468"/>
                </a:lnTo>
                <a:lnTo>
                  <a:pt x="265" y="466"/>
                </a:lnTo>
                <a:lnTo>
                  <a:pt x="270" y="457"/>
                </a:lnTo>
                <a:lnTo>
                  <a:pt x="275" y="457"/>
                </a:lnTo>
                <a:lnTo>
                  <a:pt x="282" y="448"/>
                </a:lnTo>
                <a:lnTo>
                  <a:pt x="290" y="435"/>
                </a:lnTo>
                <a:lnTo>
                  <a:pt x="296" y="435"/>
                </a:lnTo>
                <a:lnTo>
                  <a:pt x="299" y="443"/>
                </a:lnTo>
                <a:lnTo>
                  <a:pt x="306" y="448"/>
                </a:lnTo>
                <a:lnTo>
                  <a:pt x="308" y="451"/>
                </a:lnTo>
                <a:lnTo>
                  <a:pt x="306" y="457"/>
                </a:lnTo>
                <a:lnTo>
                  <a:pt x="311" y="460"/>
                </a:lnTo>
                <a:lnTo>
                  <a:pt x="311" y="468"/>
                </a:lnTo>
                <a:lnTo>
                  <a:pt x="314" y="481"/>
                </a:lnTo>
                <a:lnTo>
                  <a:pt x="315" y="490"/>
                </a:lnTo>
                <a:lnTo>
                  <a:pt x="328" y="510"/>
                </a:lnTo>
                <a:lnTo>
                  <a:pt x="333" y="513"/>
                </a:lnTo>
                <a:lnTo>
                  <a:pt x="340" y="521"/>
                </a:lnTo>
                <a:lnTo>
                  <a:pt x="340" y="535"/>
                </a:lnTo>
                <a:lnTo>
                  <a:pt x="335" y="536"/>
                </a:lnTo>
                <a:lnTo>
                  <a:pt x="340" y="546"/>
                </a:lnTo>
                <a:lnTo>
                  <a:pt x="344" y="552"/>
                </a:lnTo>
                <a:lnTo>
                  <a:pt x="348" y="554"/>
                </a:lnTo>
                <a:lnTo>
                  <a:pt x="348" y="556"/>
                </a:lnTo>
                <a:lnTo>
                  <a:pt x="352" y="556"/>
                </a:lnTo>
                <a:lnTo>
                  <a:pt x="359" y="552"/>
                </a:lnTo>
                <a:lnTo>
                  <a:pt x="367" y="561"/>
                </a:lnTo>
                <a:lnTo>
                  <a:pt x="374" y="576"/>
                </a:lnTo>
                <a:lnTo>
                  <a:pt x="372" y="581"/>
                </a:lnTo>
                <a:lnTo>
                  <a:pt x="379" y="592"/>
                </a:lnTo>
                <a:lnTo>
                  <a:pt x="377" y="598"/>
                </a:lnTo>
                <a:lnTo>
                  <a:pt x="384" y="605"/>
                </a:lnTo>
                <a:lnTo>
                  <a:pt x="389" y="607"/>
                </a:lnTo>
                <a:lnTo>
                  <a:pt x="393" y="611"/>
                </a:lnTo>
                <a:lnTo>
                  <a:pt x="394" y="611"/>
                </a:lnTo>
                <a:lnTo>
                  <a:pt x="394" y="605"/>
                </a:lnTo>
                <a:lnTo>
                  <a:pt x="397" y="598"/>
                </a:lnTo>
                <a:lnTo>
                  <a:pt x="405" y="594"/>
                </a:lnTo>
                <a:lnTo>
                  <a:pt x="428" y="598"/>
                </a:lnTo>
                <a:lnTo>
                  <a:pt x="432" y="603"/>
                </a:lnTo>
                <a:lnTo>
                  <a:pt x="438" y="601"/>
                </a:lnTo>
                <a:lnTo>
                  <a:pt x="438" y="590"/>
                </a:lnTo>
                <a:lnTo>
                  <a:pt x="447" y="585"/>
                </a:lnTo>
                <a:lnTo>
                  <a:pt x="453" y="592"/>
                </a:lnTo>
                <a:lnTo>
                  <a:pt x="459" y="590"/>
                </a:lnTo>
                <a:lnTo>
                  <a:pt x="463" y="590"/>
                </a:lnTo>
                <a:lnTo>
                  <a:pt x="482" y="588"/>
                </a:lnTo>
                <a:lnTo>
                  <a:pt x="487" y="592"/>
                </a:lnTo>
                <a:lnTo>
                  <a:pt x="500" y="588"/>
                </a:lnTo>
                <a:lnTo>
                  <a:pt x="505" y="588"/>
                </a:lnTo>
                <a:lnTo>
                  <a:pt x="516" y="590"/>
                </a:lnTo>
                <a:lnTo>
                  <a:pt x="518" y="588"/>
                </a:lnTo>
                <a:lnTo>
                  <a:pt x="513" y="578"/>
                </a:lnTo>
                <a:lnTo>
                  <a:pt x="513" y="575"/>
                </a:lnTo>
                <a:lnTo>
                  <a:pt x="516" y="572"/>
                </a:lnTo>
                <a:lnTo>
                  <a:pt x="516" y="566"/>
                </a:lnTo>
                <a:lnTo>
                  <a:pt x="519" y="566"/>
                </a:lnTo>
                <a:lnTo>
                  <a:pt x="525" y="561"/>
                </a:lnTo>
                <a:lnTo>
                  <a:pt x="528" y="564"/>
                </a:lnTo>
                <a:lnTo>
                  <a:pt x="534" y="575"/>
                </a:lnTo>
                <a:lnTo>
                  <a:pt x="539" y="576"/>
                </a:lnTo>
                <a:lnTo>
                  <a:pt x="537" y="578"/>
                </a:lnTo>
                <a:lnTo>
                  <a:pt x="539" y="583"/>
                </a:lnTo>
                <a:lnTo>
                  <a:pt x="546" y="590"/>
                </a:lnTo>
                <a:lnTo>
                  <a:pt x="547" y="594"/>
                </a:lnTo>
                <a:lnTo>
                  <a:pt x="550" y="597"/>
                </a:lnTo>
                <a:lnTo>
                  <a:pt x="554" y="597"/>
                </a:lnTo>
                <a:lnTo>
                  <a:pt x="554" y="928"/>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05" name="CustomShape 14"/>
          <p:cNvSpPr/>
          <p:nvPr/>
        </p:nvSpPr>
        <p:spPr>
          <a:xfrm>
            <a:off x="6478200" y="2644560"/>
            <a:ext cx="474480" cy="960120"/>
          </a:xfrm>
          <a:custGeom>
            <a:avLst/>
            <a:gdLst/>
            <a:ahLst/>
            <a:cxnLst/>
            <a:rect l="l" t="t" r="r" b="b"/>
            <a:pathLst>
              <a:path w="361" h="730">
                <a:moveTo>
                  <a:pt x="209" y="729"/>
                </a:moveTo>
                <a:lnTo>
                  <a:pt x="204" y="720"/>
                </a:lnTo>
                <a:lnTo>
                  <a:pt x="199" y="718"/>
                </a:lnTo>
                <a:lnTo>
                  <a:pt x="202" y="726"/>
                </a:lnTo>
                <a:lnTo>
                  <a:pt x="197" y="729"/>
                </a:lnTo>
                <a:lnTo>
                  <a:pt x="193" y="724"/>
                </a:lnTo>
                <a:lnTo>
                  <a:pt x="190" y="716"/>
                </a:lnTo>
                <a:lnTo>
                  <a:pt x="185" y="706"/>
                </a:lnTo>
                <a:lnTo>
                  <a:pt x="184" y="700"/>
                </a:lnTo>
                <a:lnTo>
                  <a:pt x="180" y="691"/>
                </a:lnTo>
                <a:lnTo>
                  <a:pt x="187" y="682"/>
                </a:lnTo>
                <a:lnTo>
                  <a:pt x="185" y="671"/>
                </a:lnTo>
                <a:lnTo>
                  <a:pt x="180" y="660"/>
                </a:lnTo>
                <a:lnTo>
                  <a:pt x="179" y="653"/>
                </a:lnTo>
                <a:lnTo>
                  <a:pt x="180" y="645"/>
                </a:lnTo>
                <a:lnTo>
                  <a:pt x="168" y="632"/>
                </a:lnTo>
                <a:lnTo>
                  <a:pt x="166" y="622"/>
                </a:lnTo>
                <a:lnTo>
                  <a:pt x="160" y="620"/>
                </a:lnTo>
                <a:lnTo>
                  <a:pt x="151" y="612"/>
                </a:lnTo>
                <a:lnTo>
                  <a:pt x="144" y="614"/>
                </a:lnTo>
                <a:lnTo>
                  <a:pt x="138" y="608"/>
                </a:lnTo>
                <a:lnTo>
                  <a:pt x="137" y="601"/>
                </a:lnTo>
                <a:lnTo>
                  <a:pt x="125" y="594"/>
                </a:lnTo>
                <a:lnTo>
                  <a:pt x="122" y="587"/>
                </a:lnTo>
                <a:lnTo>
                  <a:pt x="112" y="581"/>
                </a:lnTo>
                <a:lnTo>
                  <a:pt x="108" y="574"/>
                </a:lnTo>
                <a:lnTo>
                  <a:pt x="102" y="569"/>
                </a:lnTo>
                <a:lnTo>
                  <a:pt x="100" y="555"/>
                </a:lnTo>
                <a:lnTo>
                  <a:pt x="102" y="548"/>
                </a:lnTo>
                <a:lnTo>
                  <a:pt x="108" y="539"/>
                </a:lnTo>
                <a:lnTo>
                  <a:pt x="111" y="530"/>
                </a:lnTo>
                <a:lnTo>
                  <a:pt x="120" y="516"/>
                </a:lnTo>
                <a:lnTo>
                  <a:pt x="118" y="510"/>
                </a:lnTo>
                <a:lnTo>
                  <a:pt x="118" y="499"/>
                </a:lnTo>
                <a:lnTo>
                  <a:pt x="123" y="495"/>
                </a:lnTo>
                <a:lnTo>
                  <a:pt x="125" y="488"/>
                </a:lnTo>
                <a:lnTo>
                  <a:pt x="114" y="475"/>
                </a:lnTo>
                <a:lnTo>
                  <a:pt x="106" y="475"/>
                </a:lnTo>
                <a:lnTo>
                  <a:pt x="98" y="471"/>
                </a:lnTo>
                <a:lnTo>
                  <a:pt x="95" y="471"/>
                </a:lnTo>
                <a:lnTo>
                  <a:pt x="90" y="475"/>
                </a:lnTo>
                <a:lnTo>
                  <a:pt x="86" y="481"/>
                </a:lnTo>
                <a:lnTo>
                  <a:pt x="81" y="483"/>
                </a:lnTo>
                <a:lnTo>
                  <a:pt x="75" y="477"/>
                </a:lnTo>
                <a:lnTo>
                  <a:pt x="72" y="466"/>
                </a:lnTo>
                <a:lnTo>
                  <a:pt x="71" y="457"/>
                </a:lnTo>
                <a:lnTo>
                  <a:pt x="72" y="450"/>
                </a:lnTo>
                <a:lnTo>
                  <a:pt x="71" y="436"/>
                </a:lnTo>
                <a:lnTo>
                  <a:pt x="63" y="423"/>
                </a:lnTo>
                <a:lnTo>
                  <a:pt x="57" y="415"/>
                </a:lnTo>
                <a:lnTo>
                  <a:pt x="52" y="411"/>
                </a:lnTo>
                <a:lnTo>
                  <a:pt x="39" y="403"/>
                </a:lnTo>
                <a:lnTo>
                  <a:pt x="32" y="389"/>
                </a:lnTo>
                <a:lnTo>
                  <a:pt x="20" y="375"/>
                </a:lnTo>
                <a:lnTo>
                  <a:pt x="14" y="369"/>
                </a:lnTo>
                <a:lnTo>
                  <a:pt x="13" y="360"/>
                </a:lnTo>
                <a:lnTo>
                  <a:pt x="5" y="348"/>
                </a:lnTo>
                <a:lnTo>
                  <a:pt x="6" y="342"/>
                </a:lnTo>
                <a:lnTo>
                  <a:pt x="5" y="332"/>
                </a:lnTo>
                <a:lnTo>
                  <a:pt x="0" y="311"/>
                </a:lnTo>
                <a:lnTo>
                  <a:pt x="2" y="305"/>
                </a:lnTo>
                <a:lnTo>
                  <a:pt x="6" y="286"/>
                </a:lnTo>
                <a:lnTo>
                  <a:pt x="11" y="280"/>
                </a:lnTo>
                <a:lnTo>
                  <a:pt x="11" y="274"/>
                </a:lnTo>
                <a:lnTo>
                  <a:pt x="13" y="268"/>
                </a:lnTo>
                <a:lnTo>
                  <a:pt x="8" y="258"/>
                </a:lnTo>
                <a:lnTo>
                  <a:pt x="13" y="254"/>
                </a:lnTo>
                <a:lnTo>
                  <a:pt x="19" y="250"/>
                </a:lnTo>
                <a:lnTo>
                  <a:pt x="23" y="250"/>
                </a:lnTo>
                <a:lnTo>
                  <a:pt x="34" y="245"/>
                </a:lnTo>
                <a:lnTo>
                  <a:pt x="37" y="232"/>
                </a:lnTo>
                <a:lnTo>
                  <a:pt x="39" y="223"/>
                </a:lnTo>
                <a:lnTo>
                  <a:pt x="50" y="205"/>
                </a:lnTo>
                <a:lnTo>
                  <a:pt x="52" y="190"/>
                </a:lnTo>
                <a:lnTo>
                  <a:pt x="50" y="184"/>
                </a:lnTo>
                <a:lnTo>
                  <a:pt x="45" y="176"/>
                </a:lnTo>
                <a:lnTo>
                  <a:pt x="39" y="170"/>
                </a:lnTo>
                <a:lnTo>
                  <a:pt x="39" y="164"/>
                </a:lnTo>
                <a:lnTo>
                  <a:pt x="41" y="155"/>
                </a:lnTo>
                <a:lnTo>
                  <a:pt x="43" y="145"/>
                </a:lnTo>
                <a:lnTo>
                  <a:pt x="53" y="143"/>
                </a:lnTo>
                <a:lnTo>
                  <a:pt x="60" y="139"/>
                </a:lnTo>
                <a:lnTo>
                  <a:pt x="72" y="139"/>
                </a:lnTo>
                <a:lnTo>
                  <a:pt x="81" y="135"/>
                </a:lnTo>
                <a:lnTo>
                  <a:pt x="87" y="131"/>
                </a:lnTo>
                <a:lnTo>
                  <a:pt x="95" y="128"/>
                </a:lnTo>
                <a:lnTo>
                  <a:pt x="98" y="125"/>
                </a:lnTo>
                <a:lnTo>
                  <a:pt x="104" y="121"/>
                </a:lnTo>
                <a:lnTo>
                  <a:pt x="106" y="108"/>
                </a:lnTo>
                <a:lnTo>
                  <a:pt x="108" y="100"/>
                </a:lnTo>
                <a:lnTo>
                  <a:pt x="114" y="95"/>
                </a:lnTo>
                <a:lnTo>
                  <a:pt x="120" y="88"/>
                </a:lnTo>
                <a:lnTo>
                  <a:pt x="122" y="80"/>
                </a:lnTo>
                <a:lnTo>
                  <a:pt x="122" y="73"/>
                </a:lnTo>
                <a:lnTo>
                  <a:pt x="123" y="66"/>
                </a:lnTo>
                <a:lnTo>
                  <a:pt x="122" y="54"/>
                </a:lnTo>
                <a:lnTo>
                  <a:pt x="114" y="44"/>
                </a:lnTo>
                <a:lnTo>
                  <a:pt x="102" y="37"/>
                </a:lnTo>
                <a:lnTo>
                  <a:pt x="98" y="28"/>
                </a:lnTo>
                <a:lnTo>
                  <a:pt x="98" y="22"/>
                </a:lnTo>
                <a:lnTo>
                  <a:pt x="78" y="4"/>
                </a:lnTo>
                <a:lnTo>
                  <a:pt x="191" y="0"/>
                </a:lnTo>
                <a:lnTo>
                  <a:pt x="231" y="2"/>
                </a:lnTo>
                <a:lnTo>
                  <a:pt x="246" y="2"/>
                </a:lnTo>
                <a:lnTo>
                  <a:pt x="252" y="0"/>
                </a:lnTo>
                <a:lnTo>
                  <a:pt x="334" y="0"/>
                </a:lnTo>
                <a:lnTo>
                  <a:pt x="334" y="8"/>
                </a:lnTo>
                <a:lnTo>
                  <a:pt x="331" y="24"/>
                </a:lnTo>
                <a:lnTo>
                  <a:pt x="331" y="31"/>
                </a:lnTo>
                <a:lnTo>
                  <a:pt x="336" y="47"/>
                </a:lnTo>
                <a:lnTo>
                  <a:pt x="345" y="57"/>
                </a:lnTo>
                <a:lnTo>
                  <a:pt x="349" y="75"/>
                </a:lnTo>
                <a:lnTo>
                  <a:pt x="350" y="86"/>
                </a:lnTo>
                <a:lnTo>
                  <a:pt x="355" y="100"/>
                </a:lnTo>
                <a:lnTo>
                  <a:pt x="358" y="236"/>
                </a:lnTo>
                <a:lnTo>
                  <a:pt x="356" y="270"/>
                </a:lnTo>
                <a:lnTo>
                  <a:pt x="358" y="314"/>
                </a:lnTo>
                <a:lnTo>
                  <a:pt x="356" y="348"/>
                </a:lnTo>
                <a:lnTo>
                  <a:pt x="358" y="384"/>
                </a:lnTo>
                <a:lnTo>
                  <a:pt x="356" y="401"/>
                </a:lnTo>
                <a:lnTo>
                  <a:pt x="356" y="417"/>
                </a:lnTo>
                <a:lnTo>
                  <a:pt x="349" y="423"/>
                </a:lnTo>
                <a:lnTo>
                  <a:pt x="350" y="431"/>
                </a:lnTo>
                <a:lnTo>
                  <a:pt x="349" y="442"/>
                </a:lnTo>
                <a:lnTo>
                  <a:pt x="345" y="446"/>
                </a:lnTo>
                <a:lnTo>
                  <a:pt x="352" y="452"/>
                </a:lnTo>
                <a:lnTo>
                  <a:pt x="354" y="465"/>
                </a:lnTo>
                <a:lnTo>
                  <a:pt x="358" y="468"/>
                </a:lnTo>
                <a:lnTo>
                  <a:pt x="356" y="477"/>
                </a:lnTo>
                <a:lnTo>
                  <a:pt x="356" y="483"/>
                </a:lnTo>
                <a:lnTo>
                  <a:pt x="360" y="499"/>
                </a:lnTo>
                <a:lnTo>
                  <a:pt x="356" y="506"/>
                </a:lnTo>
                <a:lnTo>
                  <a:pt x="352" y="508"/>
                </a:lnTo>
                <a:lnTo>
                  <a:pt x="349" y="518"/>
                </a:lnTo>
                <a:lnTo>
                  <a:pt x="345" y="526"/>
                </a:lnTo>
                <a:lnTo>
                  <a:pt x="340" y="534"/>
                </a:lnTo>
                <a:lnTo>
                  <a:pt x="337" y="543"/>
                </a:lnTo>
                <a:lnTo>
                  <a:pt x="331" y="552"/>
                </a:lnTo>
                <a:lnTo>
                  <a:pt x="327" y="559"/>
                </a:lnTo>
                <a:lnTo>
                  <a:pt x="320" y="559"/>
                </a:lnTo>
                <a:lnTo>
                  <a:pt x="316" y="567"/>
                </a:lnTo>
                <a:lnTo>
                  <a:pt x="319" y="574"/>
                </a:lnTo>
                <a:lnTo>
                  <a:pt x="319" y="587"/>
                </a:lnTo>
                <a:lnTo>
                  <a:pt x="311" y="592"/>
                </a:lnTo>
                <a:lnTo>
                  <a:pt x="311" y="605"/>
                </a:lnTo>
                <a:lnTo>
                  <a:pt x="305" y="610"/>
                </a:lnTo>
                <a:lnTo>
                  <a:pt x="310" y="616"/>
                </a:lnTo>
                <a:lnTo>
                  <a:pt x="313" y="625"/>
                </a:lnTo>
                <a:lnTo>
                  <a:pt x="307" y="634"/>
                </a:lnTo>
                <a:lnTo>
                  <a:pt x="302" y="636"/>
                </a:lnTo>
                <a:lnTo>
                  <a:pt x="301" y="645"/>
                </a:lnTo>
                <a:lnTo>
                  <a:pt x="305" y="658"/>
                </a:lnTo>
                <a:lnTo>
                  <a:pt x="305" y="667"/>
                </a:lnTo>
                <a:lnTo>
                  <a:pt x="300" y="667"/>
                </a:lnTo>
                <a:lnTo>
                  <a:pt x="285" y="671"/>
                </a:lnTo>
                <a:lnTo>
                  <a:pt x="279" y="671"/>
                </a:lnTo>
                <a:lnTo>
                  <a:pt x="273" y="676"/>
                </a:lnTo>
                <a:lnTo>
                  <a:pt x="272" y="684"/>
                </a:lnTo>
                <a:lnTo>
                  <a:pt x="270" y="696"/>
                </a:lnTo>
                <a:lnTo>
                  <a:pt x="275" y="702"/>
                </a:lnTo>
                <a:lnTo>
                  <a:pt x="273" y="718"/>
                </a:lnTo>
                <a:lnTo>
                  <a:pt x="264" y="716"/>
                </a:lnTo>
                <a:lnTo>
                  <a:pt x="258" y="711"/>
                </a:lnTo>
                <a:lnTo>
                  <a:pt x="250" y="709"/>
                </a:lnTo>
                <a:lnTo>
                  <a:pt x="239" y="700"/>
                </a:lnTo>
                <a:lnTo>
                  <a:pt x="233" y="699"/>
                </a:lnTo>
                <a:lnTo>
                  <a:pt x="225" y="699"/>
                </a:lnTo>
                <a:lnTo>
                  <a:pt x="220" y="700"/>
                </a:lnTo>
                <a:lnTo>
                  <a:pt x="209" y="720"/>
                </a:lnTo>
                <a:lnTo>
                  <a:pt x="209" y="72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06" name="CustomShape 15"/>
          <p:cNvSpPr/>
          <p:nvPr/>
        </p:nvSpPr>
        <p:spPr>
          <a:xfrm>
            <a:off x="6879960" y="2771640"/>
            <a:ext cx="393480" cy="698040"/>
          </a:xfrm>
          <a:custGeom>
            <a:avLst/>
            <a:gdLst/>
            <a:ahLst/>
            <a:cxnLst/>
            <a:rect l="l" t="t" r="r" b="b"/>
            <a:pathLst>
              <a:path w="299" h="530">
                <a:moveTo>
                  <a:pt x="8" y="529"/>
                </a:moveTo>
                <a:lnTo>
                  <a:pt x="6" y="524"/>
                </a:lnTo>
                <a:lnTo>
                  <a:pt x="3" y="524"/>
                </a:lnTo>
                <a:lnTo>
                  <a:pt x="5" y="520"/>
                </a:lnTo>
                <a:lnTo>
                  <a:pt x="0" y="513"/>
                </a:lnTo>
                <a:lnTo>
                  <a:pt x="6" y="513"/>
                </a:lnTo>
                <a:lnTo>
                  <a:pt x="6" y="508"/>
                </a:lnTo>
                <a:lnTo>
                  <a:pt x="8" y="500"/>
                </a:lnTo>
                <a:lnTo>
                  <a:pt x="6" y="496"/>
                </a:lnTo>
                <a:lnTo>
                  <a:pt x="14" y="491"/>
                </a:lnTo>
                <a:lnTo>
                  <a:pt x="17" y="480"/>
                </a:lnTo>
                <a:lnTo>
                  <a:pt x="17" y="478"/>
                </a:lnTo>
                <a:lnTo>
                  <a:pt x="14" y="478"/>
                </a:lnTo>
                <a:lnTo>
                  <a:pt x="11" y="473"/>
                </a:lnTo>
                <a:lnTo>
                  <a:pt x="13" y="469"/>
                </a:lnTo>
                <a:lnTo>
                  <a:pt x="15" y="467"/>
                </a:lnTo>
                <a:lnTo>
                  <a:pt x="15" y="462"/>
                </a:lnTo>
                <a:lnTo>
                  <a:pt x="20" y="465"/>
                </a:lnTo>
                <a:lnTo>
                  <a:pt x="22" y="462"/>
                </a:lnTo>
                <a:lnTo>
                  <a:pt x="24" y="462"/>
                </a:lnTo>
                <a:lnTo>
                  <a:pt x="26" y="460"/>
                </a:lnTo>
                <a:lnTo>
                  <a:pt x="26" y="455"/>
                </a:lnTo>
                <a:lnTo>
                  <a:pt x="32" y="447"/>
                </a:lnTo>
                <a:lnTo>
                  <a:pt x="33" y="443"/>
                </a:lnTo>
                <a:lnTo>
                  <a:pt x="32" y="438"/>
                </a:lnTo>
                <a:lnTo>
                  <a:pt x="35" y="438"/>
                </a:lnTo>
                <a:lnTo>
                  <a:pt x="40" y="433"/>
                </a:lnTo>
                <a:lnTo>
                  <a:pt x="40" y="429"/>
                </a:lnTo>
                <a:lnTo>
                  <a:pt x="44" y="422"/>
                </a:lnTo>
                <a:lnTo>
                  <a:pt x="44" y="416"/>
                </a:lnTo>
                <a:lnTo>
                  <a:pt x="47" y="412"/>
                </a:lnTo>
                <a:lnTo>
                  <a:pt x="50" y="409"/>
                </a:lnTo>
                <a:lnTo>
                  <a:pt x="54" y="402"/>
                </a:lnTo>
                <a:lnTo>
                  <a:pt x="50" y="387"/>
                </a:lnTo>
                <a:lnTo>
                  <a:pt x="50" y="380"/>
                </a:lnTo>
                <a:lnTo>
                  <a:pt x="52" y="371"/>
                </a:lnTo>
                <a:lnTo>
                  <a:pt x="49" y="368"/>
                </a:lnTo>
                <a:lnTo>
                  <a:pt x="49" y="361"/>
                </a:lnTo>
                <a:lnTo>
                  <a:pt x="47" y="355"/>
                </a:lnTo>
                <a:lnTo>
                  <a:pt x="41" y="351"/>
                </a:lnTo>
                <a:lnTo>
                  <a:pt x="40" y="349"/>
                </a:lnTo>
                <a:lnTo>
                  <a:pt x="45" y="343"/>
                </a:lnTo>
                <a:lnTo>
                  <a:pt x="47" y="337"/>
                </a:lnTo>
                <a:lnTo>
                  <a:pt x="45" y="335"/>
                </a:lnTo>
                <a:lnTo>
                  <a:pt x="45" y="329"/>
                </a:lnTo>
                <a:lnTo>
                  <a:pt x="44" y="326"/>
                </a:lnTo>
                <a:lnTo>
                  <a:pt x="50" y="320"/>
                </a:lnTo>
                <a:lnTo>
                  <a:pt x="50" y="305"/>
                </a:lnTo>
                <a:lnTo>
                  <a:pt x="52" y="287"/>
                </a:lnTo>
                <a:lnTo>
                  <a:pt x="50" y="252"/>
                </a:lnTo>
                <a:lnTo>
                  <a:pt x="52" y="217"/>
                </a:lnTo>
                <a:lnTo>
                  <a:pt x="52" y="173"/>
                </a:lnTo>
                <a:lnTo>
                  <a:pt x="50" y="173"/>
                </a:lnTo>
                <a:lnTo>
                  <a:pt x="52" y="139"/>
                </a:lnTo>
                <a:lnTo>
                  <a:pt x="52" y="4"/>
                </a:lnTo>
                <a:lnTo>
                  <a:pt x="55" y="6"/>
                </a:lnTo>
                <a:lnTo>
                  <a:pt x="61" y="16"/>
                </a:lnTo>
                <a:lnTo>
                  <a:pt x="69" y="20"/>
                </a:lnTo>
                <a:lnTo>
                  <a:pt x="80" y="20"/>
                </a:lnTo>
                <a:lnTo>
                  <a:pt x="93" y="12"/>
                </a:lnTo>
                <a:lnTo>
                  <a:pt x="106" y="8"/>
                </a:lnTo>
                <a:lnTo>
                  <a:pt x="116" y="0"/>
                </a:lnTo>
                <a:lnTo>
                  <a:pt x="184" y="0"/>
                </a:lnTo>
                <a:lnTo>
                  <a:pt x="211" y="2"/>
                </a:lnTo>
                <a:lnTo>
                  <a:pt x="220" y="0"/>
                </a:lnTo>
                <a:lnTo>
                  <a:pt x="296" y="0"/>
                </a:lnTo>
                <a:lnTo>
                  <a:pt x="298" y="8"/>
                </a:lnTo>
                <a:lnTo>
                  <a:pt x="298" y="44"/>
                </a:lnTo>
                <a:lnTo>
                  <a:pt x="296" y="69"/>
                </a:lnTo>
                <a:lnTo>
                  <a:pt x="296" y="194"/>
                </a:lnTo>
                <a:lnTo>
                  <a:pt x="294" y="232"/>
                </a:lnTo>
                <a:lnTo>
                  <a:pt x="294" y="351"/>
                </a:lnTo>
                <a:lnTo>
                  <a:pt x="290" y="359"/>
                </a:lnTo>
                <a:lnTo>
                  <a:pt x="289" y="365"/>
                </a:lnTo>
                <a:lnTo>
                  <a:pt x="292" y="368"/>
                </a:lnTo>
                <a:lnTo>
                  <a:pt x="292" y="374"/>
                </a:lnTo>
                <a:lnTo>
                  <a:pt x="289" y="378"/>
                </a:lnTo>
                <a:lnTo>
                  <a:pt x="290" y="380"/>
                </a:lnTo>
                <a:lnTo>
                  <a:pt x="298" y="385"/>
                </a:lnTo>
                <a:lnTo>
                  <a:pt x="294" y="387"/>
                </a:lnTo>
                <a:lnTo>
                  <a:pt x="296" y="396"/>
                </a:lnTo>
                <a:lnTo>
                  <a:pt x="294" y="398"/>
                </a:lnTo>
                <a:lnTo>
                  <a:pt x="287" y="396"/>
                </a:lnTo>
                <a:lnTo>
                  <a:pt x="279" y="398"/>
                </a:lnTo>
                <a:lnTo>
                  <a:pt x="272" y="402"/>
                </a:lnTo>
                <a:lnTo>
                  <a:pt x="264" y="409"/>
                </a:lnTo>
                <a:lnTo>
                  <a:pt x="259" y="409"/>
                </a:lnTo>
                <a:lnTo>
                  <a:pt x="254" y="402"/>
                </a:lnTo>
                <a:lnTo>
                  <a:pt x="244" y="402"/>
                </a:lnTo>
                <a:lnTo>
                  <a:pt x="241" y="404"/>
                </a:lnTo>
                <a:lnTo>
                  <a:pt x="238" y="412"/>
                </a:lnTo>
                <a:lnTo>
                  <a:pt x="238" y="416"/>
                </a:lnTo>
                <a:lnTo>
                  <a:pt x="240" y="424"/>
                </a:lnTo>
                <a:lnTo>
                  <a:pt x="241" y="429"/>
                </a:lnTo>
                <a:lnTo>
                  <a:pt x="237" y="433"/>
                </a:lnTo>
                <a:lnTo>
                  <a:pt x="233" y="441"/>
                </a:lnTo>
                <a:lnTo>
                  <a:pt x="226" y="441"/>
                </a:lnTo>
                <a:lnTo>
                  <a:pt x="221" y="451"/>
                </a:lnTo>
                <a:lnTo>
                  <a:pt x="220" y="458"/>
                </a:lnTo>
                <a:lnTo>
                  <a:pt x="213" y="465"/>
                </a:lnTo>
                <a:lnTo>
                  <a:pt x="209" y="462"/>
                </a:lnTo>
                <a:lnTo>
                  <a:pt x="204" y="467"/>
                </a:lnTo>
                <a:lnTo>
                  <a:pt x="198" y="482"/>
                </a:lnTo>
                <a:lnTo>
                  <a:pt x="198" y="491"/>
                </a:lnTo>
                <a:lnTo>
                  <a:pt x="196" y="496"/>
                </a:lnTo>
                <a:lnTo>
                  <a:pt x="193" y="500"/>
                </a:lnTo>
                <a:lnTo>
                  <a:pt x="187" y="500"/>
                </a:lnTo>
                <a:lnTo>
                  <a:pt x="184" y="502"/>
                </a:lnTo>
                <a:lnTo>
                  <a:pt x="177" y="498"/>
                </a:lnTo>
                <a:lnTo>
                  <a:pt x="172" y="498"/>
                </a:lnTo>
                <a:lnTo>
                  <a:pt x="167" y="496"/>
                </a:lnTo>
                <a:lnTo>
                  <a:pt x="165" y="488"/>
                </a:lnTo>
                <a:lnTo>
                  <a:pt x="165" y="482"/>
                </a:lnTo>
                <a:lnTo>
                  <a:pt x="163" y="475"/>
                </a:lnTo>
                <a:lnTo>
                  <a:pt x="159" y="473"/>
                </a:lnTo>
                <a:lnTo>
                  <a:pt x="153" y="478"/>
                </a:lnTo>
                <a:lnTo>
                  <a:pt x="156" y="480"/>
                </a:lnTo>
                <a:lnTo>
                  <a:pt x="160" y="482"/>
                </a:lnTo>
                <a:lnTo>
                  <a:pt x="156" y="484"/>
                </a:lnTo>
                <a:lnTo>
                  <a:pt x="149" y="482"/>
                </a:lnTo>
                <a:lnTo>
                  <a:pt x="147" y="486"/>
                </a:lnTo>
                <a:lnTo>
                  <a:pt x="149" y="491"/>
                </a:lnTo>
                <a:lnTo>
                  <a:pt x="149" y="496"/>
                </a:lnTo>
                <a:lnTo>
                  <a:pt x="146" y="493"/>
                </a:lnTo>
                <a:lnTo>
                  <a:pt x="141" y="500"/>
                </a:lnTo>
                <a:lnTo>
                  <a:pt x="144" y="507"/>
                </a:lnTo>
                <a:lnTo>
                  <a:pt x="137" y="511"/>
                </a:lnTo>
                <a:lnTo>
                  <a:pt x="135" y="518"/>
                </a:lnTo>
                <a:lnTo>
                  <a:pt x="134" y="520"/>
                </a:lnTo>
                <a:lnTo>
                  <a:pt x="130" y="520"/>
                </a:lnTo>
                <a:lnTo>
                  <a:pt x="130" y="513"/>
                </a:lnTo>
                <a:lnTo>
                  <a:pt x="123" y="513"/>
                </a:lnTo>
                <a:lnTo>
                  <a:pt x="117" y="502"/>
                </a:lnTo>
                <a:lnTo>
                  <a:pt x="114" y="502"/>
                </a:lnTo>
                <a:lnTo>
                  <a:pt x="110" y="507"/>
                </a:lnTo>
                <a:lnTo>
                  <a:pt x="106" y="507"/>
                </a:lnTo>
                <a:lnTo>
                  <a:pt x="102" y="511"/>
                </a:lnTo>
                <a:lnTo>
                  <a:pt x="99" y="511"/>
                </a:lnTo>
                <a:lnTo>
                  <a:pt x="95" y="520"/>
                </a:lnTo>
                <a:lnTo>
                  <a:pt x="91" y="529"/>
                </a:lnTo>
                <a:lnTo>
                  <a:pt x="88" y="529"/>
                </a:lnTo>
                <a:lnTo>
                  <a:pt x="85" y="522"/>
                </a:lnTo>
                <a:lnTo>
                  <a:pt x="80" y="520"/>
                </a:lnTo>
                <a:lnTo>
                  <a:pt x="72" y="515"/>
                </a:lnTo>
                <a:lnTo>
                  <a:pt x="72" y="513"/>
                </a:lnTo>
                <a:lnTo>
                  <a:pt x="69" y="513"/>
                </a:lnTo>
                <a:lnTo>
                  <a:pt x="60" y="508"/>
                </a:lnTo>
                <a:lnTo>
                  <a:pt x="55" y="511"/>
                </a:lnTo>
                <a:lnTo>
                  <a:pt x="52" y="511"/>
                </a:lnTo>
                <a:lnTo>
                  <a:pt x="49" y="507"/>
                </a:lnTo>
                <a:lnTo>
                  <a:pt x="45" y="507"/>
                </a:lnTo>
                <a:lnTo>
                  <a:pt x="45" y="522"/>
                </a:lnTo>
                <a:lnTo>
                  <a:pt x="41" y="524"/>
                </a:lnTo>
                <a:lnTo>
                  <a:pt x="38" y="522"/>
                </a:lnTo>
                <a:lnTo>
                  <a:pt x="40" y="518"/>
                </a:lnTo>
                <a:lnTo>
                  <a:pt x="37" y="513"/>
                </a:lnTo>
                <a:lnTo>
                  <a:pt x="29" y="515"/>
                </a:lnTo>
                <a:lnTo>
                  <a:pt x="26" y="515"/>
                </a:lnTo>
                <a:lnTo>
                  <a:pt x="22" y="511"/>
                </a:lnTo>
                <a:lnTo>
                  <a:pt x="19" y="513"/>
                </a:lnTo>
                <a:lnTo>
                  <a:pt x="17" y="518"/>
                </a:lnTo>
                <a:lnTo>
                  <a:pt x="19" y="522"/>
                </a:lnTo>
                <a:lnTo>
                  <a:pt x="19" y="526"/>
                </a:lnTo>
                <a:lnTo>
                  <a:pt x="15" y="529"/>
                </a:lnTo>
                <a:lnTo>
                  <a:pt x="8" y="52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07" name="CustomShape 16"/>
          <p:cNvSpPr/>
          <p:nvPr/>
        </p:nvSpPr>
        <p:spPr>
          <a:xfrm>
            <a:off x="5876640" y="2468160"/>
            <a:ext cx="763200" cy="549000"/>
          </a:xfrm>
          <a:custGeom>
            <a:avLst/>
            <a:gdLst/>
            <a:ahLst/>
            <a:cxnLst/>
            <a:rect l="l" t="t" r="r" b="b"/>
            <a:pathLst>
              <a:path w="581" h="417">
                <a:moveTo>
                  <a:pt x="76" y="385"/>
                </a:moveTo>
                <a:lnTo>
                  <a:pt x="73" y="379"/>
                </a:lnTo>
                <a:lnTo>
                  <a:pt x="68" y="374"/>
                </a:lnTo>
                <a:lnTo>
                  <a:pt x="65" y="368"/>
                </a:lnTo>
                <a:lnTo>
                  <a:pt x="65" y="364"/>
                </a:lnTo>
                <a:lnTo>
                  <a:pt x="68" y="359"/>
                </a:lnTo>
                <a:lnTo>
                  <a:pt x="67" y="353"/>
                </a:lnTo>
                <a:lnTo>
                  <a:pt x="69" y="345"/>
                </a:lnTo>
                <a:lnTo>
                  <a:pt x="69" y="339"/>
                </a:lnTo>
                <a:lnTo>
                  <a:pt x="65" y="331"/>
                </a:lnTo>
                <a:lnTo>
                  <a:pt x="65" y="323"/>
                </a:lnTo>
                <a:lnTo>
                  <a:pt x="67" y="321"/>
                </a:lnTo>
                <a:lnTo>
                  <a:pt x="65" y="317"/>
                </a:lnTo>
                <a:lnTo>
                  <a:pt x="65" y="312"/>
                </a:lnTo>
                <a:lnTo>
                  <a:pt x="64" y="310"/>
                </a:lnTo>
                <a:lnTo>
                  <a:pt x="64" y="304"/>
                </a:lnTo>
                <a:lnTo>
                  <a:pt x="63" y="300"/>
                </a:lnTo>
                <a:lnTo>
                  <a:pt x="65" y="294"/>
                </a:lnTo>
                <a:lnTo>
                  <a:pt x="65" y="291"/>
                </a:lnTo>
                <a:lnTo>
                  <a:pt x="63" y="291"/>
                </a:lnTo>
                <a:lnTo>
                  <a:pt x="61" y="283"/>
                </a:lnTo>
                <a:lnTo>
                  <a:pt x="61" y="277"/>
                </a:lnTo>
                <a:lnTo>
                  <a:pt x="59" y="272"/>
                </a:lnTo>
                <a:lnTo>
                  <a:pt x="54" y="268"/>
                </a:lnTo>
                <a:lnTo>
                  <a:pt x="51" y="261"/>
                </a:lnTo>
                <a:lnTo>
                  <a:pt x="46" y="261"/>
                </a:lnTo>
                <a:lnTo>
                  <a:pt x="48" y="257"/>
                </a:lnTo>
                <a:lnTo>
                  <a:pt x="51" y="253"/>
                </a:lnTo>
                <a:lnTo>
                  <a:pt x="51" y="251"/>
                </a:lnTo>
                <a:lnTo>
                  <a:pt x="46" y="251"/>
                </a:lnTo>
                <a:lnTo>
                  <a:pt x="43" y="248"/>
                </a:lnTo>
                <a:lnTo>
                  <a:pt x="43" y="239"/>
                </a:lnTo>
                <a:lnTo>
                  <a:pt x="46" y="233"/>
                </a:lnTo>
                <a:lnTo>
                  <a:pt x="46" y="224"/>
                </a:lnTo>
                <a:lnTo>
                  <a:pt x="43" y="219"/>
                </a:lnTo>
                <a:lnTo>
                  <a:pt x="40" y="213"/>
                </a:lnTo>
                <a:lnTo>
                  <a:pt x="40" y="202"/>
                </a:lnTo>
                <a:lnTo>
                  <a:pt x="37" y="200"/>
                </a:lnTo>
                <a:lnTo>
                  <a:pt x="34" y="200"/>
                </a:lnTo>
                <a:lnTo>
                  <a:pt x="34" y="196"/>
                </a:lnTo>
                <a:lnTo>
                  <a:pt x="30" y="190"/>
                </a:lnTo>
                <a:lnTo>
                  <a:pt x="29" y="184"/>
                </a:lnTo>
                <a:lnTo>
                  <a:pt x="24" y="181"/>
                </a:lnTo>
                <a:lnTo>
                  <a:pt x="24" y="177"/>
                </a:lnTo>
                <a:lnTo>
                  <a:pt x="26" y="173"/>
                </a:lnTo>
                <a:lnTo>
                  <a:pt x="24" y="166"/>
                </a:lnTo>
                <a:lnTo>
                  <a:pt x="18" y="157"/>
                </a:lnTo>
                <a:lnTo>
                  <a:pt x="18" y="151"/>
                </a:lnTo>
                <a:lnTo>
                  <a:pt x="19" y="139"/>
                </a:lnTo>
                <a:lnTo>
                  <a:pt x="14" y="137"/>
                </a:lnTo>
                <a:lnTo>
                  <a:pt x="12" y="133"/>
                </a:lnTo>
                <a:lnTo>
                  <a:pt x="12" y="125"/>
                </a:lnTo>
                <a:lnTo>
                  <a:pt x="0" y="107"/>
                </a:lnTo>
                <a:lnTo>
                  <a:pt x="0" y="102"/>
                </a:lnTo>
                <a:lnTo>
                  <a:pt x="1" y="98"/>
                </a:lnTo>
                <a:lnTo>
                  <a:pt x="4" y="93"/>
                </a:lnTo>
                <a:lnTo>
                  <a:pt x="7" y="84"/>
                </a:lnTo>
                <a:lnTo>
                  <a:pt x="7" y="77"/>
                </a:lnTo>
                <a:lnTo>
                  <a:pt x="10" y="75"/>
                </a:lnTo>
                <a:lnTo>
                  <a:pt x="9" y="69"/>
                </a:lnTo>
                <a:lnTo>
                  <a:pt x="10" y="67"/>
                </a:lnTo>
                <a:lnTo>
                  <a:pt x="9" y="63"/>
                </a:lnTo>
                <a:lnTo>
                  <a:pt x="14" y="59"/>
                </a:lnTo>
                <a:lnTo>
                  <a:pt x="14" y="53"/>
                </a:lnTo>
                <a:lnTo>
                  <a:pt x="16" y="52"/>
                </a:lnTo>
                <a:lnTo>
                  <a:pt x="13" y="44"/>
                </a:lnTo>
                <a:lnTo>
                  <a:pt x="13" y="40"/>
                </a:lnTo>
                <a:lnTo>
                  <a:pt x="10" y="37"/>
                </a:lnTo>
                <a:lnTo>
                  <a:pt x="4" y="37"/>
                </a:lnTo>
                <a:lnTo>
                  <a:pt x="4" y="33"/>
                </a:lnTo>
                <a:lnTo>
                  <a:pt x="3" y="29"/>
                </a:lnTo>
                <a:lnTo>
                  <a:pt x="7" y="27"/>
                </a:lnTo>
                <a:lnTo>
                  <a:pt x="7" y="22"/>
                </a:lnTo>
                <a:lnTo>
                  <a:pt x="9" y="18"/>
                </a:lnTo>
                <a:lnTo>
                  <a:pt x="6" y="14"/>
                </a:lnTo>
                <a:lnTo>
                  <a:pt x="3" y="10"/>
                </a:lnTo>
                <a:lnTo>
                  <a:pt x="1" y="6"/>
                </a:lnTo>
                <a:lnTo>
                  <a:pt x="3" y="2"/>
                </a:lnTo>
                <a:lnTo>
                  <a:pt x="51" y="2"/>
                </a:lnTo>
                <a:lnTo>
                  <a:pt x="67" y="0"/>
                </a:lnTo>
                <a:lnTo>
                  <a:pt x="483" y="0"/>
                </a:lnTo>
                <a:lnTo>
                  <a:pt x="483" y="6"/>
                </a:lnTo>
                <a:lnTo>
                  <a:pt x="485" y="10"/>
                </a:lnTo>
                <a:lnTo>
                  <a:pt x="488" y="14"/>
                </a:lnTo>
                <a:lnTo>
                  <a:pt x="489" y="20"/>
                </a:lnTo>
                <a:lnTo>
                  <a:pt x="496" y="27"/>
                </a:lnTo>
                <a:lnTo>
                  <a:pt x="498" y="33"/>
                </a:lnTo>
                <a:lnTo>
                  <a:pt x="491" y="44"/>
                </a:lnTo>
                <a:lnTo>
                  <a:pt x="488" y="52"/>
                </a:lnTo>
                <a:lnTo>
                  <a:pt x="488" y="58"/>
                </a:lnTo>
                <a:lnTo>
                  <a:pt x="489" y="69"/>
                </a:lnTo>
                <a:lnTo>
                  <a:pt x="493" y="77"/>
                </a:lnTo>
                <a:lnTo>
                  <a:pt x="496" y="84"/>
                </a:lnTo>
                <a:lnTo>
                  <a:pt x="496" y="96"/>
                </a:lnTo>
                <a:lnTo>
                  <a:pt x="498" y="100"/>
                </a:lnTo>
                <a:lnTo>
                  <a:pt x="502" y="104"/>
                </a:lnTo>
                <a:lnTo>
                  <a:pt x="512" y="109"/>
                </a:lnTo>
                <a:lnTo>
                  <a:pt x="516" y="110"/>
                </a:lnTo>
                <a:lnTo>
                  <a:pt x="519" y="110"/>
                </a:lnTo>
                <a:lnTo>
                  <a:pt x="524" y="113"/>
                </a:lnTo>
                <a:lnTo>
                  <a:pt x="531" y="120"/>
                </a:lnTo>
                <a:lnTo>
                  <a:pt x="534" y="125"/>
                </a:lnTo>
                <a:lnTo>
                  <a:pt x="534" y="129"/>
                </a:lnTo>
                <a:lnTo>
                  <a:pt x="535" y="133"/>
                </a:lnTo>
                <a:lnTo>
                  <a:pt x="535" y="137"/>
                </a:lnTo>
                <a:lnTo>
                  <a:pt x="552" y="151"/>
                </a:lnTo>
                <a:lnTo>
                  <a:pt x="555" y="155"/>
                </a:lnTo>
                <a:lnTo>
                  <a:pt x="555" y="161"/>
                </a:lnTo>
                <a:lnTo>
                  <a:pt x="555" y="166"/>
                </a:lnTo>
                <a:lnTo>
                  <a:pt x="559" y="171"/>
                </a:lnTo>
                <a:lnTo>
                  <a:pt x="571" y="177"/>
                </a:lnTo>
                <a:lnTo>
                  <a:pt x="577" y="181"/>
                </a:lnTo>
                <a:lnTo>
                  <a:pt x="579" y="187"/>
                </a:lnTo>
                <a:lnTo>
                  <a:pt x="579" y="196"/>
                </a:lnTo>
                <a:lnTo>
                  <a:pt x="580" y="200"/>
                </a:lnTo>
                <a:lnTo>
                  <a:pt x="579" y="208"/>
                </a:lnTo>
                <a:lnTo>
                  <a:pt x="579" y="213"/>
                </a:lnTo>
                <a:lnTo>
                  <a:pt x="577" y="222"/>
                </a:lnTo>
                <a:lnTo>
                  <a:pt x="571" y="229"/>
                </a:lnTo>
                <a:lnTo>
                  <a:pt x="565" y="233"/>
                </a:lnTo>
                <a:lnTo>
                  <a:pt x="563" y="237"/>
                </a:lnTo>
                <a:lnTo>
                  <a:pt x="563" y="241"/>
                </a:lnTo>
                <a:lnTo>
                  <a:pt x="562" y="251"/>
                </a:lnTo>
                <a:lnTo>
                  <a:pt x="561" y="255"/>
                </a:lnTo>
                <a:lnTo>
                  <a:pt x="555" y="259"/>
                </a:lnTo>
                <a:lnTo>
                  <a:pt x="552" y="261"/>
                </a:lnTo>
                <a:lnTo>
                  <a:pt x="544" y="264"/>
                </a:lnTo>
                <a:lnTo>
                  <a:pt x="538" y="268"/>
                </a:lnTo>
                <a:lnTo>
                  <a:pt x="529" y="272"/>
                </a:lnTo>
                <a:lnTo>
                  <a:pt x="518" y="272"/>
                </a:lnTo>
                <a:lnTo>
                  <a:pt x="510" y="277"/>
                </a:lnTo>
                <a:lnTo>
                  <a:pt x="502" y="275"/>
                </a:lnTo>
                <a:lnTo>
                  <a:pt x="500" y="279"/>
                </a:lnTo>
                <a:lnTo>
                  <a:pt x="498" y="292"/>
                </a:lnTo>
                <a:lnTo>
                  <a:pt x="496" y="297"/>
                </a:lnTo>
                <a:lnTo>
                  <a:pt x="496" y="304"/>
                </a:lnTo>
                <a:lnTo>
                  <a:pt x="498" y="306"/>
                </a:lnTo>
                <a:lnTo>
                  <a:pt x="502" y="310"/>
                </a:lnTo>
                <a:lnTo>
                  <a:pt x="504" y="312"/>
                </a:lnTo>
                <a:lnTo>
                  <a:pt x="507" y="317"/>
                </a:lnTo>
                <a:lnTo>
                  <a:pt x="507" y="323"/>
                </a:lnTo>
                <a:lnTo>
                  <a:pt x="509" y="323"/>
                </a:lnTo>
                <a:lnTo>
                  <a:pt x="507" y="339"/>
                </a:lnTo>
                <a:lnTo>
                  <a:pt x="496" y="357"/>
                </a:lnTo>
                <a:lnTo>
                  <a:pt x="494" y="366"/>
                </a:lnTo>
                <a:lnTo>
                  <a:pt x="494" y="374"/>
                </a:lnTo>
                <a:lnTo>
                  <a:pt x="491" y="379"/>
                </a:lnTo>
                <a:lnTo>
                  <a:pt x="480" y="384"/>
                </a:lnTo>
                <a:lnTo>
                  <a:pt x="476" y="384"/>
                </a:lnTo>
                <a:lnTo>
                  <a:pt x="471" y="385"/>
                </a:lnTo>
                <a:lnTo>
                  <a:pt x="470" y="388"/>
                </a:lnTo>
                <a:lnTo>
                  <a:pt x="465" y="390"/>
                </a:lnTo>
                <a:lnTo>
                  <a:pt x="465" y="392"/>
                </a:lnTo>
                <a:lnTo>
                  <a:pt x="470" y="401"/>
                </a:lnTo>
                <a:lnTo>
                  <a:pt x="468" y="410"/>
                </a:lnTo>
                <a:lnTo>
                  <a:pt x="468" y="414"/>
                </a:lnTo>
                <a:lnTo>
                  <a:pt x="465" y="416"/>
                </a:lnTo>
                <a:lnTo>
                  <a:pt x="459" y="410"/>
                </a:lnTo>
                <a:lnTo>
                  <a:pt x="456" y="404"/>
                </a:lnTo>
                <a:lnTo>
                  <a:pt x="450" y="398"/>
                </a:lnTo>
                <a:lnTo>
                  <a:pt x="448" y="392"/>
                </a:lnTo>
                <a:lnTo>
                  <a:pt x="442" y="390"/>
                </a:lnTo>
                <a:lnTo>
                  <a:pt x="439" y="385"/>
                </a:lnTo>
                <a:lnTo>
                  <a:pt x="418" y="384"/>
                </a:lnTo>
                <a:lnTo>
                  <a:pt x="398" y="385"/>
                </a:lnTo>
                <a:lnTo>
                  <a:pt x="273" y="385"/>
                </a:lnTo>
                <a:lnTo>
                  <a:pt x="254" y="388"/>
                </a:lnTo>
                <a:lnTo>
                  <a:pt x="176" y="388"/>
                </a:lnTo>
                <a:lnTo>
                  <a:pt x="151" y="385"/>
                </a:lnTo>
                <a:lnTo>
                  <a:pt x="76" y="385"/>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08" name="CustomShape 17"/>
          <p:cNvSpPr/>
          <p:nvPr/>
        </p:nvSpPr>
        <p:spPr>
          <a:xfrm>
            <a:off x="5232240" y="3078000"/>
            <a:ext cx="883800" cy="531360"/>
          </a:xfrm>
          <a:custGeom>
            <a:avLst/>
            <a:gdLst/>
            <a:ahLst/>
            <a:cxnLst/>
            <a:rect l="l" t="t" r="r" b="b"/>
            <a:pathLst>
              <a:path w="673" h="404">
                <a:moveTo>
                  <a:pt x="0" y="3"/>
                </a:moveTo>
                <a:lnTo>
                  <a:pt x="219" y="3"/>
                </a:lnTo>
                <a:lnTo>
                  <a:pt x="259" y="5"/>
                </a:lnTo>
                <a:lnTo>
                  <a:pt x="268" y="3"/>
                </a:lnTo>
                <a:lnTo>
                  <a:pt x="603" y="3"/>
                </a:lnTo>
                <a:lnTo>
                  <a:pt x="604" y="0"/>
                </a:lnTo>
                <a:lnTo>
                  <a:pt x="611" y="7"/>
                </a:lnTo>
                <a:lnTo>
                  <a:pt x="615" y="11"/>
                </a:lnTo>
                <a:lnTo>
                  <a:pt x="623" y="20"/>
                </a:lnTo>
                <a:lnTo>
                  <a:pt x="631" y="18"/>
                </a:lnTo>
                <a:lnTo>
                  <a:pt x="637" y="14"/>
                </a:lnTo>
                <a:lnTo>
                  <a:pt x="638" y="20"/>
                </a:lnTo>
                <a:lnTo>
                  <a:pt x="644" y="20"/>
                </a:lnTo>
                <a:lnTo>
                  <a:pt x="644" y="31"/>
                </a:lnTo>
                <a:lnTo>
                  <a:pt x="641" y="31"/>
                </a:lnTo>
                <a:lnTo>
                  <a:pt x="646" y="36"/>
                </a:lnTo>
                <a:lnTo>
                  <a:pt x="642" y="38"/>
                </a:lnTo>
                <a:lnTo>
                  <a:pt x="637" y="36"/>
                </a:lnTo>
                <a:lnTo>
                  <a:pt x="637" y="43"/>
                </a:lnTo>
                <a:lnTo>
                  <a:pt x="631" y="47"/>
                </a:lnTo>
                <a:lnTo>
                  <a:pt x="628" y="55"/>
                </a:lnTo>
                <a:lnTo>
                  <a:pt x="624" y="61"/>
                </a:lnTo>
                <a:lnTo>
                  <a:pt x="624" y="64"/>
                </a:lnTo>
                <a:lnTo>
                  <a:pt x="635" y="75"/>
                </a:lnTo>
                <a:lnTo>
                  <a:pt x="639" y="82"/>
                </a:lnTo>
                <a:lnTo>
                  <a:pt x="644" y="84"/>
                </a:lnTo>
                <a:lnTo>
                  <a:pt x="644" y="90"/>
                </a:lnTo>
                <a:lnTo>
                  <a:pt x="647" y="100"/>
                </a:lnTo>
                <a:lnTo>
                  <a:pt x="652" y="109"/>
                </a:lnTo>
                <a:lnTo>
                  <a:pt x="657" y="111"/>
                </a:lnTo>
                <a:lnTo>
                  <a:pt x="657" y="113"/>
                </a:lnTo>
                <a:lnTo>
                  <a:pt x="664" y="111"/>
                </a:lnTo>
                <a:lnTo>
                  <a:pt x="670" y="115"/>
                </a:lnTo>
                <a:lnTo>
                  <a:pt x="672" y="117"/>
                </a:lnTo>
                <a:lnTo>
                  <a:pt x="670" y="129"/>
                </a:lnTo>
                <a:lnTo>
                  <a:pt x="668" y="158"/>
                </a:lnTo>
                <a:lnTo>
                  <a:pt x="670" y="170"/>
                </a:lnTo>
                <a:lnTo>
                  <a:pt x="668" y="206"/>
                </a:lnTo>
                <a:lnTo>
                  <a:pt x="670" y="217"/>
                </a:lnTo>
                <a:lnTo>
                  <a:pt x="668" y="264"/>
                </a:lnTo>
                <a:lnTo>
                  <a:pt x="668" y="352"/>
                </a:lnTo>
                <a:lnTo>
                  <a:pt x="667" y="356"/>
                </a:lnTo>
                <a:lnTo>
                  <a:pt x="667" y="401"/>
                </a:lnTo>
                <a:lnTo>
                  <a:pt x="597" y="401"/>
                </a:lnTo>
                <a:lnTo>
                  <a:pt x="588" y="398"/>
                </a:lnTo>
                <a:lnTo>
                  <a:pt x="562" y="401"/>
                </a:lnTo>
                <a:lnTo>
                  <a:pt x="496" y="401"/>
                </a:lnTo>
                <a:lnTo>
                  <a:pt x="478" y="403"/>
                </a:lnTo>
                <a:lnTo>
                  <a:pt x="439" y="403"/>
                </a:lnTo>
                <a:lnTo>
                  <a:pt x="414" y="401"/>
                </a:lnTo>
                <a:lnTo>
                  <a:pt x="383" y="403"/>
                </a:lnTo>
                <a:lnTo>
                  <a:pt x="317" y="403"/>
                </a:lnTo>
                <a:lnTo>
                  <a:pt x="274" y="401"/>
                </a:lnTo>
                <a:lnTo>
                  <a:pt x="232" y="403"/>
                </a:lnTo>
                <a:lnTo>
                  <a:pt x="185" y="403"/>
                </a:lnTo>
                <a:lnTo>
                  <a:pt x="178" y="401"/>
                </a:lnTo>
                <a:lnTo>
                  <a:pt x="129" y="403"/>
                </a:lnTo>
                <a:lnTo>
                  <a:pt x="89" y="403"/>
                </a:lnTo>
                <a:lnTo>
                  <a:pt x="46" y="401"/>
                </a:lnTo>
                <a:lnTo>
                  <a:pt x="5" y="403"/>
                </a:lnTo>
                <a:lnTo>
                  <a:pt x="2" y="403"/>
                </a:lnTo>
                <a:lnTo>
                  <a:pt x="2" y="303"/>
                </a:lnTo>
                <a:lnTo>
                  <a:pt x="0" y="235"/>
                </a:lnTo>
                <a:lnTo>
                  <a:pt x="0" y="188"/>
                </a:lnTo>
                <a:lnTo>
                  <a:pt x="2" y="178"/>
                </a:lnTo>
                <a:lnTo>
                  <a:pt x="0" y="129"/>
                </a:lnTo>
                <a:lnTo>
                  <a:pt x="0" y="3"/>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09" name="CustomShape 18"/>
          <p:cNvSpPr/>
          <p:nvPr/>
        </p:nvSpPr>
        <p:spPr>
          <a:xfrm>
            <a:off x="6727680" y="3231360"/>
            <a:ext cx="880560" cy="461520"/>
          </a:xfrm>
          <a:custGeom>
            <a:avLst/>
            <a:gdLst/>
            <a:ahLst/>
            <a:cxnLst/>
            <a:rect l="l" t="t" r="r" b="b"/>
            <a:pathLst>
              <a:path w="669" h="351">
                <a:moveTo>
                  <a:pt x="0" y="350"/>
                </a:moveTo>
                <a:lnTo>
                  <a:pt x="7" y="331"/>
                </a:lnTo>
                <a:lnTo>
                  <a:pt x="16" y="343"/>
                </a:lnTo>
                <a:lnTo>
                  <a:pt x="20" y="339"/>
                </a:lnTo>
                <a:lnTo>
                  <a:pt x="22" y="327"/>
                </a:lnTo>
                <a:lnTo>
                  <a:pt x="26" y="319"/>
                </a:lnTo>
                <a:lnTo>
                  <a:pt x="24" y="309"/>
                </a:lnTo>
                <a:lnTo>
                  <a:pt x="28" y="299"/>
                </a:lnTo>
                <a:lnTo>
                  <a:pt x="28" y="290"/>
                </a:lnTo>
                <a:lnTo>
                  <a:pt x="24" y="286"/>
                </a:lnTo>
                <a:lnTo>
                  <a:pt x="19" y="278"/>
                </a:lnTo>
                <a:lnTo>
                  <a:pt x="24" y="268"/>
                </a:lnTo>
                <a:lnTo>
                  <a:pt x="28" y="259"/>
                </a:lnTo>
                <a:lnTo>
                  <a:pt x="36" y="253"/>
                </a:lnTo>
                <a:lnTo>
                  <a:pt x="44" y="253"/>
                </a:lnTo>
                <a:lnTo>
                  <a:pt x="50" y="254"/>
                </a:lnTo>
                <a:lnTo>
                  <a:pt x="58" y="264"/>
                </a:lnTo>
                <a:lnTo>
                  <a:pt x="68" y="266"/>
                </a:lnTo>
                <a:lnTo>
                  <a:pt x="77" y="272"/>
                </a:lnTo>
                <a:lnTo>
                  <a:pt x="82" y="274"/>
                </a:lnTo>
                <a:lnTo>
                  <a:pt x="86" y="261"/>
                </a:lnTo>
                <a:lnTo>
                  <a:pt x="80" y="250"/>
                </a:lnTo>
                <a:lnTo>
                  <a:pt x="80" y="244"/>
                </a:lnTo>
                <a:lnTo>
                  <a:pt x="83" y="233"/>
                </a:lnTo>
                <a:lnTo>
                  <a:pt x="89" y="225"/>
                </a:lnTo>
                <a:lnTo>
                  <a:pt x="95" y="225"/>
                </a:lnTo>
                <a:lnTo>
                  <a:pt x="110" y="221"/>
                </a:lnTo>
                <a:lnTo>
                  <a:pt x="116" y="221"/>
                </a:lnTo>
                <a:lnTo>
                  <a:pt x="116" y="213"/>
                </a:lnTo>
                <a:lnTo>
                  <a:pt x="112" y="199"/>
                </a:lnTo>
                <a:lnTo>
                  <a:pt x="113" y="190"/>
                </a:lnTo>
                <a:lnTo>
                  <a:pt x="118" y="188"/>
                </a:lnTo>
                <a:lnTo>
                  <a:pt x="122" y="184"/>
                </a:lnTo>
                <a:lnTo>
                  <a:pt x="133" y="180"/>
                </a:lnTo>
                <a:lnTo>
                  <a:pt x="135" y="172"/>
                </a:lnTo>
                <a:lnTo>
                  <a:pt x="133" y="166"/>
                </a:lnTo>
                <a:lnTo>
                  <a:pt x="140" y="164"/>
                </a:lnTo>
                <a:lnTo>
                  <a:pt x="145" y="166"/>
                </a:lnTo>
                <a:lnTo>
                  <a:pt x="153" y="164"/>
                </a:lnTo>
                <a:lnTo>
                  <a:pt x="154" y="172"/>
                </a:lnTo>
                <a:lnTo>
                  <a:pt x="158" y="174"/>
                </a:lnTo>
                <a:lnTo>
                  <a:pt x="161" y="158"/>
                </a:lnTo>
                <a:lnTo>
                  <a:pt x="168" y="162"/>
                </a:lnTo>
                <a:lnTo>
                  <a:pt x="173" y="162"/>
                </a:lnTo>
                <a:lnTo>
                  <a:pt x="185" y="164"/>
                </a:lnTo>
                <a:lnTo>
                  <a:pt x="196" y="170"/>
                </a:lnTo>
                <a:lnTo>
                  <a:pt x="201" y="172"/>
                </a:lnTo>
                <a:lnTo>
                  <a:pt x="204" y="180"/>
                </a:lnTo>
                <a:lnTo>
                  <a:pt x="211" y="170"/>
                </a:lnTo>
                <a:lnTo>
                  <a:pt x="215" y="162"/>
                </a:lnTo>
                <a:lnTo>
                  <a:pt x="222" y="158"/>
                </a:lnTo>
                <a:lnTo>
                  <a:pt x="230" y="153"/>
                </a:lnTo>
                <a:lnTo>
                  <a:pt x="239" y="164"/>
                </a:lnTo>
                <a:lnTo>
                  <a:pt x="246" y="164"/>
                </a:lnTo>
                <a:lnTo>
                  <a:pt x="246" y="170"/>
                </a:lnTo>
                <a:lnTo>
                  <a:pt x="253" y="162"/>
                </a:lnTo>
                <a:lnTo>
                  <a:pt x="260" y="158"/>
                </a:lnTo>
                <a:lnTo>
                  <a:pt x="257" y="151"/>
                </a:lnTo>
                <a:lnTo>
                  <a:pt x="262" y="143"/>
                </a:lnTo>
                <a:lnTo>
                  <a:pt x="266" y="141"/>
                </a:lnTo>
                <a:lnTo>
                  <a:pt x="265" y="133"/>
                </a:lnTo>
                <a:lnTo>
                  <a:pt x="273" y="135"/>
                </a:lnTo>
                <a:lnTo>
                  <a:pt x="277" y="133"/>
                </a:lnTo>
                <a:lnTo>
                  <a:pt x="273" y="131"/>
                </a:lnTo>
                <a:lnTo>
                  <a:pt x="276" y="124"/>
                </a:lnTo>
                <a:lnTo>
                  <a:pt x="279" y="126"/>
                </a:lnTo>
                <a:lnTo>
                  <a:pt x="281" y="133"/>
                </a:lnTo>
                <a:lnTo>
                  <a:pt x="281" y="139"/>
                </a:lnTo>
                <a:lnTo>
                  <a:pt x="283" y="146"/>
                </a:lnTo>
                <a:lnTo>
                  <a:pt x="288" y="149"/>
                </a:lnTo>
                <a:lnTo>
                  <a:pt x="293" y="149"/>
                </a:lnTo>
                <a:lnTo>
                  <a:pt x="300" y="153"/>
                </a:lnTo>
                <a:lnTo>
                  <a:pt x="309" y="151"/>
                </a:lnTo>
                <a:lnTo>
                  <a:pt x="314" y="139"/>
                </a:lnTo>
                <a:lnTo>
                  <a:pt x="314" y="133"/>
                </a:lnTo>
                <a:lnTo>
                  <a:pt x="320" y="117"/>
                </a:lnTo>
                <a:lnTo>
                  <a:pt x="325" y="113"/>
                </a:lnTo>
                <a:lnTo>
                  <a:pt x="336" y="109"/>
                </a:lnTo>
                <a:lnTo>
                  <a:pt x="339" y="98"/>
                </a:lnTo>
                <a:lnTo>
                  <a:pt x="342" y="91"/>
                </a:lnTo>
                <a:lnTo>
                  <a:pt x="349" y="91"/>
                </a:lnTo>
                <a:lnTo>
                  <a:pt x="353" y="84"/>
                </a:lnTo>
                <a:lnTo>
                  <a:pt x="357" y="80"/>
                </a:lnTo>
                <a:lnTo>
                  <a:pt x="354" y="66"/>
                </a:lnTo>
                <a:lnTo>
                  <a:pt x="357" y="55"/>
                </a:lnTo>
                <a:lnTo>
                  <a:pt x="371" y="53"/>
                </a:lnTo>
                <a:lnTo>
                  <a:pt x="376" y="60"/>
                </a:lnTo>
                <a:lnTo>
                  <a:pt x="381" y="60"/>
                </a:lnTo>
                <a:lnTo>
                  <a:pt x="391" y="51"/>
                </a:lnTo>
                <a:lnTo>
                  <a:pt x="395" y="49"/>
                </a:lnTo>
                <a:lnTo>
                  <a:pt x="403" y="47"/>
                </a:lnTo>
                <a:lnTo>
                  <a:pt x="410" y="49"/>
                </a:lnTo>
                <a:lnTo>
                  <a:pt x="410" y="37"/>
                </a:lnTo>
                <a:lnTo>
                  <a:pt x="406" y="31"/>
                </a:lnTo>
                <a:lnTo>
                  <a:pt x="408" y="25"/>
                </a:lnTo>
                <a:lnTo>
                  <a:pt x="408" y="19"/>
                </a:lnTo>
                <a:lnTo>
                  <a:pt x="406" y="9"/>
                </a:lnTo>
                <a:lnTo>
                  <a:pt x="410" y="2"/>
                </a:lnTo>
                <a:lnTo>
                  <a:pt x="415" y="0"/>
                </a:lnTo>
                <a:lnTo>
                  <a:pt x="421" y="4"/>
                </a:lnTo>
                <a:lnTo>
                  <a:pt x="429" y="9"/>
                </a:lnTo>
                <a:lnTo>
                  <a:pt x="440" y="4"/>
                </a:lnTo>
                <a:lnTo>
                  <a:pt x="444" y="2"/>
                </a:lnTo>
                <a:lnTo>
                  <a:pt x="447" y="9"/>
                </a:lnTo>
                <a:lnTo>
                  <a:pt x="458" y="16"/>
                </a:lnTo>
                <a:lnTo>
                  <a:pt x="460" y="22"/>
                </a:lnTo>
                <a:lnTo>
                  <a:pt x="462" y="29"/>
                </a:lnTo>
                <a:lnTo>
                  <a:pt x="465" y="41"/>
                </a:lnTo>
                <a:lnTo>
                  <a:pt x="471" y="44"/>
                </a:lnTo>
                <a:lnTo>
                  <a:pt x="477" y="47"/>
                </a:lnTo>
                <a:lnTo>
                  <a:pt x="487" y="47"/>
                </a:lnTo>
                <a:lnTo>
                  <a:pt x="494" y="49"/>
                </a:lnTo>
                <a:lnTo>
                  <a:pt x="500" y="55"/>
                </a:lnTo>
                <a:lnTo>
                  <a:pt x="506" y="62"/>
                </a:lnTo>
                <a:lnTo>
                  <a:pt x="515" y="66"/>
                </a:lnTo>
                <a:lnTo>
                  <a:pt x="519" y="60"/>
                </a:lnTo>
                <a:lnTo>
                  <a:pt x="527" y="58"/>
                </a:lnTo>
                <a:lnTo>
                  <a:pt x="541" y="62"/>
                </a:lnTo>
                <a:lnTo>
                  <a:pt x="548" y="69"/>
                </a:lnTo>
                <a:lnTo>
                  <a:pt x="553" y="66"/>
                </a:lnTo>
                <a:lnTo>
                  <a:pt x="563" y="66"/>
                </a:lnTo>
                <a:lnTo>
                  <a:pt x="565" y="60"/>
                </a:lnTo>
                <a:lnTo>
                  <a:pt x="574" y="55"/>
                </a:lnTo>
                <a:lnTo>
                  <a:pt x="581" y="51"/>
                </a:lnTo>
                <a:lnTo>
                  <a:pt x="587" y="60"/>
                </a:lnTo>
                <a:lnTo>
                  <a:pt x="589" y="69"/>
                </a:lnTo>
                <a:lnTo>
                  <a:pt x="594" y="73"/>
                </a:lnTo>
                <a:lnTo>
                  <a:pt x="602" y="78"/>
                </a:lnTo>
                <a:lnTo>
                  <a:pt x="607" y="82"/>
                </a:lnTo>
                <a:lnTo>
                  <a:pt x="612" y="93"/>
                </a:lnTo>
                <a:lnTo>
                  <a:pt x="612" y="104"/>
                </a:lnTo>
                <a:lnTo>
                  <a:pt x="612" y="111"/>
                </a:lnTo>
                <a:lnTo>
                  <a:pt x="612" y="119"/>
                </a:lnTo>
                <a:lnTo>
                  <a:pt x="609" y="131"/>
                </a:lnTo>
                <a:lnTo>
                  <a:pt x="614" y="141"/>
                </a:lnTo>
                <a:lnTo>
                  <a:pt x="623" y="156"/>
                </a:lnTo>
                <a:lnTo>
                  <a:pt x="620" y="162"/>
                </a:lnTo>
                <a:lnTo>
                  <a:pt x="624" y="164"/>
                </a:lnTo>
                <a:lnTo>
                  <a:pt x="628" y="177"/>
                </a:lnTo>
                <a:lnTo>
                  <a:pt x="636" y="184"/>
                </a:lnTo>
                <a:lnTo>
                  <a:pt x="638" y="192"/>
                </a:lnTo>
                <a:lnTo>
                  <a:pt x="646" y="201"/>
                </a:lnTo>
                <a:lnTo>
                  <a:pt x="654" y="208"/>
                </a:lnTo>
                <a:lnTo>
                  <a:pt x="658" y="213"/>
                </a:lnTo>
                <a:lnTo>
                  <a:pt x="668" y="213"/>
                </a:lnTo>
                <a:lnTo>
                  <a:pt x="650" y="233"/>
                </a:lnTo>
                <a:lnTo>
                  <a:pt x="642" y="237"/>
                </a:lnTo>
                <a:lnTo>
                  <a:pt x="635" y="248"/>
                </a:lnTo>
                <a:lnTo>
                  <a:pt x="627" y="250"/>
                </a:lnTo>
                <a:lnTo>
                  <a:pt x="616" y="257"/>
                </a:lnTo>
                <a:lnTo>
                  <a:pt x="603" y="268"/>
                </a:lnTo>
                <a:lnTo>
                  <a:pt x="602" y="278"/>
                </a:lnTo>
                <a:lnTo>
                  <a:pt x="592" y="284"/>
                </a:lnTo>
                <a:lnTo>
                  <a:pt x="587" y="290"/>
                </a:lnTo>
                <a:lnTo>
                  <a:pt x="586" y="297"/>
                </a:lnTo>
                <a:lnTo>
                  <a:pt x="579" y="303"/>
                </a:lnTo>
                <a:lnTo>
                  <a:pt x="571" y="303"/>
                </a:lnTo>
                <a:lnTo>
                  <a:pt x="565" y="317"/>
                </a:lnTo>
                <a:lnTo>
                  <a:pt x="557" y="319"/>
                </a:lnTo>
                <a:lnTo>
                  <a:pt x="535" y="330"/>
                </a:lnTo>
                <a:lnTo>
                  <a:pt x="530" y="330"/>
                </a:lnTo>
                <a:lnTo>
                  <a:pt x="519" y="334"/>
                </a:lnTo>
                <a:lnTo>
                  <a:pt x="466" y="339"/>
                </a:lnTo>
                <a:lnTo>
                  <a:pt x="420" y="336"/>
                </a:lnTo>
                <a:lnTo>
                  <a:pt x="414" y="336"/>
                </a:lnTo>
                <a:lnTo>
                  <a:pt x="398" y="334"/>
                </a:lnTo>
                <a:lnTo>
                  <a:pt x="309" y="334"/>
                </a:lnTo>
                <a:lnTo>
                  <a:pt x="288" y="331"/>
                </a:lnTo>
                <a:lnTo>
                  <a:pt x="270" y="331"/>
                </a:lnTo>
                <a:lnTo>
                  <a:pt x="265" y="330"/>
                </a:lnTo>
                <a:lnTo>
                  <a:pt x="259" y="331"/>
                </a:lnTo>
                <a:lnTo>
                  <a:pt x="253" y="330"/>
                </a:lnTo>
                <a:lnTo>
                  <a:pt x="245" y="330"/>
                </a:lnTo>
                <a:lnTo>
                  <a:pt x="237" y="331"/>
                </a:lnTo>
                <a:lnTo>
                  <a:pt x="140" y="331"/>
                </a:lnTo>
                <a:lnTo>
                  <a:pt x="131" y="327"/>
                </a:lnTo>
                <a:lnTo>
                  <a:pt x="121" y="327"/>
                </a:lnTo>
                <a:lnTo>
                  <a:pt x="122" y="334"/>
                </a:lnTo>
                <a:lnTo>
                  <a:pt x="122" y="350"/>
                </a:lnTo>
                <a:lnTo>
                  <a:pt x="0" y="350"/>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10" name="CustomShape 19"/>
          <p:cNvSpPr/>
          <p:nvPr/>
        </p:nvSpPr>
        <p:spPr>
          <a:xfrm>
            <a:off x="6176880" y="4296600"/>
            <a:ext cx="595080" cy="706320"/>
          </a:xfrm>
          <a:custGeom>
            <a:avLst/>
            <a:gdLst/>
            <a:ahLst/>
            <a:cxnLst/>
            <a:rect l="l" t="t" r="r" b="b"/>
            <a:pathLst>
              <a:path w="453" h="536">
                <a:moveTo>
                  <a:pt x="19" y="437"/>
                </a:moveTo>
                <a:lnTo>
                  <a:pt x="12" y="427"/>
                </a:lnTo>
                <a:lnTo>
                  <a:pt x="19" y="420"/>
                </a:lnTo>
                <a:lnTo>
                  <a:pt x="28" y="402"/>
                </a:lnTo>
                <a:lnTo>
                  <a:pt x="32" y="394"/>
                </a:lnTo>
                <a:lnTo>
                  <a:pt x="32" y="384"/>
                </a:lnTo>
                <a:lnTo>
                  <a:pt x="32" y="367"/>
                </a:lnTo>
                <a:lnTo>
                  <a:pt x="28" y="349"/>
                </a:lnTo>
                <a:lnTo>
                  <a:pt x="30" y="337"/>
                </a:lnTo>
                <a:lnTo>
                  <a:pt x="30" y="327"/>
                </a:lnTo>
                <a:lnTo>
                  <a:pt x="32" y="316"/>
                </a:lnTo>
                <a:lnTo>
                  <a:pt x="37" y="306"/>
                </a:lnTo>
                <a:lnTo>
                  <a:pt x="43" y="296"/>
                </a:lnTo>
                <a:lnTo>
                  <a:pt x="47" y="278"/>
                </a:lnTo>
                <a:lnTo>
                  <a:pt x="47" y="267"/>
                </a:lnTo>
                <a:lnTo>
                  <a:pt x="46" y="251"/>
                </a:lnTo>
                <a:lnTo>
                  <a:pt x="47" y="243"/>
                </a:lnTo>
                <a:lnTo>
                  <a:pt x="41" y="241"/>
                </a:lnTo>
                <a:lnTo>
                  <a:pt x="36" y="233"/>
                </a:lnTo>
                <a:lnTo>
                  <a:pt x="36" y="221"/>
                </a:lnTo>
                <a:lnTo>
                  <a:pt x="28" y="208"/>
                </a:lnTo>
                <a:lnTo>
                  <a:pt x="20" y="192"/>
                </a:lnTo>
                <a:lnTo>
                  <a:pt x="20" y="182"/>
                </a:lnTo>
                <a:lnTo>
                  <a:pt x="20" y="165"/>
                </a:lnTo>
                <a:lnTo>
                  <a:pt x="17" y="157"/>
                </a:lnTo>
                <a:lnTo>
                  <a:pt x="5" y="139"/>
                </a:lnTo>
                <a:lnTo>
                  <a:pt x="2" y="110"/>
                </a:lnTo>
                <a:lnTo>
                  <a:pt x="0" y="84"/>
                </a:lnTo>
                <a:lnTo>
                  <a:pt x="0" y="0"/>
                </a:lnTo>
                <a:lnTo>
                  <a:pt x="20" y="2"/>
                </a:lnTo>
                <a:lnTo>
                  <a:pt x="96" y="2"/>
                </a:lnTo>
                <a:lnTo>
                  <a:pt x="120" y="4"/>
                </a:lnTo>
                <a:lnTo>
                  <a:pt x="258" y="4"/>
                </a:lnTo>
                <a:lnTo>
                  <a:pt x="257" y="17"/>
                </a:lnTo>
                <a:lnTo>
                  <a:pt x="263" y="17"/>
                </a:lnTo>
                <a:lnTo>
                  <a:pt x="268" y="12"/>
                </a:lnTo>
                <a:lnTo>
                  <a:pt x="261" y="28"/>
                </a:lnTo>
                <a:lnTo>
                  <a:pt x="266" y="37"/>
                </a:lnTo>
                <a:lnTo>
                  <a:pt x="263" y="46"/>
                </a:lnTo>
                <a:lnTo>
                  <a:pt x="263" y="56"/>
                </a:lnTo>
                <a:lnTo>
                  <a:pt x="274" y="55"/>
                </a:lnTo>
                <a:lnTo>
                  <a:pt x="274" y="71"/>
                </a:lnTo>
                <a:lnTo>
                  <a:pt x="268" y="69"/>
                </a:lnTo>
                <a:lnTo>
                  <a:pt x="268" y="77"/>
                </a:lnTo>
                <a:lnTo>
                  <a:pt x="274" y="85"/>
                </a:lnTo>
                <a:lnTo>
                  <a:pt x="282" y="92"/>
                </a:lnTo>
                <a:lnTo>
                  <a:pt x="279" y="102"/>
                </a:lnTo>
                <a:lnTo>
                  <a:pt x="266" y="108"/>
                </a:lnTo>
                <a:lnTo>
                  <a:pt x="260" y="110"/>
                </a:lnTo>
                <a:lnTo>
                  <a:pt x="260" y="119"/>
                </a:lnTo>
                <a:lnTo>
                  <a:pt x="274" y="117"/>
                </a:lnTo>
                <a:lnTo>
                  <a:pt x="279" y="114"/>
                </a:lnTo>
                <a:lnTo>
                  <a:pt x="270" y="129"/>
                </a:lnTo>
                <a:lnTo>
                  <a:pt x="265" y="129"/>
                </a:lnTo>
                <a:lnTo>
                  <a:pt x="261" y="139"/>
                </a:lnTo>
                <a:lnTo>
                  <a:pt x="257" y="148"/>
                </a:lnTo>
                <a:lnTo>
                  <a:pt x="246" y="157"/>
                </a:lnTo>
                <a:lnTo>
                  <a:pt x="243" y="165"/>
                </a:lnTo>
                <a:lnTo>
                  <a:pt x="250" y="168"/>
                </a:lnTo>
                <a:lnTo>
                  <a:pt x="240" y="175"/>
                </a:lnTo>
                <a:lnTo>
                  <a:pt x="240" y="183"/>
                </a:lnTo>
                <a:lnTo>
                  <a:pt x="231" y="185"/>
                </a:lnTo>
                <a:lnTo>
                  <a:pt x="237" y="189"/>
                </a:lnTo>
                <a:lnTo>
                  <a:pt x="229" y="198"/>
                </a:lnTo>
                <a:lnTo>
                  <a:pt x="231" y="212"/>
                </a:lnTo>
                <a:lnTo>
                  <a:pt x="226" y="221"/>
                </a:lnTo>
                <a:lnTo>
                  <a:pt x="228" y="235"/>
                </a:lnTo>
                <a:lnTo>
                  <a:pt x="221" y="235"/>
                </a:lnTo>
                <a:lnTo>
                  <a:pt x="221" y="243"/>
                </a:lnTo>
                <a:lnTo>
                  <a:pt x="221" y="253"/>
                </a:lnTo>
                <a:lnTo>
                  <a:pt x="225" y="263"/>
                </a:lnTo>
                <a:lnTo>
                  <a:pt x="335" y="272"/>
                </a:lnTo>
                <a:lnTo>
                  <a:pt x="341" y="269"/>
                </a:lnTo>
                <a:lnTo>
                  <a:pt x="387" y="269"/>
                </a:lnTo>
                <a:lnTo>
                  <a:pt x="385" y="294"/>
                </a:lnTo>
                <a:lnTo>
                  <a:pt x="380" y="310"/>
                </a:lnTo>
                <a:lnTo>
                  <a:pt x="384" y="329"/>
                </a:lnTo>
                <a:lnTo>
                  <a:pt x="393" y="343"/>
                </a:lnTo>
                <a:lnTo>
                  <a:pt x="396" y="354"/>
                </a:lnTo>
                <a:lnTo>
                  <a:pt x="397" y="365"/>
                </a:lnTo>
                <a:lnTo>
                  <a:pt x="407" y="378"/>
                </a:lnTo>
                <a:lnTo>
                  <a:pt x="400" y="380"/>
                </a:lnTo>
                <a:lnTo>
                  <a:pt x="391" y="376"/>
                </a:lnTo>
                <a:lnTo>
                  <a:pt x="380" y="372"/>
                </a:lnTo>
                <a:lnTo>
                  <a:pt x="376" y="367"/>
                </a:lnTo>
                <a:lnTo>
                  <a:pt x="367" y="367"/>
                </a:lnTo>
                <a:lnTo>
                  <a:pt x="364" y="357"/>
                </a:lnTo>
                <a:lnTo>
                  <a:pt x="355" y="351"/>
                </a:lnTo>
                <a:lnTo>
                  <a:pt x="341" y="354"/>
                </a:lnTo>
                <a:lnTo>
                  <a:pt x="327" y="378"/>
                </a:lnTo>
                <a:lnTo>
                  <a:pt x="328" y="386"/>
                </a:lnTo>
                <a:lnTo>
                  <a:pt x="334" y="391"/>
                </a:lnTo>
                <a:lnTo>
                  <a:pt x="341" y="394"/>
                </a:lnTo>
                <a:lnTo>
                  <a:pt x="355" y="396"/>
                </a:lnTo>
                <a:lnTo>
                  <a:pt x="361" y="396"/>
                </a:lnTo>
                <a:lnTo>
                  <a:pt x="372" y="390"/>
                </a:lnTo>
                <a:lnTo>
                  <a:pt x="378" y="380"/>
                </a:lnTo>
                <a:lnTo>
                  <a:pt x="387" y="380"/>
                </a:lnTo>
                <a:lnTo>
                  <a:pt x="393" y="380"/>
                </a:lnTo>
                <a:lnTo>
                  <a:pt x="395" y="390"/>
                </a:lnTo>
                <a:lnTo>
                  <a:pt x="388" y="398"/>
                </a:lnTo>
                <a:lnTo>
                  <a:pt x="380" y="396"/>
                </a:lnTo>
                <a:lnTo>
                  <a:pt x="380" y="407"/>
                </a:lnTo>
                <a:lnTo>
                  <a:pt x="385" y="409"/>
                </a:lnTo>
                <a:lnTo>
                  <a:pt x="399" y="418"/>
                </a:lnTo>
                <a:lnTo>
                  <a:pt x="402" y="409"/>
                </a:lnTo>
                <a:lnTo>
                  <a:pt x="404" y="400"/>
                </a:lnTo>
                <a:lnTo>
                  <a:pt x="410" y="396"/>
                </a:lnTo>
                <a:lnTo>
                  <a:pt x="426" y="394"/>
                </a:lnTo>
                <a:lnTo>
                  <a:pt x="434" y="382"/>
                </a:lnTo>
                <a:lnTo>
                  <a:pt x="435" y="400"/>
                </a:lnTo>
                <a:lnTo>
                  <a:pt x="437" y="409"/>
                </a:lnTo>
                <a:lnTo>
                  <a:pt x="429" y="420"/>
                </a:lnTo>
                <a:lnTo>
                  <a:pt x="419" y="429"/>
                </a:lnTo>
                <a:lnTo>
                  <a:pt x="415" y="442"/>
                </a:lnTo>
                <a:lnTo>
                  <a:pt x="408" y="444"/>
                </a:lnTo>
                <a:lnTo>
                  <a:pt x="399" y="455"/>
                </a:lnTo>
                <a:lnTo>
                  <a:pt x="400" y="464"/>
                </a:lnTo>
                <a:lnTo>
                  <a:pt x="405" y="474"/>
                </a:lnTo>
                <a:lnTo>
                  <a:pt x="417" y="482"/>
                </a:lnTo>
                <a:lnTo>
                  <a:pt x="424" y="488"/>
                </a:lnTo>
                <a:lnTo>
                  <a:pt x="431" y="496"/>
                </a:lnTo>
                <a:lnTo>
                  <a:pt x="437" y="498"/>
                </a:lnTo>
                <a:lnTo>
                  <a:pt x="441" y="506"/>
                </a:lnTo>
                <a:lnTo>
                  <a:pt x="452" y="506"/>
                </a:lnTo>
                <a:lnTo>
                  <a:pt x="447" y="521"/>
                </a:lnTo>
                <a:lnTo>
                  <a:pt x="439" y="527"/>
                </a:lnTo>
                <a:lnTo>
                  <a:pt x="441" y="535"/>
                </a:lnTo>
                <a:lnTo>
                  <a:pt x="432" y="521"/>
                </a:lnTo>
                <a:lnTo>
                  <a:pt x="426" y="533"/>
                </a:lnTo>
                <a:lnTo>
                  <a:pt x="419" y="515"/>
                </a:lnTo>
                <a:lnTo>
                  <a:pt x="411" y="502"/>
                </a:lnTo>
                <a:lnTo>
                  <a:pt x="402" y="500"/>
                </a:lnTo>
                <a:lnTo>
                  <a:pt x="396" y="491"/>
                </a:lnTo>
                <a:lnTo>
                  <a:pt x="387" y="493"/>
                </a:lnTo>
                <a:lnTo>
                  <a:pt x="380" y="491"/>
                </a:lnTo>
                <a:lnTo>
                  <a:pt x="380" y="476"/>
                </a:lnTo>
                <a:lnTo>
                  <a:pt x="370" y="474"/>
                </a:lnTo>
                <a:lnTo>
                  <a:pt x="362" y="469"/>
                </a:lnTo>
                <a:lnTo>
                  <a:pt x="364" y="477"/>
                </a:lnTo>
                <a:lnTo>
                  <a:pt x="362" y="488"/>
                </a:lnTo>
                <a:lnTo>
                  <a:pt x="359" y="498"/>
                </a:lnTo>
                <a:lnTo>
                  <a:pt x="359" y="511"/>
                </a:lnTo>
                <a:lnTo>
                  <a:pt x="346" y="524"/>
                </a:lnTo>
                <a:lnTo>
                  <a:pt x="341" y="511"/>
                </a:lnTo>
                <a:lnTo>
                  <a:pt x="336" y="498"/>
                </a:lnTo>
                <a:lnTo>
                  <a:pt x="330" y="505"/>
                </a:lnTo>
                <a:lnTo>
                  <a:pt x="323" y="506"/>
                </a:lnTo>
                <a:lnTo>
                  <a:pt x="316" y="496"/>
                </a:lnTo>
                <a:lnTo>
                  <a:pt x="310" y="506"/>
                </a:lnTo>
                <a:lnTo>
                  <a:pt x="305" y="517"/>
                </a:lnTo>
                <a:lnTo>
                  <a:pt x="293" y="521"/>
                </a:lnTo>
                <a:lnTo>
                  <a:pt x="282" y="513"/>
                </a:lnTo>
                <a:lnTo>
                  <a:pt x="272" y="508"/>
                </a:lnTo>
                <a:lnTo>
                  <a:pt x="266" y="506"/>
                </a:lnTo>
                <a:lnTo>
                  <a:pt x="265" y="498"/>
                </a:lnTo>
                <a:lnTo>
                  <a:pt x="263" y="488"/>
                </a:lnTo>
                <a:lnTo>
                  <a:pt x="257" y="484"/>
                </a:lnTo>
                <a:lnTo>
                  <a:pt x="250" y="476"/>
                </a:lnTo>
                <a:lnTo>
                  <a:pt x="245" y="469"/>
                </a:lnTo>
                <a:lnTo>
                  <a:pt x="237" y="464"/>
                </a:lnTo>
                <a:lnTo>
                  <a:pt x="226" y="464"/>
                </a:lnTo>
                <a:lnTo>
                  <a:pt x="227" y="455"/>
                </a:lnTo>
                <a:lnTo>
                  <a:pt x="217" y="451"/>
                </a:lnTo>
                <a:lnTo>
                  <a:pt x="219" y="440"/>
                </a:lnTo>
                <a:lnTo>
                  <a:pt x="206" y="433"/>
                </a:lnTo>
                <a:lnTo>
                  <a:pt x="199" y="437"/>
                </a:lnTo>
                <a:lnTo>
                  <a:pt x="199" y="424"/>
                </a:lnTo>
                <a:lnTo>
                  <a:pt x="187" y="422"/>
                </a:lnTo>
                <a:lnTo>
                  <a:pt x="173" y="437"/>
                </a:lnTo>
                <a:lnTo>
                  <a:pt x="167" y="435"/>
                </a:lnTo>
                <a:lnTo>
                  <a:pt x="175" y="442"/>
                </a:lnTo>
                <a:lnTo>
                  <a:pt x="177" y="451"/>
                </a:lnTo>
                <a:lnTo>
                  <a:pt x="167" y="457"/>
                </a:lnTo>
                <a:lnTo>
                  <a:pt x="159" y="462"/>
                </a:lnTo>
                <a:lnTo>
                  <a:pt x="143" y="457"/>
                </a:lnTo>
                <a:lnTo>
                  <a:pt x="131" y="457"/>
                </a:lnTo>
                <a:lnTo>
                  <a:pt x="113" y="449"/>
                </a:lnTo>
                <a:lnTo>
                  <a:pt x="97" y="437"/>
                </a:lnTo>
                <a:lnTo>
                  <a:pt x="89" y="433"/>
                </a:lnTo>
                <a:lnTo>
                  <a:pt x="81" y="429"/>
                </a:lnTo>
                <a:lnTo>
                  <a:pt x="74" y="429"/>
                </a:lnTo>
                <a:lnTo>
                  <a:pt x="69" y="431"/>
                </a:lnTo>
                <a:lnTo>
                  <a:pt x="62" y="431"/>
                </a:lnTo>
                <a:lnTo>
                  <a:pt x="37" y="431"/>
                </a:lnTo>
                <a:lnTo>
                  <a:pt x="19" y="437"/>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11" name="CustomShape 20"/>
          <p:cNvSpPr/>
          <p:nvPr/>
        </p:nvSpPr>
        <p:spPr>
          <a:xfrm>
            <a:off x="8894520" y="1777320"/>
            <a:ext cx="480600" cy="766800"/>
          </a:xfrm>
          <a:custGeom>
            <a:avLst/>
            <a:gdLst/>
            <a:ahLst/>
            <a:cxnLst/>
            <a:rect l="l" t="t" r="r" b="b"/>
            <a:pathLst>
              <a:path w="366" h="583">
                <a:moveTo>
                  <a:pt x="30" y="582"/>
                </a:moveTo>
                <a:lnTo>
                  <a:pt x="24" y="578"/>
                </a:lnTo>
                <a:lnTo>
                  <a:pt x="24" y="565"/>
                </a:lnTo>
                <a:lnTo>
                  <a:pt x="22" y="559"/>
                </a:lnTo>
                <a:lnTo>
                  <a:pt x="12" y="548"/>
                </a:lnTo>
                <a:lnTo>
                  <a:pt x="8" y="542"/>
                </a:lnTo>
                <a:lnTo>
                  <a:pt x="8" y="528"/>
                </a:lnTo>
                <a:lnTo>
                  <a:pt x="10" y="520"/>
                </a:lnTo>
                <a:lnTo>
                  <a:pt x="8" y="489"/>
                </a:lnTo>
                <a:lnTo>
                  <a:pt x="4" y="422"/>
                </a:lnTo>
                <a:lnTo>
                  <a:pt x="0" y="287"/>
                </a:lnTo>
                <a:lnTo>
                  <a:pt x="8" y="280"/>
                </a:lnTo>
                <a:lnTo>
                  <a:pt x="13" y="285"/>
                </a:lnTo>
                <a:lnTo>
                  <a:pt x="14" y="292"/>
                </a:lnTo>
                <a:lnTo>
                  <a:pt x="21" y="295"/>
                </a:lnTo>
                <a:lnTo>
                  <a:pt x="22" y="277"/>
                </a:lnTo>
                <a:lnTo>
                  <a:pt x="28" y="272"/>
                </a:lnTo>
                <a:lnTo>
                  <a:pt x="37" y="277"/>
                </a:lnTo>
                <a:lnTo>
                  <a:pt x="34" y="266"/>
                </a:lnTo>
                <a:lnTo>
                  <a:pt x="31" y="259"/>
                </a:lnTo>
                <a:lnTo>
                  <a:pt x="43" y="242"/>
                </a:lnTo>
                <a:lnTo>
                  <a:pt x="52" y="239"/>
                </a:lnTo>
                <a:lnTo>
                  <a:pt x="58" y="232"/>
                </a:lnTo>
                <a:lnTo>
                  <a:pt x="60" y="221"/>
                </a:lnTo>
                <a:lnTo>
                  <a:pt x="68" y="213"/>
                </a:lnTo>
                <a:lnTo>
                  <a:pt x="73" y="202"/>
                </a:lnTo>
                <a:lnTo>
                  <a:pt x="68" y="198"/>
                </a:lnTo>
                <a:lnTo>
                  <a:pt x="68" y="190"/>
                </a:lnTo>
                <a:lnTo>
                  <a:pt x="74" y="177"/>
                </a:lnTo>
                <a:lnTo>
                  <a:pt x="69" y="168"/>
                </a:lnTo>
                <a:lnTo>
                  <a:pt x="71" y="162"/>
                </a:lnTo>
                <a:lnTo>
                  <a:pt x="79" y="148"/>
                </a:lnTo>
                <a:lnTo>
                  <a:pt x="83" y="146"/>
                </a:lnTo>
                <a:lnTo>
                  <a:pt x="89" y="139"/>
                </a:lnTo>
                <a:lnTo>
                  <a:pt x="92" y="123"/>
                </a:lnTo>
                <a:lnTo>
                  <a:pt x="93" y="113"/>
                </a:lnTo>
                <a:lnTo>
                  <a:pt x="97" y="103"/>
                </a:lnTo>
                <a:lnTo>
                  <a:pt x="124" y="62"/>
                </a:lnTo>
                <a:lnTo>
                  <a:pt x="143" y="31"/>
                </a:lnTo>
                <a:lnTo>
                  <a:pt x="161" y="5"/>
                </a:lnTo>
                <a:lnTo>
                  <a:pt x="167" y="0"/>
                </a:lnTo>
                <a:lnTo>
                  <a:pt x="178" y="5"/>
                </a:lnTo>
                <a:lnTo>
                  <a:pt x="181" y="20"/>
                </a:lnTo>
                <a:lnTo>
                  <a:pt x="181" y="29"/>
                </a:lnTo>
                <a:lnTo>
                  <a:pt x="185" y="31"/>
                </a:lnTo>
                <a:lnTo>
                  <a:pt x="192" y="37"/>
                </a:lnTo>
                <a:lnTo>
                  <a:pt x="206" y="31"/>
                </a:lnTo>
                <a:lnTo>
                  <a:pt x="215" y="29"/>
                </a:lnTo>
                <a:lnTo>
                  <a:pt x="219" y="29"/>
                </a:lnTo>
                <a:lnTo>
                  <a:pt x="224" y="24"/>
                </a:lnTo>
                <a:lnTo>
                  <a:pt x="228" y="22"/>
                </a:lnTo>
                <a:lnTo>
                  <a:pt x="239" y="24"/>
                </a:lnTo>
                <a:lnTo>
                  <a:pt x="241" y="16"/>
                </a:lnTo>
                <a:lnTo>
                  <a:pt x="251" y="13"/>
                </a:lnTo>
                <a:lnTo>
                  <a:pt x="262" y="18"/>
                </a:lnTo>
                <a:lnTo>
                  <a:pt x="277" y="31"/>
                </a:lnTo>
                <a:lnTo>
                  <a:pt x="288" y="47"/>
                </a:lnTo>
                <a:lnTo>
                  <a:pt x="292" y="51"/>
                </a:lnTo>
                <a:lnTo>
                  <a:pt x="297" y="62"/>
                </a:lnTo>
                <a:lnTo>
                  <a:pt x="297" y="172"/>
                </a:lnTo>
                <a:lnTo>
                  <a:pt x="297" y="202"/>
                </a:lnTo>
                <a:lnTo>
                  <a:pt x="294" y="213"/>
                </a:lnTo>
                <a:lnTo>
                  <a:pt x="297" y="219"/>
                </a:lnTo>
                <a:lnTo>
                  <a:pt x="293" y="230"/>
                </a:lnTo>
                <a:lnTo>
                  <a:pt x="297" y="239"/>
                </a:lnTo>
                <a:lnTo>
                  <a:pt x="304" y="237"/>
                </a:lnTo>
                <a:lnTo>
                  <a:pt x="307" y="246"/>
                </a:lnTo>
                <a:lnTo>
                  <a:pt x="318" y="250"/>
                </a:lnTo>
                <a:lnTo>
                  <a:pt x="325" y="248"/>
                </a:lnTo>
                <a:lnTo>
                  <a:pt x="329" y="259"/>
                </a:lnTo>
                <a:lnTo>
                  <a:pt x="323" y="264"/>
                </a:lnTo>
                <a:lnTo>
                  <a:pt x="324" y="274"/>
                </a:lnTo>
                <a:lnTo>
                  <a:pt x="327" y="280"/>
                </a:lnTo>
                <a:lnTo>
                  <a:pt x="325" y="289"/>
                </a:lnTo>
                <a:lnTo>
                  <a:pt x="325" y="296"/>
                </a:lnTo>
                <a:lnTo>
                  <a:pt x="331" y="307"/>
                </a:lnTo>
                <a:lnTo>
                  <a:pt x="337" y="307"/>
                </a:lnTo>
                <a:lnTo>
                  <a:pt x="342" y="301"/>
                </a:lnTo>
                <a:lnTo>
                  <a:pt x="347" y="305"/>
                </a:lnTo>
                <a:lnTo>
                  <a:pt x="355" y="312"/>
                </a:lnTo>
                <a:lnTo>
                  <a:pt x="354" y="323"/>
                </a:lnTo>
                <a:lnTo>
                  <a:pt x="359" y="330"/>
                </a:lnTo>
                <a:lnTo>
                  <a:pt x="359" y="338"/>
                </a:lnTo>
                <a:lnTo>
                  <a:pt x="350" y="338"/>
                </a:lnTo>
                <a:lnTo>
                  <a:pt x="348" y="345"/>
                </a:lnTo>
                <a:lnTo>
                  <a:pt x="357" y="345"/>
                </a:lnTo>
                <a:lnTo>
                  <a:pt x="359" y="352"/>
                </a:lnTo>
                <a:lnTo>
                  <a:pt x="365" y="350"/>
                </a:lnTo>
                <a:lnTo>
                  <a:pt x="363" y="358"/>
                </a:lnTo>
                <a:lnTo>
                  <a:pt x="359" y="358"/>
                </a:lnTo>
                <a:lnTo>
                  <a:pt x="348" y="375"/>
                </a:lnTo>
                <a:lnTo>
                  <a:pt x="343" y="376"/>
                </a:lnTo>
                <a:lnTo>
                  <a:pt x="337" y="369"/>
                </a:lnTo>
                <a:lnTo>
                  <a:pt x="333" y="367"/>
                </a:lnTo>
                <a:lnTo>
                  <a:pt x="331" y="375"/>
                </a:lnTo>
                <a:lnTo>
                  <a:pt x="329" y="381"/>
                </a:lnTo>
                <a:lnTo>
                  <a:pt x="323" y="376"/>
                </a:lnTo>
                <a:lnTo>
                  <a:pt x="316" y="376"/>
                </a:lnTo>
                <a:lnTo>
                  <a:pt x="313" y="385"/>
                </a:lnTo>
                <a:lnTo>
                  <a:pt x="309" y="389"/>
                </a:lnTo>
                <a:lnTo>
                  <a:pt x="304" y="387"/>
                </a:lnTo>
                <a:lnTo>
                  <a:pt x="301" y="393"/>
                </a:lnTo>
                <a:lnTo>
                  <a:pt x="297" y="385"/>
                </a:lnTo>
                <a:lnTo>
                  <a:pt x="292" y="387"/>
                </a:lnTo>
                <a:lnTo>
                  <a:pt x="288" y="396"/>
                </a:lnTo>
                <a:lnTo>
                  <a:pt x="284" y="405"/>
                </a:lnTo>
                <a:lnTo>
                  <a:pt x="280" y="400"/>
                </a:lnTo>
                <a:lnTo>
                  <a:pt x="273" y="400"/>
                </a:lnTo>
                <a:lnTo>
                  <a:pt x="277" y="407"/>
                </a:lnTo>
                <a:lnTo>
                  <a:pt x="272" y="409"/>
                </a:lnTo>
                <a:lnTo>
                  <a:pt x="268" y="418"/>
                </a:lnTo>
                <a:lnTo>
                  <a:pt x="268" y="409"/>
                </a:lnTo>
                <a:lnTo>
                  <a:pt x="266" y="400"/>
                </a:lnTo>
                <a:lnTo>
                  <a:pt x="260" y="400"/>
                </a:lnTo>
                <a:lnTo>
                  <a:pt x="257" y="393"/>
                </a:lnTo>
                <a:lnTo>
                  <a:pt x="250" y="393"/>
                </a:lnTo>
                <a:lnTo>
                  <a:pt x="246" y="400"/>
                </a:lnTo>
                <a:lnTo>
                  <a:pt x="242" y="403"/>
                </a:lnTo>
                <a:lnTo>
                  <a:pt x="234" y="405"/>
                </a:lnTo>
                <a:lnTo>
                  <a:pt x="234" y="396"/>
                </a:lnTo>
                <a:lnTo>
                  <a:pt x="232" y="403"/>
                </a:lnTo>
                <a:lnTo>
                  <a:pt x="226" y="409"/>
                </a:lnTo>
                <a:lnTo>
                  <a:pt x="223" y="420"/>
                </a:lnTo>
                <a:lnTo>
                  <a:pt x="227" y="422"/>
                </a:lnTo>
                <a:lnTo>
                  <a:pt x="223" y="426"/>
                </a:lnTo>
                <a:lnTo>
                  <a:pt x="217" y="425"/>
                </a:lnTo>
                <a:lnTo>
                  <a:pt x="212" y="420"/>
                </a:lnTo>
                <a:lnTo>
                  <a:pt x="208" y="418"/>
                </a:lnTo>
                <a:lnTo>
                  <a:pt x="200" y="418"/>
                </a:lnTo>
                <a:lnTo>
                  <a:pt x="204" y="414"/>
                </a:lnTo>
                <a:lnTo>
                  <a:pt x="212" y="411"/>
                </a:lnTo>
                <a:lnTo>
                  <a:pt x="210" y="405"/>
                </a:lnTo>
                <a:lnTo>
                  <a:pt x="206" y="403"/>
                </a:lnTo>
                <a:lnTo>
                  <a:pt x="204" y="396"/>
                </a:lnTo>
                <a:lnTo>
                  <a:pt x="204" y="387"/>
                </a:lnTo>
                <a:lnTo>
                  <a:pt x="198" y="400"/>
                </a:lnTo>
                <a:lnTo>
                  <a:pt x="188" y="403"/>
                </a:lnTo>
                <a:lnTo>
                  <a:pt x="188" y="414"/>
                </a:lnTo>
                <a:lnTo>
                  <a:pt x="186" y="422"/>
                </a:lnTo>
                <a:lnTo>
                  <a:pt x="183" y="426"/>
                </a:lnTo>
                <a:lnTo>
                  <a:pt x="181" y="433"/>
                </a:lnTo>
                <a:lnTo>
                  <a:pt x="175" y="445"/>
                </a:lnTo>
                <a:lnTo>
                  <a:pt x="178" y="453"/>
                </a:lnTo>
                <a:lnTo>
                  <a:pt x="172" y="455"/>
                </a:lnTo>
                <a:lnTo>
                  <a:pt x="167" y="462"/>
                </a:lnTo>
                <a:lnTo>
                  <a:pt x="163" y="471"/>
                </a:lnTo>
                <a:lnTo>
                  <a:pt x="163" y="465"/>
                </a:lnTo>
                <a:lnTo>
                  <a:pt x="157" y="462"/>
                </a:lnTo>
                <a:lnTo>
                  <a:pt x="153" y="465"/>
                </a:lnTo>
                <a:lnTo>
                  <a:pt x="153" y="455"/>
                </a:lnTo>
                <a:lnTo>
                  <a:pt x="148" y="462"/>
                </a:lnTo>
                <a:lnTo>
                  <a:pt x="145" y="471"/>
                </a:lnTo>
                <a:lnTo>
                  <a:pt x="140" y="475"/>
                </a:lnTo>
                <a:lnTo>
                  <a:pt x="131" y="471"/>
                </a:lnTo>
                <a:lnTo>
                  <a:pt x="131" y="480"/>
                </a:lnTo>
                <a:lnTo>
                  <a:pt x="127" y="482"/>
                </a:lnTo>
                <a:lnTo>
                  <a:pt x="122" y="475"/>
                </a:lnTo>
                <a:lnTo>
                  <a:pt x="118" y="475"/>
                </a:lnTo>
                <a:lnTo>
                  <a:pt x="111" y="484"/>
                </a:lnTo>
                <a:lnTo>
                  <a:pt x="113" y="495"/>
                </a:lnTo>
                <a:lnTo>
                  <a:pt x="107" y="500"/>
                </a:lnTo>
                <a:lnTo>
                  <a:pt x="105" y="487"/>
                </a:lnTo>
                <a:lnTo>
                  <a:pt x="104" y="480"/>
                </a:lnTo>
                <a:lnTo>
                  <a:pt x="98" y="484"/>
                </a:lnTo>
                <a:lnTo>
                  <a:pt x="89" y="487"/>
                </a:lnTo>
                <a:lnTo>
                  <a:pt x="84" y="487"/>
                </a:lnTo>
                <a:lnTo>
                  <a:pt x="77" y="493"/>
                </a:lnTo>
                <a:lnTo>
                  <a:pt x="73" y="500"/>
                </a:lnTo>
                <a:lnTo>
                  <a:pt x="69" y="506"/>
                </a:lnTo>
                <a:lnTo>
                  <a:pt x="75" y="515"/>
                </a:lnTo>
                <a:lnTo>
                  <a:pt x="66" y="520"/>
                </a:lnTo>
                <a:lnTo>
                  <a:pt x="61" y="528"/>
                </a:lnTo>
                <a:lnTo>
                  <a:pt x="62" y="536"/>
                </a:lnTo>
                <a:lnTo>
                  <a:pt x="58" y="542"/>
                </a:lnTo>
                <a:lnTo>
                  <a:pt x="54" y="548"/>
                </a:lnTo>
                <a:lnTo>
                  <a:pt x="48" y="548"/>
                </a:lnTo>
                <a:lnTo>
                  <a:pt x="45" y="555"/>
                </a:lnTo>
                <a:lnTo>
                  <a:pt x="42" y="563"/>
                </a:lnTo>
                <a:lnTo>
                  <a:pt x="40" y="573"/>
                </a:lnTo>
                <a:lnTo>
                  <a:pt x="37" y="582"/>
                </a:lnTo>
                <a:lnTo>
                  <a:pt x="30" y="582"/>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12" name="CustomShape 21"/>
          <p:cNvSpPr/>
          <p:nvPr/>
        </p:nvSpPr>
        <p:spPr>
          <a:xfrm>
            <a:off x="7899120" y="3129840"/>
            <a:ext cx="525240" cy="311040"/>
          </a:xfrm>
          <a:custGeom>
            <a:avLst/>
            <a:gdLst/>
            <a:ahLst/>
            <a:cxnLst/>
            <a:rect l="l" t="t" r="r" b="b"/>
            <a:pathLst>
              <a:path w="399" h="236">
                <a:moveTo>
                  <a:pt x="160" y="53"/>
                </a:moveTo>
                <a:lnTo>
                  <a:pt x="157" y="42"/>
                </a:lnTo>
                <a:lnTo>
                  <a:pt x="152" y="32"/>
                </a:lnTo>
                <a:lnTo>
                  <a:pt x="150" y="17"/>
                </a:lnTo>
                <a:lnTo>
                  <a:pt x="143" y="15"/>
                </a:lnTo>
                <a:lnTo>
                  <a:pt x="137" y="15"/>
                </a:lnTo>
                <a:lnTo>
                  <a:pt x="120" y="6"/>
                </a:lnTo>
                <a:lnTo>
                  <a:pt x="113" y="6"/>
                </a:lnTo>
                <a:lnTo>
                  <a:pt x="104" y="12"/>
                </a:lnTo>
                <a:lnTo>
                  <a:pt x="98" y="15"/>
                </a:lnTo>
                <a:lnTo>
                  <a:pt x="90" y="24"/>
                </a:lnTo>
                <a:lnTo>
                  <a:pt x="85" y="26"/>
                </a:lnTo>
                <a:lnTo>
                  <a:pt x="79" y="26"/>
                </a:lnTo>
                <a:lnTo>
                  <a:pt x="69" y="21"/>
                </a:lnTo>
                <a:lnTo>
                  <a:pt x="60" y="17"/>
                </a:lnTo>
                <a:lnTo>
                  <a:pt x="52" y="31"/>
                </a:lnTo>
                <a:lnTo>
                  <a:pt x="42" y="34"/>
                </a:lnTo>
                <a:lnTo>
                  <a:pt x="36" y="32"/>
                </a:lnTo>
                <a:lnTo>
                  <a:pt x="20" y="48"/>
                </a:lnTo>
                <a:lnTo>
                  <a:pt x="10" y="57"/>
                </a:lnTo>
                <a:lnTo>
                  <a:pt x="2" y="67"/>
                </a:lnTo>
                <a:lnTo>
                  <a:pt x="0" y="0"/>
                </a:lnTo>
                <a:lnTo>
                  <a:pt x="332" y="0"/>
                </a:lnTo>
                <a:lnTo>
                  <a:pt x="333" y="46"/>
                </a:lnTo>
                <a:lnTo>
                  <a:pt x="333" y="64"/>
                </a:lnTo>
                <a:lnTo>
                  <a:pt x="334" y="79"/>
                </a:lnTo>
                <a:lnTo>
                  <a:pt x="337" y="120"/>
                </a:lnTo>
                <a:lnTo>
                  <a:pt x="337" y="143"/>
                </a:lnTo>
                <a:lnTo>
                  <a:pt x="340" y="168"/>
                </a:lnTo>
                <a:lnTo>
                  <a:pt x="398" y="168"/>
                </a:lnTo>
                <a:lnTo>
                  <a:pt x="395" y="177"/>
                </a:lnTo>
                <a:lnTo>
                  <a:pt x="395" y="188"/>
                </a:lnTo>
                <a:lnTo>
                  <a:pt x="389" y="201"/>
                </a:lnTo>
                <a:lnTo>
                  <a:pt x="388" y="212"/>
                </a:lnTo>
                <a:lnTo>
                  <a:pt x="384" y="224"/>
                </a:lnTo>
                <a:lnTo>
                  <a:pt x="379" y="224"/>
                </a:lnTo>
                <a:lnTo>
                  <a:pt x="383" y="214"/>
                </a:lnTo>
                <a:lnTo>
                  <a:pt x="386" y="201"/>
                </a:lnTo>
                <a:lnTo>
                  <a:pt x="380" y="199"/>
                </a:lnTo>
                <a:lnTo>
                  <a:pt x="379" y="208"/>
                </a:lnTo>
                <a:lnTo>
                  <a:pt x="371" y="226"/>
                </a:lnTo>
                <a:lnTo>
                  <a:pt x="347" y="230"/>
                </a:lnTo>
                <a:lnTo>
                  <a:pt x="340" y="235"/>
                </a:lnTo>
                <a:lnTo>
                  <a:pt x="332" y="235"/>
                </a:lnTo>
                <a:lnTo>
                  <a:pt x="326" y="226"/>
                </a:lnTo>
                <a:lnTo>
                  <a:pt x="326" y="214"/>
                </a:lnTo>
                <a:lnTo>
                  <a:pt x="332" y="212"/>
                </a:lnTo>
                <a:lnTo>
                  <a:pt x="319" y="212"/>
                </a:lnTo>
                <a:lnTo>
                  <a:pt x="326" y="201"/>
                </a:lnTo>
                <a:lnTo>
                  <a:pt x="324" y="186"/>
                </a:lnTo>
                <a:lnTo>
                  <a:pt x="319" y="197"/>
                </a:lnTo>
                <a:lnTo>
                  <a:pt x="313" y="190"/>
                </a:lnTo>
                <a:lnTo>
                  <a:pt x="299" y="190"/>
                </a:lnTo>
                <a:lnTo>
                  <a:pt x="297" y="181"/>
                </a:lnTo>
                <a:lnTo>
                  <a:pt x="290" y="181"/>
                </a:lnTo>
                <a:lnTo>
                  <a:pt x="286" y="171"/>
                </a:lnTo>
                <a:lnTo>
                  <a:pt x="298" y="159"/>
                </a:lnTo>
                <a:lnTo>
                  <a:pt x="292" y="155"/>
                </a:lnTo>
                <a:lnTo>
                  <a:pt x="289" y="146"/>
                </a:lnTo>
                <a:lnTo>
                  <a:pt x="298" y="146"/>
                </a:lnTo>
                <a:lnTo>
                  <a:pt x="304" y="152"/>
                </a:lnTo>
                <a:lnTo>
                  <a:pt x="302" y="132"/>
                </a:lnTo>
                <a:lnTo>
                  <a:pt x="297" y="137"/>
                </a:lnTo>
                <a:lnTo>
                  <a:pt x="286" y="130"/>
                </a:lnTo>
                <a:lnTo>
                  <a:pt x="286" y="120"/>
                </a:lnTo>
                <a:lnTo>
                  <a:pt x="294" y="126"/>
                </a:lnTo>
                <a:lnTo>
                  <a:pt x="298" y="114"/>
                </a:lnTo>
                <a:lnTo>
                  <a:pt x="294" y="106"/>
                </a:lnTo>
                <a:lnTo>
                  <a:pt x="298" y="90"/>
                </a:lnTo>
                <a:lnTo>
                  <a:pt x="302" y="81"/>
                </a:lnTo>
                <a:lnTo>
                  <a:pt x="294" y="81"/>
                </a:lnTo>
                <a:lnTo>
                  <a:pt x="289" y="77"/>
                </a:lnTo>
                <a:lnTo>
                  <a:pt x="292" y="69"/>
                </a:lnTo>
                <a:lnTo>
                  <a:pt x="298" y="53"/>
                </a:lnTo>
                <a:lnTo>
                  <a:pt x="304" y="53"/>
                </a:lnTo>
                <a:lnTo>
                  <a:pt x="317" y="48"/>
                </a:lnTo>
                <a:lnTo>
                  <a:pt x="311" y="44"/>
                </a:lnTo>
                <a:lnTo>
                  <a:pt x="317" y="34"/>
                </a:lnTo>
                <a:lnTo>
                  <a:pt x="324" y="34"/>
                </a:lnTo>
                <a:lnTo>
                  <a:pt x="320" y="26"/>
                </a:lnTo>
                <a:lnTo>
                  <a:pt x="314" y="32"/>
                </a:lnTo>
                <a:lnTo>
                  <a:pt x="316" y="20"/>
                </a:lnTo>
                <a:lnTo>
                  <a:pt x="305" y="21"/>
                </a:lnTo>
                <a:lnTo>
                  <a:pt x="301" y="31"/>
                </a:lnTo>
                <a:lnTo>
                  <a:pt x="299" y="44"/>
                </a:lnTo>
                <a:lnTo>
                  <a:pt x="289" y="46"/>
                </a:lnTo>
                <a:lnTo>
                  <a:pt x="280" y="50"/>
                </a:lnTo>
                <a:lnTo>
                  <a:pt x="277" y="62"/>
                </a:lnTo>
                <a:lnTo>
                  <a:pt x="269" y="67"/>
                </a:lnTo>
                <a:lnTo>
                  <a:pt x="258" y="59"/>
                </a:lnTo>
                <a:lnTo>
                  <a:pt x="260" y="69"/>
                </a:lnTo>
                <a:lnTo>
                  <a:pt x="266" y="75"/>
                </a:lnTo>
                <a:lnTo>
                  <a:pt x="273" y="81"/>
                </a:lnTo>
                <a:lnTo>
                  <a:pt x="267" y="83"/>
                </a:lnTo>
                <a:lnTo>
                  <a:pt x="273" y="93"/>
                </a:lnTo>
                <a:lnTo>
                  <a:pt x="267" y="97"/>
                </a:lnTo>
                <a:lnTo>
                  <a:pt x="272" y="106"/>
                </a:lnTo>
                <a:lnTo>
                  <a:pt x="266" y="106"/>
                </a:lnTo>
                <a:lnTo>
                  <a:pt x="263" y="114"/>
                </a:lnTo>
                <a:lnTo>
                  <a:pt x="262" y="128"/>
                </a:lnTo>
                <a:lnTo>
                  <a:pt x="264" y="146"/>
                </a:lnTo>
                <a:lnTo>
                  <a:pt x="266" y="161"/>
                </a:lnTo>
                <a:lnTo>
                  <a:pt x="271" y="171"/>
                </a:lnTo>
                <a:lnTo>
                  <a:pt x="277" y="186"/>
                </a:lnTo>
                <a:lnTo>
                  <a:pt x="269" y="179"/>
                </a:lnTo>
                <a:lnTo>
                  <a:pt x="263" y="172"/>
                </a:lnTo>
                <a:lnTo>
                  <a:pt x="254" y="164"/>
                </a:lnTo>
                <a:lnTo>
                  <a:pt x="263" y="181"/>
                </a:lnTo>
                <a:lnTo>
                  <a:pt x="269" y="190"/>
                </a:lnTo>
                <a:lnTo>
                  <a:pt x="275" y="188"/>
                </a:lnTo>
                <a:lnTo>
                  <a:pt x="277" y="197"/>
                </a:lnTo>
                <a:lnTo>
                  <a:pt x="282" y="210"/>
                </a:lnTo>
                <a:lnTo>
                  <a:pt x="282" y="224"/>
                </a:lnTo>
                <a:lnTo>
                  <a:pt x="273" y="210"/>
                </a:lnTo>
                <a:lnTo>
                  <a:pt x="266" y="208"/>
                </a:lnTo>
                <a:lnTo>
                  <a:pt x="260" y="201"/>
                </a:lnTo>
                <a:lnTo>
                  <a:pt x="254" y="201"/>
                </a:lnTo>
                <a:lnTo>
                  <a:pt x="248" y="192"/>
                </a:lnTo>
                <a:lnTo>
                  <a:pt x="238" y="192"/>
                </a:lnTo>
                <a:lnTo>
                  <a:pt x="236" y="183"/>
                </a:lnTo>
                <a:lnTo>
                  <a:pt x="230" y="192"/>
                </a:lnTo>
                <a:lnTo>
                  <a:pt x="225" y="183"/>
                </a:lnTo>
                <a:lnTo>
                  <a:pt x="222" y="171"/>
                </a:lnTo>
                <a:lnTo>
                  <a:pt x="216" y="175"/>
                </a:lnTo>
                <a:lnTo>
                  <a:pt x="209" y="181"/>
                </a:lnTo>
                <a:lnTo>
                  <a:pt x="202" y="186"/>
                </a:lnTo>
                <a:lnTo>
                  <a:pt x="195" y="175"/>
                </a:lnTo>
                <a:lnTo>
                  <a:pt x="196" y="161"/>
                </a:lnTo>
                <a:lnTo>
                  <a:pt x="202" y="148"/>
                </a:lnTo>
                <a:lnTo>
                  <a:pt x="210" y="139"/>
                </a:lnTo>
                <a:lnTo>
                  <a:pt x="218" y="121"/>
                </a:lnTo>
                <a:lnTo>
                  <a:pt x="230" y="108"/>
                </a:lnTo>
                <a:lnTo>
                  <a:pt x="222" y="99"/>
                </a:lnTo>
                <a:lnTo>
                  <a:pt x="210" y="104"/>
                </a:lnTo>
                <a:lnTo>
                  <a:pt x="200" y="97"/>
                </a:lnTo>
                <a:lnTo>
                  <a:pt x="194" y="88"/>
                </a:lnTo>
                <a:lnTo>
                  <a:pt x="185" y="88"/>
                </a:lnTo>
                <a:lnTo>
                  <a:pt x="177" y="81"/>
                </a:lnTo>
                <a:lnTo>
                  <a:pt x="175" y="73"/>
                </a:lnTo>
                <a:lnTo>
                  <a:pt x="181" y="67"/>
                </a:lnTo>
                <a:lnTo>
                  <a:pt x="175" y="59"/>
                </a:lnTo>
                <a:lnTo>
                  <a:pt x="169" y="54"/>
                </a:lnTo>
                <a:lnTo>
                  <a:pt x="160" y="53"/>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13" name="CustomShape 22"/>
          <p:cNvSpPr/>
          <p:nvPr/>
        </p:nvSpPr>
        <p:spPr>
          <a:xfrm>
            <a:off x="8605440" y="2579400"/>
            <a:ext cx="421920" cy="244080"/>
          </a:xfrm>
          <a:custGeom>
            <a:avLst/>
            <a:gdLst/>
            <a:ahLst/>
            <a:cxnLst/>
            <a:rect l="l" t="t" r="r" b="b"/>
            <a:pathLst>
              <a:path w="321" h="185">
                <a:moveTo>
                  <a:pt x="0" y="109"/>
                </a:moveTo>
                <a:lnTo>
                  <a:pt x="0" y="104"/>
                </a:lnTo>
                <a:lnTo>
                  <a:pt x="3" y="93"/>
                </a:lnTo>
                <a:lnTo>
                  <a:pt x="8" y="73"/>
                </a:lnTo>
                <a:lnTo>
                  <a:pt x="14" y="49"/>
                </a:lnTo>
                <a:lnTo>
                  <a:pt x="18" y="37"/>
                </a:lnTo>
                <a:lnTo>
                  <a:pt x="21" y="23"/>
                </a:lnTo>
                <a:lnTo>
                  <a:pt x="21" y="18"/>
                </a:lnTo>
                <a:lnTo>
                  <a:pt x="53" y="18"/>
                </a:lnTo>
                <a:lnTo>
                  <a:pt x="92" y="20"/>
                </a:lnTo>
                <a:lnTo>
                  <a:pt x="109" y="20"/>
                </a:lnTo>
                <a:lnTo>
                  <a:pt x="141" y="23"/>
                </a:lnTo>
                <a:lnTo>
                  <a:pt x="159" y="23"/>
                </a:lnTo>
                <a:lnTo>
                  <a:pt x="194" y="25"/>
                </a:lnTo>
                <a:lnTo>
                  <a:pt x="198" y="25"/>
                </a:lnTo>
                <a:lnTo>
                  <a:pt x="202" y="20"/>
                </a:lnTo>
                <a:lnTo>
                  <a:pt x="207" y="20"/>
                </a:lnTo>
                <a:lnTo>
                  <a:pt x="208" y="16"/>
                </a:lnTo>
                <a:lnTo>
                  <a:pt x="208" y="11"/>
                </a:lnTo>
                <a:lnTo>
                  <a:pt x="209" y="8"/>
                </a:lnTo>
                <a:lnTo>
                  <a:pt x="219" y="8"/>
                </a:lnTo>
                <a:lnTo>
                  <a:pt x="221" y="2"/>
                </a:lnTo>
                <a:lnTo>
                  <a:pt x="224" y="2"/>
                </a:lnTo>
                <a:lnTo>
                  <a:pt x="235" y="0"/>
                </a:lnTo>
                <a:lnTo>
                  <a:pt x="240" y="2"/>
                </a:lnTo>
                <a:lnTo>
                  <a:pt x="240" y="7"/>
                </a:lnTo>
                <a:lnTo>
                  <a:pt x="238" y="11"/>
                </a:lnTo>
                <a:lnTo>
                  <a:pt x="241" y="16"/>
                </a:lnTo>
                <a:lnTo>
                  <a:pt x="241" y="25"/>
                </a:lnTo>
                <a:lnTo>
                  <a:pt x="244" y="25"/>
                </a:lnTo>
                <a:lnTo>
                  <a:pt x="246" y="26"/>
                </a:lnTo>
                <a:lnTo>
                  <a:pt x="246" y="31"/>
                </a:lnTo>
                <a:lnTo>
                  <a:pt x="250" y="31"/>
                </a:lnTo>
                <a:lnTo>
                  <a:pt x="253" y="37"/>
                </a:lnTo>
                <a:lnTo>
                  <a:pt x="252" y="41"/>
                </a:lnTo>
                <a:lnTo>
                  <a:pt x="247" y="43"/>
                </a:lnTo>
                <a:lnTo>
                  <a:pt x="240" y="43"/>
                </a:lnTo>
                <a:lnTo>
                  <a:pt x="235" y="47"/>
                </a:lnTo>
                <a:lnTo>
                  <a:pt x="238" y="49"/>
                </a:lnTo>
                <a:lnTo>
                  <a:pt x="237" y="53"/>
                </a:lnTo>
                <a:lnTo>
                  <a:pt x="231" y="55"/>
                </a:lnTo>
                <a:lnTo>
                  <a:pt x="224" y="62"/>
                </a:lnTo>
                <a:lnTo>
                  <a:pt x="226" y="67"/>
                </a:lnTo>
                <a:lnTo>
                  <a:pt x="221" y="67"/>
                </a:lnTo>
                <a:lnTo>
                  <a:pt x="221" y="80"/>
                </a:lnTo>
                <a:lnTo>
                  <a:pt x="229" y="86"/>
                </a:lnTo>
                <a:lnTo>
                  <a:pt x="232" y="86"/>
                </a:lnTo>
                <a:lnTo>
                  <a:pt x="235" y="77"/>
                </a:lnTo>
                <a:lnTo>
                  <a:pt x="240" y="82"/>
                </a:lnTo>
                <a:lnTo>
                  <a:pt x="244" y="84"/>
                </a:lnTo>
                <a:lnTo>
                  <a:pt x="250" y="88"/>
                </a:lnTo>
                <a:lnTo>
                  <a:pt x="250" y="97"/>
                </a:lnTo>
                <a:lnTo>
                  <a:pt x="256" y="103"/>
                </a:lnTo>
                <a:lnTo>
                  <a:pt x="258" y="104"/>
                </a:lnTo>
                <a:lnTo>
                  <a:pt x="258" y="111"/>
                </a:lnTo>
                <a:lnTo>
                  <a:pt x="261" y="113"/>
                </a:lnTo>
                <a:lnTo>
                  <a:pt x="258" y="115"/>
                </a:lnTo>
                <a:lnTo>
                  <a:pt x="253" y="113"/>
                </a:lnTo>
                <a:lnTo>
                  <a:pt x="252" y="117"/>
                </a:lnTo>
                <a:lnTo>
                  <a:pt x="258" y="124"/>
                </a:lnTo>
                <a:lnTo>
                  <a:pt x="261" y="124"/>
                </a:lnTo>
                <a:lnTo>
                  <a:pt x="265" y="129"/>
                </a:lnTo>
                <a:lnTo>
                  <a:pt x="267" y="139"/>
                </a:lnTo>
                <a:lnTo>
                  <a:pt x="267" y="144"/>
                </a:lnTo>
                <a:lnTo>
                  <a:pt x="268" y="147"/>
                </a:lnTo>
                <a:lnTo>
                  <a:pt x="284" y="153"/>
                </a:lnTo>
                <a:lnTo>
                  <a:pt x="307" y="147"/>
                </a:lnTo>
                <a:lnTo>
                  <a:pt x="311" y="144"/>
                </a:lnTo>
                <a:lnTo>
                  <a:pt x="312" y="139"/>
                </a:lnTo>
                <a:lnTo>
                  <a:pt x="312" y="129"/>
                </a:lnTo>
                <a:lnTo>
                  <a:pt x="311" y="126"/>
                </a:lnTo>
                <a:lnTo>
                  <a:pt x="307" y="126"/>
                </a:lnTo>
                <a:lnTo>
                  <a:pt x="307" y="117"/>
                </a:lnTo>
                <a:lnTo>
                  <a:pt x="305" y="113"/>
                </a:lnTo>
                <a:lnTo>
                  <a:pt x="298" y="111"/>
                </a:lnTo>
                <a:lnTo>
                  <a:pt x="296" y="113"/>
                </a:lnTo>
                <a:lnTo>
                  <a:pt x="293" y="111"/>
                </a:lnTo>
                <a:lnTo>
                  <a:pt x="293" y="106"/>
                </a:lnTo>
                <a:lnTo>
                  <a:pt x="296" y="104"/>
                </a:lnTo>
                <a:lnTo>
                  <a:pt x="300" y="106"/>
                </a:lnTo>
                <a:lnTo>
                  <a:pt x="303" y="106"/>
                </a:lnTo>
                <a:lnTo>
                  <a:pt x="308" y="109"/>
                </a:lnTo>
                <a:lnTo>
                  <a:pt x="311" y="115"/>
                </a:lnTo>
                <a:lnTo>
                  <a:pt x="316" y="122"/>
                </a:lnTo>
                <a:lnTo>
                  <a:pt x="320" y="135"/>
                </a:lnTo>
                <a:lnTo>
                  <a:pt x="317" y="141"/>
                </a:lnTo>
                <a:lnTo>
                  <a:pt x="320" y="144"/>
                </a:lnTo>
                <a:lnTo>
                  <a:pt x="319" y="151"/>
                </a:lnTo>
                <a:lnTo>
                  <a:pt x="317" y="153"/>
                </a:lnTo>
                <a:lnTo>
                  <a:pt x="320" y="163"/>
                </a:lnTo>
                <a:lnTo>
                  <a:pt x="319" y="170"/>
                </a:lnTo>
                <a:lnTo>
                  <a:pt x="316" y="170"/>
                </a:lnTo>
                <a:lnTo>
                  <a:pt x="316" y="163"/>
                </a:lnTo>
                <a:lnTo>
                  <a:pt x="311" y="159"/>
                </a:lnTo>
                <a:lnTo>
                  <a:pt x="307" y="162"/>
                </a:lnTo>
                <a:lnTo>
                  <a:pt x="296" y="162"/>
                </a:lnTo>
                <a:lnTo>
                  <a:pt x="292" y="166"/>
                </a:lnTo>
                <a:lnTo>
                  <a:pt x="290" y="163"/>
                </a:lnTo>
                <a:lnTo>
                  <a:pt x="282" y="166"/>
                </a:lnTo>
                <a:lnTo>
                  <a:pt x="275" y="166"/>
                </a:lnTo>
                <a:lnTo>
                  <a:pt x="274" y="173"/>
                </a:lnTo>
                <a:lnTo>
                  <a:pt x="270" y="175"/>
                </a:lnTo>
                <a:lnTo>
                  <a:pt x="256" y="177"/>
                </a:lnTo>
                <a:lnTo>
                  <a:pt x="256" y="170"/>
                </a:lnTo>
                <a:lnTo>
                  <a:pt x="258" y="166"/>
                </a:lnTo>
                <a:lnTo>
                  <a:pt x="258" y="157"/>
                </a:lnTo>
                <a:lnTo>
                  <a:pt x="259" y="153"/>
                </a:lnTo>
                <a:lnTo>
                  <a:pt x="253" y="151"/>
                </a:lnTo>
                <a:lnTo>
                  <a:pt x="250" y="151"/>
                </a:lnTo>
                <a:lnTo>
                  <a:pt x="247" y="153"/>
                </a:lnTo>
                <a:lnTo>
                  <a:pt x="246" y="162"/>
                </a:lnTo>
                <a:lnTo>
                  <a:pt x="241" y="166"/>
                </a:lnTo>
                <a:lnTo>
                  <a:pt x="240" y="166"/>
                </a:lnTo>
                <a:lnTo>
                  <a:pt x="238" y="170"/>
                </a:lnTo>
                <a:lnTo>
                  <a:pt x="233" y="168"/>
                </a:lnTo>
                <a:lnTo>
                  <a:pt x="229" y="173"/>
                </a:lnTo>
                <a:lnTo>
                  <a:pt x="229" y="180"/>
                </a:lnTo>
                <a:lnTo>
                  <a:pt x="226" y="177"/>
                </a:lnTo>
                <a:lnTo>
                  <a:pt x="226" y="182"/>
                </a:lnTo>
                <a:lnTo>
                  <a:pt x="220" y="184"/>
                </a:lnTo>
                <a:lnTo>
                  <a:pt x="219" y="177"/>
                </a:lnTo>
                <a:lnTo>
                  <a:pt x="216" y="177"/>
                </a:lnTo>
                <a:lnTo>
                  <a:pt x="213" y="162"/>
                </a:lnTo>
                <a:lnTo>
                  <a:pt x="209" y="151"/>
                </a:lnTo>
                <a:lnTo>
                  <a:pt x="207" y="151"/>
                </a:lnTo>
                <a:lnTo>
                  <a:pt x="196" y="147"/>
                </a:lnTo>
                <a:lnTo>
                  <a:pt x="194" y="141"/>
                </a:lnTo>
                <a:lnTo>
                  <a:pt x="194" y="129"/>
                </a:lnTo>
                <a:lnTo>
                  <a:pt x="191" y="129"/>
                </a:lnTo>
                <a:lnTo>
                  <a:pt x="191" y="117"/>
                </a:lnTo>
                <a:lnTo>
                  <a:pt x="190" y="113"/>
                </a:lnTo>
                <a:lnTo>
                  <a:pt x="181" y="113"/>
                </a:lnTo>
                <a:lnTo>
                  <a:pt x="154" y="115"/>
                </a:lnTo>
                <a:lnTo>
                  <a:pt x="153" y="111"/>
                </a:lnTo>
                <a:lnTo>
                  <a:pt x="125" y="113"/>
                </a:lnTo>
                <a:lnTo>
                  <a:pt x="123" y="111"/>
                </a:lnTo>
                <a:lnTo>
                  <a:pt x="90" y="111"/>
                </a:lnTo>
                <a:lnTo>
                  <a:pt x="85" y="113"/>
                </a:lnTo>
                <a:lnTo>
                  <a:pt x="69" y="111"/>
                </a:lnTo>
                <a:lnTo>
                  <a:pt x="67" y="115"/>
                </a:lnTo>
                <a:lnTo>
                  <a:pt x="63" y="115"/>
                </a:lnTo>
                <a:lnTo>
                  <a:pt x="61" y="111"/>
                </a:lnTo>
                <a:lnTo>
                  <a:pt x="43" y="111"/>
                </a:lnTo>
                <a:lnTo>
                  <a:pt x="0" y="10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14" name="CustomShape 23"/>
          <p:cNvSpPr/>
          <p:nvPr/>
        </p:nvSpPr>
        <p:spPr>
          <a:xfrm>
            <a:off x="8922960" y="2824920"/>
            <a:ext cx="45720" cy="30240"/>
          </a:xfrm>
          <a:custGeom>
            <a:avLst/>
            <a:gdLst/>
            <a:ahLst/>
            <a:cxnLst/>
            <a:rect l="l" t="t" r="r" b="b"/>
            <a:pathLst>
              <a:path w="35" h="23">
                <a:moveTo>
                  <a:pt x="18" y="0"/>
                </a:moveTo>
                <a:lnTo>
                  <a:pt x="20" y="4"/>
                </a:lnTo>
                <a:lnTo>
                  <a:pt x="24" y="2"/>
                </a:lnTo>
                <a:lnTo>
                  <a:pt x="26" y="4"/>
                </a:lnTo>
                <a:lnTo>
                  <a:pt x="26" y="8"/>
                </a:lnTo>
                <a:lnTo>
                  <a:pt x="28" y="12"/>
                </a:lnTo>
                <a:lnTo>
                  <a:pt x="30" y="12"/>
                </a:lnTo>
                <a:lnTo>
                  <a:pt x="34" y="6"/>
                </a:lnTo>
                <a:lnTo>
                  <a:pt x="34" y="13"/>
                </a:lnTo>
                <a:lnTo>
                  <a:pt x="32" y="16"/>
                </a:lnTo>
                <a:lnTo>
                  <a:pt x="29" y="16"/>
                </a:lnTo>
                <a:lnTo>
                  <a:pt x="24" y="18"/>
                </a:lnTo>
                <a:lnTo>
                  <a:pt x="8" y="18"/>
                </a:lnTo>
                <a:lnTo>
                  <a:pt x="5" y="22"/>
                </a:lnTo>
                <a:lnTo>
                  <a:pt x="2" y="22"/>
                </a:lnTo>
                <a:lnTo>
                  <a:pt x="0" y="16"/>
                </a:lnTo>
                <a:lnTo>
                  <a:pt x="5" y="18"/>
                </a:lnTo>
                <a:lnTo>
                  <a:pt x="8" y="13"/>
                </a:lnTo>
                <a:lnTo>
                  <a:pt x="12" y="4"/>
                </a:lnTo>
                <a:lnTo>
                  <a:pt x="17" y="0"/>
                </a:lnTo>
                <a:lnTo>
                  <a:pt x="18" y="0"/>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15" name="CustomShape 24"/>
          <p:cNvSpPr/>
          <p:nvPr/>
        </p:nvSpPr>
        <p:spPr>
          <a:xfrm>
            <a:off x="8994600" y="2839320"/>
            <a:ext cx="31320" cy="27000"/>
          </a:xfrm>
          <a:custGeom>
            <a:avLst/>
            <a:gdLst/>
            <a:ahLst/>
            <a:cxnLst/>
            <a:rect l="l" t="t" r="r" b="b"/>
            <a:pathLst>
              <a:path w="24" h="21">
                <a:moveTo>
                  <a:pt x="16" y="0"/>
                </a:moveTo>
                <a:lnTo>
                  <a:pt x="16" y="1"/>
                </a:lnTo>
                <a:lnTo>
                  <a:pt x="20" y="6"/>
                </a:lnTo>
                <a:lnTo>
                  <a:pt x="20" y="11"/>
                </a:lnTo>
                <a:lnTo>
                  <a:pt x="23" y="16"/>
                </a:lnTo>
                <a:lnTo>
                  <a:pt x="21" y="18"/>
                </a:lnTo>
                <a:lnTo>
                  <a:pt x="16" y="20"/>
                </a:lnTo>
                <a:lnTo>
                  <a:pt x="14" y="20"/>
                </a:lnTo>
                <a:lnTo>
                  <a:pt x="11" y="18"/>
                </a:lnTo>
                <a:lnTo>
                  <a:pt x="3" y="18"/>
                </a:lnTo>
                <a:lnTo>
                  <a:pt x="0" y="16"/>
                </a:lnTo>
                <a:lnTo>
                  <a:pt x="2" y="13"/>
                </a:lnTo>
                <a:lnTo>
                  <a:pt x="7" y="13"/>
                </a:lnTo>
                <a:lnTo>
                  <a:pt x="11" y="16"/>
                </a:lnTo>
                <a:lnTo>
                  <a:pt x="15" y="16"/>
                </a:lnTo>
                <a:lnTo>
                  <a:pt x="18" y="11"/>
                </a:lnTo>
                <a:lnTo>
                  <a:pt x="14" y="9"/>
                </a:lnTo>
                <a:lnTo>
                  <a:pt x="15" y="0"/>
                </a:lnTo>
                <a:lnTo>
                  <a:pt x="16" y="0"/>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16" name="CustomShape 25"/>
          <p:cNvSpPr/>
          <p:nvPr/>
        </p:nvSpPr>
        <p:spPr>
          <a:xfrm>
            <a:off x="6608520" y="1777320"/>
            <a:ext cx="763200" cy="410760"/>
          </a:xfrm>
          <a:custGeom>
            <a:avLst/>
            <a:gdLst/>
            <a:ahLst/>
            <a:cxnLst/>
            <a:rect l="l" t="t" r="r" b="b"/>
            <a:pathLst>
              <a:path w="581" h="313">
                <a:moveTo>
                  <a:pt x="0" y="121"/>
                </a:moveTo>
                <a:lnTo>
                  <a:pt x="8" y="117"/>
                </a:lnTo>
                <a:lnTo>
                  <a:pt x="20" y="111"/>
                </a:lnTo>
                <a:lnTo>
                  <a:pt x="36" y="106"/>
                </a:lnTo>
                <a:lnTo>
                  <a:pt x="42" y="103"/>
                </a:lnTo>
                <a:lnTo>
                  <a:pt x="49" y="95"/>
                </a:lnTo>
                <a:lnTo>
                  <a:pt x="57" y="86"/>
                </a:lnTo>
                <a:lnTo>
                  <a:pt x="76" y="86"/>
                </a:lnTo>
                <a:lnTo>
                  <a:pt x="89" y="84"/>
                </a:lnTo>
                <a:lnTo>
                  <a:pt x="106" y="77"/>
                </a:lnTo>
                <a:lnTo>
                  <a:pt x="113" y="66"/>
                </a:lnTo>
                <a:lnTo>
                  <a:pt x="125" y="64"/>
                </a:lnTo>
                <a:lnTo>
                  <a:pt x="135" y="62"/>
                </a:lnTo>
                <a:lnTo>
                  <a:pt x="137" y="51"/>
                </a:lnTo>
                <a:lnTo>
                  <a:pt x="145" y="45"/>
                </a:lnTo>
                <a:lnTo>
                  <a:pt x="151" y="42"/>
                </a:lnTo>
                <a:lnTo>
                  <a:pt x="169" y="34"/>
                </a:lnTo>
                <a:lnTo>
                  <a:pt x="174" y="24"/>
                </a:lnTo>
                <a:lnTo>
                  <a:pt x="178" y="18"/>
                </a:lnTo>
                <a:lnTo>
                  <a:pt x="192" y="9"/>
                </a:lnTo>
                <a:lnTo>
                  <a:pt x="198" y="5"/>
                </a:lnTo>
                <a:lnTo>
                  <a:pt x="204" y="2"/>
                </a:lnTo>
                <a:lnTo>
                  <a:pt x="216" y="2"/>
                </a:lnTo>
                <a:lnTo>
                  <a:pt x="222" y="0"/>
                </a:lnTo>
                <a:lnTo>
                  <a:pt x="229" y="2"/>
                </a:lnTo>
                <a:lnTo>
                  <a:pt x="240" y="2"/>
                </a:lnTo>
                <a:lnTo>
                  <a:pt x="236" y="11"/>
                </a:lnTo>
                <a:lnTo>
                  <a:pt x="227" y="11"/>
                </a:lnTo>
                <a:lnTo>
                  <a:pt x="212" y="27"/>
                </a:lnTo>
                <a:lnTo>
                  <a:pt x="206" y="34"/>
                </a:lnTo>
                <a:lnTo>
                  <a:pt x="198" y="37"/>
                </a:lnTo>
                <a:lnTo>
                  <a:pt x="190" y="51"/>
                </a:lnTo>
                <a:lnTo>
                  <a:pt x="182" y="66"/>
                </a:lnTo>
                <a:lnTo>
                  <a:pt x="177" y="82"/>
                </a:lnTo>
                <a:lnTo>
                  <a:pt x="183" y="82"/>
                </a:lnTo>
                <a:lnTo>
                  <a:pt x="189" y="80"/>
                </a:lnTo>
                <a:lnTo>
                  <a:pt x="198" y="72"/>
                </a:lnTo>
                <a:lnTo>
                  <a:pt x="204" y="69"/>
                </a:lnTo>
                <a:lnTo>
                  <a:pt x="194" y="84"/>
                </a:lnTo>
                <a:lnTo>
                  <a:pt x="209" y="76"/>
                </a:lnTo>
                <a:lnTo>
                  <a:pt x="224" y="76"/>
                </a:lnTo>
                <a:lnTo>
                  <a:pt x="231" y="80"/>
                </a:lnTo>
                <a:lnTo>
                  <a:pt x="240" y="82"/>
                </a:lnTo>
                <a:lnTo>
                  <a:pt x="254" y="91"/>
                </a:lnTo>
                <a:lnTo>
                  <a:pt x="258" y="103"/>
                </a:lnTo>
                <a:lnTo>
                  <a:pt x="263" y="111"/>
                </a:lnTo>
                <a:lnTo>
                  <a:pt x="273" y="129"/>
                </a:lnTo>
                <a:lnTo>
                  <a:pt x="280" y="130"/>
                </a:lnTo>
                <a:lnTo>
                  <a:pt x="288" y="130"/>
                </a:lnTo>
                <a:lnTo>
                  <a:pt x="292" y="129"/>
                </a:lnTo>
                <a:lnTo>
                  <a:pt x="302" y="126"/>
                </a:lnTo>
                <a:lnTo>
                  <a:pt x="309" y="129"/>
                </a:lnTo>
                <a:lnTo>
                  <a:pt x="318" y="138"/>
                </a:lnTo>
                <a:lnTo>
                  <a:pt x="327" y="133"/>
                </a:lnTo>
                <a:lnTo>
                  <a:pt x="337" y="139"/>
                </a:lnTo>
                <a:lnTo>
                  <a:pt x="351" y="129"/>
                </a:lnTo>
                <a:lnTo>
                  <a:pt x="360" y="123"/>
                </a:lnTo>
                <a:lnTo>
                  <a:pt x="380" y="109"/>
                </a:lnTo>
                <a:lnTo>
                  <a:pt x="390" y="109"/>
                </a:lnTo>
                <a:lnTo>
                  <a:pt x="402" y="106"/>
                </a:lnTo>
                <a:lnTo>
                  <a:pt x="407" y="105"/>
                </a:lnTo>
                <a:lnTo>
                  <a:pt x="416" y="106"/>
                </a:lnTo>
                <a:lnTo>
                  <a:pt x="425" y="105"/>
                </a:lnTo>
                <a:lnTo>
                  <a:pt x="430" y="105"/>
                </a:lnTo>
                <a:lnTo>
                  <a:pt x="440" y="106"/>
                </a:lnTo>
                <a:lnTo>
                  <a:pt x="454" y="103"/>
                </a:lnTo>
                <a:lnTo>
                  <a:pt x="469" y="95"/>
                </a:lnTo>
                <a:lnTo>
                  <a:pt x="487" y="95"/>
                </a:lnTo>
                <a:lnTo>
                  <a:pt x="484" y="123"/>
                </a:lnTo>
                <a:lnTo>
                  <a:pt x="492" y="133"/>
                </a:lnTo>
                <a:lnTo>
                  <a:pt x="501" y="138"/>
                </a:lnTo>
                <a:lnTo>
                  <a:pt x="512" y="138"/>
                </a:lnTo>
                <a:lnTo>
                  <a:pt x="523" y="135"/>
                </a:lnTo>
                <a:lnTo>
                  <a:pt x="533" y="138"/>
                </a:lnTo>
                <a:lnTo>
                  <a:pt x="547" y="135"/>
                </a:lnTo>
                <a:lnTo>
                  <a:pt x="556" y="148"/>
                </a:lnTo>
                <a:lnTo>
                  <a:pt x="557" y="164"/>
                </a:lnTo>
                <a:lnTo>
                  <a:pt x="559" y="174"/>
                </a:lnTo>
                <a:lnTo>
                  <a:pt x="571" y="179"/>
                </a:lnTo>
                <a:lnTo>
                  <a:pt x="574" y="190"/>
                </a:lnTo>
                <a:lnTo>
                  <a:pt x="580" y="193"/>
                </a:lnTo>
                <a:lnTo>
                  <a:pt x="577" y="202"/>
                </a:lnTo>
                <a:lnTo>
                  <a:pt x="571" y="202"/>
                </a:lnTo>
                <a:lnTo>
                  <a:pt x="563" y="198"/>
                </a:lnTo>
                <a:lnTo>
                  <a:pt x="557" y="198"/>
                </a:lnTo>
                <a:lnTo>
                  <a:pt x="543" y="197"/>
                </a:lnTo>
                <a:lnTo>
                  <a:pt x="536" y="197"/>
                </a:lnTo>
                <a:lnTo>
                  <a:pt x="529" y="197"/>
                </a:lnTo>
                <a:lnTo>
                  <a:pt x="522" y="193"/>
                </a:lnTo>
                <a:lnTo>
                  <a:pt x="516" y="193"/>
                </a:lnTo>
                <a:lnTo>
                  <a:pt x="513" y="206"/>
                </a:lnTo>
                <a:lnTo>
                  <a:pt x="509" y="215"/>
                </a:lnTo>
                <a:lnTo>
                  <a:pt x="502" y="206"/>
                </a:lnTo>
                <a:lnTo>
                  <a:pt x="494" y="198"/>
                </a:lnTo>
                <a:lnTo>
                  <a:pt x="477" y="190"/>
                </a:lnTo>
                <a:lnTo>
                  <a:pt x="471" y="190"/>
                </a:lnTo>
                <a:lnTo>
                  <a:pt x="464" y="188"/>
                </a:lnTo>
                <a:lnTo>
                  <a:pt x="454" y="186"/>
                </a:lnTo>
                <a:lnTo>
                  <a:pt x="448" y="186"/>
                </a:lnTo>
                <a:lnTo>
                  <a:pt x="442" y="183"/>
                </a:lnTo>
                <a:lnTo>
                  <a:pt x="436" y="190"/>
                </a:lnTo>
                <a:lnTo>
                  <a:pt x="430" y="195"/>
                </a:lnTo>
                <a:lnTo>
                  <a:pt x="407" y="198"/>
                </a:lnTo>
                <a:lnTo>
                  <a:pt x="387" y="198"/>
                </a:lnTo>
                <a:lnTo>
                  <a:pt x="374" y="203"/>
                </a:lnTo>
                <a:lnTo>
                  <a:pt x="368" y="217"/>
                </a:lnTo>
                <a:lnTo>
                  <a:pt x="351" y="230"/>
                </a:lnTo>
                <a:lnTo>
                  <a:pt x="345" y="234"/>
                </a:lnTo>
                <a:lnTo>
                  <a:pt x="337" y="246"/>
                </a:lnTo>
                <a:lnTo>
                  <a:pt x="331" y="238"/>
                </a:lnTo>
                <a:lnTo>
                  <a:pt x="339" y="225"/>
                </a:lnTo>
                <a:lnTo>
                  <a:pt x="348" y="215"/>
                </a:lnTo>
                <a:lnTo>
                  <a:pt x="339" y="217"/>
                </a:lnTo>
                <a:lnTo>
                  <a:pt x="333" y="217"/>
                </a:lnTo>
                <a:lnTo>
                  <a:pt x="327" y="221"/>
                </a:lnTo>
                <a:lnTo>
                  <a:pt x="320" y="232"/>
                </a:lnTo>
                <a:lnTo>
                  <a:pt x="309" y="234"/>
                </a:lnTo>
                <a:lnTo>
                  <a:pt x="309" y="219"/>
                </a:lnTo>
                <a:lnTo>
                  <a:pt x="312" y="208"/>
                </a:lnTo>
                <a:lnTo>
                  <a:pt x="306" y="212"/>
                </a:lnTo>
                <a:lnTo>
                  <a:pt x="300" y="223"/>
                </a:lnTo>
                <a:lnTo>
                  <a:pt x="295" y="234"/>
                </a:lnTo>
                <a:lnTo>
                  <a:pt x="290" y="242"/>
                </a:lnTo>
                <a:lnTo>
                  <a:pt x="286" y="250"/>
                </a:lnTo>
                <a:lnTo>
                  <a:pt x="282" y="263"/>
                </a:lnTo>
                <a:lnTo>
                  <a:pt x="269" y="287"/>
                </a:lnTo>
                <a:lnTo>
                  <a:pt x="262" y="299"/>
                </a:lnTo>
                <a:lnTo>
                  <a:pt x="254" y="305"/>
                </a:lnTo>
                <a:lnTo>
                  <a:pt x="247" y="312"/>
                </a:lnTo>
                <a:lnTo>
                  <a:pt x="240" y="305"/>
                </a:lnTo>
                <a:lnTo>
                  <a:pt x="240" y="295"/>
                </a:lnTo>
                <a:lnTo>
                  <a:pt x="247" y="283"/>
                </a:lnTo>
                <a:lnTo>
                  <a:pt x="240" y="279"/>
                </a:lnTo>
                <a:lnTo>
                  <a:pt x="231" y="283"/>
                </a:lnTo>
                <a:lnTo>
                  <a:pt x="229" y="267"/>
                </a:lnTo>
                <a:lnTo>
                  <a:pt x="233" y="259"/>
                </a:lnTo>
                <a:lnTo>
                  <a:pt x="234" y="250"/>
                </a:lnTo>
                <a:lnTo>
                  <a:pt x="231" y="232"/>
                </a:lnTo>
                <a:lnTo>
                  <a:pt x="226" y="227"/>
                </a:lnTo>
                <a:lnTo>
                  <a:pt x="220" y="225"/>
                </a:lnTo>
                <a:lnTo>
                  <a:pt x="206" y="221"/>
                </a:lnTo>
                <a:lnTo>
                  <a:pt x="209" y="210"/>
                </a:lnTo>
                <a:lnTo>
                  <a:pt x="200" y="202"/>
                </a:lnTo>
                <a:lnTo>
                  <a:pt x="186" y="202"/>
                </a:lnTo>
                <a:lnTo>
                  <a:pt x="174" y="197"/>
                </a:lnTo>
                <a:lnTo>
                  <a:pt x="169" y="193"/>
                </a:lnTo>
                <a:lnTo>
                  <a:pt x="163" y="195"/>
                </a:lnTo>
                <a:lnTo>
                  <a:pt x="157" y="197"/>
                </a:lnTo>
                <a:lnTo>
                  <a:pt x="151" y="193"/>
                </a:lnTo>
                <a:lnTo>
                  <a:pt x="145" y="193"/>
                </a:lnTo>
                <a:lnTo>
                  <a:pt x="133" y="186"/>
                </a:lnTo>
                <a:lnTo>
                  <a:pt x="124" y="179"/>
                </a:lnTo>
                <a:lnTo>
                  <a:pt x="118" y="177"/>
                </a:lnTo>
                <a:lnTo>
                  <a:pt x="96" y="172"/>
                </a:lnTo>
                <a:lnTo>
                  <a:pt x="65" y="164"/>
                </a:lnTo>
                <a:lnTo>
                  <a:pt x="49" y="158"/>
                </a:lnTo>
                <a:lnTo>
                  <a:pt x="30" y="152"/>
                </a:lnTo>
                <a:lnTo>
                  <a:pt x="25" y="144"/>
                </a:lnTo>
                <a:lnTo>
                  <a:pt x="20" y="130"/>
                </a:lnTo>
                <a:lnTo>
                  <a:pt x="10" y="129"/>
                </a:lnTo>
                <a:lnTo>
                  <a:pt x="0" y="121"/>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17" name="CustomShape 26"/>
          <p:cNvSpPr/>
          <p:nvPr/>
        </p:nvSpPr>
        <p:spPr>
          <a:xfrm>
            <a:off x="7032240" y="2069280"/>
            <a:ext cx="518760" cy="716040"/>
          </a:xfrm>
          <a:custGeom>
            <a:avLst/>
            <a:gdLst/>
            <a:ahLst/>
            <a:cxnLst/>
            <a:rect l="l" t="t" r="r" b="b"/>
            <a:pathLst>
              <a:path w="394" h="544">
                <a:moveTo>
                  <a:pt x="0" y="535"/>
                </a:moveTo>
                <a:lnTo>
                  <a:pt x="4" y="533"/>
                </a:lnTo>
                <a:lnTo>
                  <a:pt x="7" y="525"/>
                </a:lnTo>
                <a:lnTo>
                  <a:pt x="13" y="523"/>
                </a:lnTo>
                <a:lnTo>
                  <a:pt x="19" y="517"/>
                </a:lnTo>
                <a:lnTo>
                  <a:pt x="22" y="506"/>
                </a:lnTo>
                <a:lnTo>
                  <a:pt x="27" y="499"/>
                </a:lnTo>
                <a:lnTo>
                  <a:pt x="38" y="474"/>
                </a:lnTo>
                <a:lnTo>
                  <a:pt x="46" y="463"/>
                </a:lnTo>
                <a:lnTo>
                  <a:pt x="50" y="455"/>
                </a:lnTo>
                <a:lnTo>
                  <a:pt x="50" y="448"/>
                </a:lnTo>
                <a:lnTo>
                  <a:pt x="52" y="441"/>
                </a:lnTo>
                <a:lnTo>
                  <a:pt x="54" y="433"/>
                </a:lnTo>
                <a:lnTo>
                  <a:pt x="54" y="419"/>
                </a:lnTo>
                <a:lnTo>
                  <a:pt x="60" y="417"/>
                </a:lnTo>
                <a:lnTo>
                  <a:pt x="56" y="413"/>
                </a:lnTo>
                <a:lnTo>
                  <a:pt x="57" y="406"/>
                </a:lnTo>
                <a:lnTo>
                  <a:pt x="57" y="399"/>
                </a:lnTo>
                <a:lnTo>
                  <a:pt x="56" y="390"/>
                </a:lnTo>
                <a:lnTo>
                  <a:pt x="56" y="377"/>
                </a:lnTo>
                <a:lnTo>
                  <a:pt x="52" y="356"/>
                </a:lnTo>
                <a:lnTo>
                  <a:pt x="46" y="339"/>
                </a:lnTo>
                <a:lnTo>
                  <a:pt x="42" y="331"/>
                </a:lnTo>
                <a:lnTo>
                  <a:pt x="34" y="312"/>
                </a:lnTo>
                <a:lnTo>
                  <a:pt x="34" y="300"/>
                </a:lnTo>
                <a:lnTo>
                  <a:pt x="27" y="284"/>
                </a:lnTo>
                <a:lnTo>
                  <a:pt x="36" y="270"/>
                </a:lnTo>
                <a:lnTo>
                  <a:pt x="36" y="256"/>
                </a:lnTo>
                <a:lnTo>
                  <a:pt x="34" y="245"/>
                </a:lnTo>
                <a:lnTo>
                  <a:pt x="28" y="233"/>
                </a:lnTo>
                <a:lnTo>
                  <a:pt x="34" y="227"/>
                </a:lnTo>
                <a:lnTo>
                  <a:pt x="37" y="219"/>
                </a:lnTo>
                <a:lnTo>
                  <a:pt x="44" y="208"/>
                </a:lnTo>
                <a:lnTo>
                  <a:pt x="45" y="200"/>
                </a:lnTo>
                <a:lnTo>
                  <a:pt x="51" y="191"/>
                </a:lnTo>
                <a:lnTo>
                  <a:pt x="52" y="184"/>
                </a:lnTo>
                <a:lnTo>
                  <a:pt x="52" y="174"/>
                </a:lnTo>
                <a:lnTo>
                  <a:pt x="56" y="162"/>
                </a:lnTo>
                <a:lnTo>
                  <a:pt x="52" y="153"/>
                </a:lnTo>
                <a:lnTo>
                  <a:pt x="57" y="145"/>
                </a:lnTo>
                <a:lnTo>
                  <a:pt x="66" y="140"/>
                </a:lnTo>
                <a:lnTo>
                  <a:pt x="69" y="135"/>
                </a:lnTo>
                <a:lnTo>
                  <a:pt x="68" y="127"/>
                </a:lnTo>
                <a:lnTo>
                  <a:pt x="68" y="118"/>
                </a:lnTo>
                <a:lnTo>
                  <a:pt x="75" y="118"/>
                </a:lnTo>
                <a:lnTo>
                  <a:pt x="80" y="108"/>
                </a:lnTo>
                <a:lnTo>
                  <a:pt x="86" y="111"/>
                </a:lnTo>
                <a:lnTo>
                  <a:pt x="93" y="108"/>
                </a:lnTo>
                <a:lnTo>
                  <a:pt x="97" y="100"/>
                </a:lnTo>
                <a:lnTo>
                  <a:pt x="102" y="94"/>
                </a:lnTo>
                <a:lnTo>
                  <a:pt x="105" y="84"/>
                </a:lnTo>
                <a:lnTo>
                  <a:pt x="113" y="78"/>
                </a:lnTo>
                <a:lnTo>
                  <a:pt x="117" y="84"/>
                </a:lnTo>
                <a:lnTo>
                  <a:pt x="110" y="86"/>
                </a:lnTo>
                <a:lnTo>
                  <a:pt x="113" y="96"/>
                </a:lnTo>
                <a:lnTo>
                  <a:pt x="109" y="107"/>
                </a:lnTo>
                <a:lnTo>
                  <a:pt x="107" y="125"/>
                </a:lnTo>
                <a:lnTo>
                  <a:pt x="107" y="133"/>
                </a:lnTo>
                <a:lnTo>
                  <a:pt x="111" y="127"/>
                </a:lnTo>
                <a:lnTo>
                  <a:pt x="117" y="111"/>
                </a:lnTo>
                <a:lnTo>
                  <a:pt x="119" y="105"/>
                </a:lnTo>
                <a:lnTo>
                  <a:pt x="121" y="123"/>
                </a:lnTo>
                <a:lnTo>
                  <a:pt x="115" y="131"/>
                </a:lnTo>
                <a:lnTo>
                  <a:pt x="115" y="137"/>
                </a:lnTo>
                <a:lnTo>
                  <a:pt x="121" y="133"/>
                </a:lnTo>
                <a:lnTo>
                  <a:pt x="128" y="115"/>
                </a:lnTo>
                <a:lnTo>
                  <a:pt x="129" y="105"/>
                </a:lnTo>
                <a:lnTo>
                  <a:pt x="131" y="98"/>
                </a:lnTo>
                <a:lnTo>
                  <a:pt x="129" y="89"/>
                </a:lnTo>
                <a:lnTo>
                  <a:pt x="129" y="73"/>
                </a:lnTo>
                <a:lnTo>
                  <a:pt x="133" y="67"/>
                </a:lnTo>
                <a:lnTo>
                  <a:pt x="139" y="64"/>
                </a:lnTo>
                <a:lnTo>
                  <a:pt x="148" y="56"/>
                </a:lnTo>
                <a:lnTo>
                  <a:pt x="169" y="56"/>
                </a:lnTo>
                <a:lnTo>
                  <a:pt x="161" y="47"/>
                </a:lnTo>
                <a:lnTo>
                  <a:pt x="155" y="36"/>
                </a:lnTo>
                <a:lnTo>
                  <a:pt x="155" y="27"/>
                </a:lnTo>
                <a:lnTo>
                  <a:pt x="161" y="20"/>
                </a:lnTo>
                <a:lnTo>
                  <a:pt x="167" y="14"/>
                </a:lnTo>
                <a:lnTo>
                  <a:pt x="166" y="7"/>
                </a:lnTo>
                <a:lnTo>
                  <a:pt x="171" y="4"/>
                </a:lnTo>
                <a:lnTo>
                  <a:pt x="175" y="7"/>
                </a:lnTo>
                <a:lnTo>
                  <a:pt x="179" y="7"/>
                </a:lnTo>
                <a:lnTo>
                  <a:pt x="186" y="0"/>
                </a:lnTo>
                <a:lnTo>
                  <a:pt x="190" y="0"/>
                </a:lnTo>
                <a:lnTo>
                  <a:pt x="195" y="4"/>
                </a:lnTo>
                <a:lnTo>
                  <a:pt x="202" y="9"/>
                </a:lnTo>
                <a:lnTo>
                  <a:pt x="210" y="16"/>
                </a:lnTo>
                <a:lnTo>
                  <a:pt x="215" y="19"/>
                </a:lnTo>
                <a:lnTo>
                  <a:pt x="228" y="19"/>
                </a:lnTo>
                <a:lnTo>
                  <a:pt x="237" y="25"/>
                </a:lnTo>
                <a:lnTo>
                  <a:pt x="244" y="33"/>
                </a:lnTo>
                <a:lnTo>
                  <a:pt x="258" y="37"/>
                </a:lnTo>
                <a:lnTo>
                  <a:pt x="263" y="41"/>
                </a:lnTo>
                <a:lnTo>
                  <a:pt x="272" y="49"/>
                </a:lnTo>
                <a:lnTo>
                  <a:pt x="280" y="51"/>
                </a:lnTo>
                <a:lnTo>
                  <a:pt x="288" y="56"/>
                </a:lnTo>
                <a:lnTo>
                  <a:pt x="296" y="57"/>
                </a:lnTo>
                <a:lnTo>
                  <a:pt x="301" y="62"/>
                </a:lnTo>
                <a:lnTo>
                  <a:pt x="306" y="67"/>
                </a:lnTo>
                <a:lnTo>
                  <a:pt x="306" y="78"/>
                </a:lnTo>
                <a:lnTo>
                  <a:pt x="313" y="82"/>
                </a:lnTo>
                <a:lnTo>
                  <a:pt x="316" y="94"/>
                </a:lnTo>
                <a:lnTo>
                  <a:pt x="310" y="98"/>
                </a:lnTo>
                <a:lnTo>
                  <a:pt x="305" y="96"/>
                </a:lnTo>
                <a:lnTo>
                  <a:pt x="302" y="102"/>
                </a:lnTo>
                <a:lnTo>
                  <a:pt x="302" y="108"/>
                </a:lnTo>
                <a:lnTo>
                  <a:pt x="312" y="123"/>
                </a:lnTo>
                <a:lnTo>
                  <a:pt x="316" y="131"/>
                </a:lnTo>
                <a:lnTo>
                  <a:pt x="319" y="147"/>
                </a:lnTo>
                <a:lnTo>
                  <a:pt x="316" y="160"/>
                </a:lnTo>
                <a:lnTo>
                  <a:pt x="316" y="166"/>
                </a:lnTo>
                <a:lnTo>
                  <a:pt x="314" y="184"/>
                </a:lnTo>
                <a:lnTo>
                  <a:pt x="313" y="193"/>
                </a:lnTo>
                <a:lnTo>
                  <a:pt x="306" y="198"/>
                </a:lnTo>
                <a:lnTo>
                  <a:pt x="299" y="203"/>
                </a:lnTo>
                <a:lnTo>
                  <a:pt x="293" y="212"/>
                </a:lnTo>
                <a:lnTo>
                  <a:pt x="290" y="229"/>
                </a:lnTo>
                <a:lnTo>
                  <a:pt x="284" y="231"/>
                </a:lnTo>
                <a:lnTo>
                  <a:pt x="283" y="237"/>
                </a:lnTo>
                <a:lnTo>
                  <a:pt x="277" y="237"/>
                </a:lnTo>
                <a:lnTo>
                  <a:pt x="272" y="239"/>
                </a:lnTo>
                <a:lnTo>
                  <a:pt x="268" y="239"/>
                </a:lnTo>
                <a:lnTo>
                  <a:pt x="263" y="244"/>
                </a:lnTo>
                <a:lnTo>
                  <a:pt x="257" y="268"/>
                </a:lnTo>
                <a:lnTo>
                  <a:pt x="260" y="275"/>
                </a:lnTo>
                <a:lnTo>
                  <a:pt x="263" y="282"/>
                </a:lnTo>
                <a:lnTo>
                  <a:pt x="271" y="286"/>
                </a:lnTo>
                <a:lnTo>
                  <a:pt x="277" y="289"/>
                </a:lnTo>
                <a:lnTo>
                  <a:pt x="284" y="292"/>
                </a:lnTo>
                <a:lnTo>
                  <a:pt x="288" y="286"/>
                </a:lnTo>
                <a:lnTo>
                  <a:pt x="292" y="282"/>
                </a:lnTo>
                <a:lnTo>
                  <a:pt x="296" y="275"/>
                </a:lnTo>
                <a:lnTo>
                  <a:pt x="302" y="273"/>
                </a:lnTo>
                <a:lnTo>
                  <a:pt x="306" y="262"/>
                </a:lnTo>
                <a:lnTo>
                  <a:pt x="312" y="258"/>
                </a:lnTo>
                <a:lnTo>
                  <a:pt x="313" y="251"/>
                </a:lnTo>
                <a:lnTo>
                  <a:pt x="317" y="244"/>
                </a:lnTo>
                <a:lnTo>
                  <a:pt x="328" y="239"/>
                </a:lnTo>
                <a:lnTo>
                  <a:pt x="336" y="235"/>
                </a:lnTo>
                <a:lnTo>
                  <a:pt x="342" y="231"/>
                </a:lnTo>
                <a:lnTo>
                  <a:pt x="351" y="231"/>
                </a:lnTo>
                <a:lnTo>
                  <a:pt x="365" y="237"/>
                </a:lnTo>
                <a:lnTo>
                  <a:pt x="370" y="242"/>
                </a:lnTo>
                <a:lnTo>
                  <a:pt x="371" y="251"/>
                </a:lnTo>
                <a:lnTo>
                  <a:pt x="378" y="264"/>
                </a:lnTo>
                <a:lnTo>
                  <a:pt x="378" y="286"/>
                </a:lnTo>
                <a:lnTo>
                  <a:pt x="380" y="298"/>
                </a:lnTo>
                <a:lnTo>
                  <a:pt x="381" y="304"/>
                </a:lnTo>
                <a:lnTo>
                  <a:pt x="385" y="324"/>
                </a:lnTo>
                <a:lnTo>
                  <a:pt x="386" y="333"/>
                </a:lnTo>
                <a:lnTo>
                  <a:pt x="386" y="343"/>
                </a:lnTo>
                <a:lnTo>
                  <a:pt x="389" y="357"/>
                </a:lnTo>
                <a:lnTo>
                  <a:pt x="393" y="370"/>
                </a:lnTo>
                <a:lnTo>
                  <a:pt x="391" y="377"/>
                </a:lnTo>
                <a:lnTo>
                  <a:pt x="387" y="386"/>
                </a:lnTo>
                <a:lnTo>
                  <a:pt x="386" y="396"/>
                </a:lnTo>
                <a:lnTo>
                  <a:pt x="386" y="406"/>
                </a:lnTo>
                <a:lnTo>
                  <a:pt x="383" y="423"/>
                </a:lnTo>
                <a:lnTo>
                  <a:pt x="377" y="431"/>
                </a:lnTo>
                <a:lnTo>
                  <a:pt x="372" y="423"/>
                </a:lnTo>
                <a:lnTo>
                  <a:pt x="372" y="413"/>
                </a:lnTo>
                <a:lnTo>
                  <a:pt x="363" y="417"/>
                </a:lnTo>
                <a:lnTo>
                  <a:pt x="358" y="421"/>
                </a:lnTo>
                <a:lnTo>
                  <a:pt x="360" y="429"/>
                </a:lnTo>
                <a:lnTo>
                  <a:pt x="355" y="433"/>
                </a:lnTo>
                <a:lnTo>
                  <a:pt x="354" y="439"/>
                </a:lnTo>
                <a:lnTo>
                  <a:pt x="354" y="445"/>
                </a:lnTo>
                <a:lnTo>
                  <a:pt x="349" y="455"/>
                </a:lnTo>
                <a:lnTo>
                  <a:pt x="336" y="461"/>
                </a:lnTo>
                <a:lnTo>
                  <a:pt x="331" y="472"/>
                </a:lnTo>
                <a:lnTo>
                  <a:pt x="331" y="479"/>
                </a:lnTo>
                <a:lnTo>
                  <a:pt x="328" y="494"/>
                </a:lnTo>
                <a:lnTo>
                  <a:pt x="328" y="501"/>
                </a:lnTo>
                <a:lnTo>
                  <a:pt x="323" y="503"/>
                </a:lnTo>
                <a:lnTo>
                  <a:pt x="316" y="510"/>
                </a:lnTo>
                <a:lnTo>
                  <a:pt x="310" y="521"/>
                </a:lnTo>
                <a:lnTo>
                  <a:pt x="304" y="535"/>
                </a:lnTo>
                <a:lnTo>
                  <a:pt x="274" y="539"/>
                </a:lnTo>
                <a:lnTo>
                  <a:pt x="263" y="539"/>
                </a:lnTo>
                <a:lnTo>
                  <a:pt x="220" y="541"/>
                </a:lnTo>
                <a:lnTo>
                  <a:pt x="183" y="543"/>
                </a:lnTo>
                <a:lnTo>
                  <a:pt x="181" y="535"/>
                </a:lnTo>
                <a:lnTo>
                  <a:pt x="104" y="535"/>
                </a:lnTo>
                <a:lnTo>
                  <a:pt x="95" y="537"/>
                </a:lnTo>
                <a:lnTo>
                  <a:pt x="68" y="535"/>
                </a:lnTo>
                <a:lnTo>
                  <a:pt x="0" y="535"/>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18" name="CustomShape 27"/>
          <p:cNvSpPr/>
          <p:nvPr/>
        </p:nvSpPr>
        <p:spPr>
          <a:xfrm>
            <a:off x="5803560" y="1444320"/>
            <a:ext cx="917280" cy="1028520"/>
          </a:xfrm>
          <a:custGeom>
            <a:avLst/>
            <a:gdLst/>
            <a:ahLst/>
            <a:cxnLst/>
            <a:rect l="l" t="t" r="r" b="b"/>
            <a:pathLst>
              <a:path w="697" h="782">
                <a:moveTo>
                  <a:pt x="71" y="781"/>
                </a:moveTo>
                <a:lnTo>
                  <a:pt x="71" y="685"/>
                </a:lnTo>
                <a:lnTo>
                  <a:pt x="69" y="642"/>
                </a:lnTo>
                <a:lnTo>
                  <a:pt x="69" y="538"/>
                </a:lnTo>
                <a:lnTo>
                  <a:pt x="64" y="532"/>
                </a:lnTo>
                <a:lnTo>
                  <a:pt x="58" y="527"/>
                </a:lnTo>
                <a:lnTo>
                  <a:pt x="48" y="522"/>
                </a:lnTo>
                <a:lnTo>
                  <a:pt x="41" y="507"/>
                </a:lnTo>
                <a:lnTo>
                  <a:pt x="35" y="503"/>
                </a:lnTo>
                <a:lnTo>
                  <a:pt x="35" y="494"/>
                </a:lnTo>
                <a:lnTo>
                  <a:pt x="41" y="489"/>
                </a:lnTo>
                <a:lnTo>
                  <a:pt x="51" y="480"/>
                </a:lnTo>
                <a:lnTo>
                  <a:pt x="58" y="469"/>
                </a:lnTo>
                <a:lnTo>
                  <a:pt x="59" y="456"/>
                </a:lnTo>
                <a:lnTo>
                  <a:pt x="58" y="448"/>
                </a:lnTo>
                <a:lnTo>
                  <a:pt x="61" y="440"/>
                </a:lnTo>
                <a:lnTo>
                  <a:pt x="58" y="427"/>
                </a:lnTo>
                <a:lnTo>
                  <a:pt x="58" y="414"/>
                </a:lnTo>
                <a:lnTo>
                  <a:pt x="57" y="405"/>
                </a:lnTo>
                <a:lnTo>
                  <a:pt x="46" y="391"/>
                </a:lnTo>
                <a:lnTo>
                  <a:pt x="46" y="382"/>
                </a:lnTo>
                <a:lnTo>
                  <a:pt x="44" y="372"/>
                </a:lnTo>
                <a:lnTo>
                  <a:pt x="41" y="366"/>
                </a:lnTo>
                <a:lnTo>
                  <a:pt x="39" y="358"/>
                </a:lnTo>
                <a:lnTo>
                  <a:pt x="41" y="341"/>
                </a:lnTo>
                <a:lnTo>
                  <a:pt x="42" y="332"/>
                </a:lnTo>
                <a:lnTo>
                  <a:pt x="42" y="325"/>
                </a:lnTo>
                <a:lnTo>
                  <a:pt x="36" y="315"/>
                </a:lnTo>
                <a:lnTo>
                  <a:pt x="38" y="307"/>
                </a:lnTo>
                <a:lnTo>
                  <a:pt x="38" y="299"/>
                </a:lnTo>
                <a:lnTo>
                  <a:pt x="36" y="284"/>
                </a:lnTo>
                <a:lnTo>
                  <a:pt x="36" y="272"/>
                </a:lnTo>
                <a:lnTo>
                  <a:pt x="36" y="264"/>
                </a:lnTo>
                <a:lnTo>
                  <a:pt x="35" y="258"/>
                </a:lnTo>
                <a:lnTo>
                  <a:pt x="35" y="240"/>
                </a:lnTo>
                <a:lnTo>
                  <a:pt x="31" y="231"/>
                </a:lnTo>
                <a:lnTo>
                  <a:pt x="28" y="221"/>
                </a:lnTo>
                <a:lnTo>
                  <a:pt x="27" y="215"/>
                </a:lnTo>
                <a:lnTo>
                  <a:pt x="21" y="201"/>
                </a:lnTo>
                <a:lnTo>
                  <a:pt x="16" y="193"/>
                </a:lnTo>
                <a:lnTo>
                  <a:pt x="15" y="185"/>
                </a:lnTo>
                <a:lnTo>
                  <a:pt x="15" y="178"/>
                </a:lnTo>
                <a:lnTo>
                  <a:pt x="7" y="160"/>
                </a:lnTo>
                <a:lnTo>
                  <a:pt x="7" y="111"/>
                </a:lnTo>
                <a:lnTo>
                  <a:pt x="7" y="102"/>
                </a:lnTo>
                <a:lnTo>
                  <a:pt x="12" y="96"/>
                </a:lnTo>
                <a:lnTo>
                  <a:pt x="9" y="87"/>
                </a:lnTo>
                <a:lnTo>
                  <a:pt x="4" y="75"/>
                </a:lnTo>
                <a:lnTo>
                  <a:pt x="3" y="64"/>
                </a:lnTo>
                <a:lnTo>
                  <a:pt x="0" y="58"/>
                </a:lnTo>
                <a:lnTo>
                  <a:pt x="0" y="49"/>
                </a:lnTo>
                <a:lnTo>
                  <a:pt x="185" y="49"/>
                </a:lnTo>
                <a:lnTo>
                  <a:pt x="185" y="0"/>
                </a:lnTo>
                <a:lnTo>
                  <a:pt x="194" y="0"/>
                </a:lnTo>
                <a:lnTo>
                  <a:pt x="202" y="0"/>
                </a:lnTo>
                <a:lnTo>
                  <a:pt x="206" y="0"/>
                </a:lnTo>
                <a:lnTo>
                  <a:pt x="211" y="5"/>
                </a:lnTo>
                <a:lnTo>
                  <a:pt x="217" y="5"/>
                </a:lnTo>
                <a:lnTo>
                  <a:pt x="218" y="11"/>
                </a:lnTo>
                <a:lnTo>
                  <a:pt x="218" y="19"/>
                </a:lnTo>
                <a:lnTo>
                  <a:pt x="224" y="35"/>
                </a:lnTo>
                <a:lnTo>
                  <a:pt x="224" y="42"/>
                </a:lnTo>
                <a:lnTo>
                  <a:pt x="229" y="60"/>
                </a:lnTo>
                <a:lnTo>
                  <a:pt x="229" y="70"/>
                </a:lnTo>
                <a:lnTo>
                  <a:pt x="227" y="78"/>
                </a:lnTo>
                <a:lnTo>
                  <a:pt x="235" y="85"/>
                </a:lnTo>
                <a:lnTo>
                  <a:pt x="242" y="89"/>
                </a:lnTo>
                <a:lnTo>
                  <a:pt x="250" y="91"/>
                </a:lnTo>
                <a:lnTo>
                  <a:pt x="256" y="89"/>
                </a:lnTo>
                <a:lnTo>
                  <a:pt x="264" y="89"/>
                </a:lnTo>
                <a:lnTo>
                  <a:pt x="269" y="98"/>
                </a:lnTo>
                <a:lnTo>
                  <a:pt x="303" y="98"/>
                </a:lnTo>
                <a:lnTo>
                  <a:pt x="308" y="105"/>
                </a:lnTo>
                <a:lnTo>
                  <a:pt x="308" y="111"/>
                </a:lnTo>
                <a:lnTo>
                  <a:pt x="338" y="109"/>
                </a:lnTo>
                <a:lnTo>
                  <a:pt x="342" y="102"/>
                </a:lnTo>
                <a:lnTo>
                  <a:pt x="355" y="98"/>
                </a:lnTo>
                <a:lnTo>
                  <a:pt x="362" y="98"/>
                </a:lnTo>
                <a:lnTo>
                  <a:pt x="373" y="100"/>
                </a:lnTo>
                <a:lnTo>
                  <a:pt x="386" y="100"/>
                </a:lnTo>
                <a:lnTo>
                  <a:pt x="391" y="105"/>
                </a:lnTo>
                <a:lnTo>
                  <a:pt x="398" y="107"/>
                </a:lnTo>
                <a:lnTo>
                  <a:pt x="403" y="109"/>
                </a:lnTo>
                <a:lnTo>
                  <a:pt x="413" y="109"/>
                </a:lnTo>
                <a:lnTo>
                  <a:pt x="414" y="115"/>
                </a:lnTo>
                <a:lnTo>
                  <a:pt x="408" y="117"/>
                </a:lnTo>
                <a:lnTo>
                  <a:pt x="423" y="123"/>
                </a:lnTo>
                <a:lnTo>
                  <a:pt x="429" y="129"/>
                </a:lnTo>
                <a:lnTo>
                  <a:pt x="427" y="137"/>
                </a:lnTo>
                <a:lnTo>
                  <a:pt x="434" y="154"/>
                </a:lnTo>
                <a:lnTo>
                  <a:pt x="444" y="149"/>
                </a:lnTo>
                <a:lnTo>
                  <a:pt x="442" y="142"/>
                </a:lnTo>
                <a:lnTo>
                  <a:pt x="450" y="136"/>
                </a:lnTo>
                <a:lnTo>
                  <a:pt x="465" y="136"/>
                </a:lnTo>
                <a:lnTo>
                  <a:pt x="470" y="144"/>
                </a:lnTo>
                <a:lnTo>
                  <a:pt x="474" y="151"/>
                </a:lnTo>
                <a:lnTo>
                  <a:pt x="480" y="151"/>
                </a:lnTo>
                <a:lnTo>
                  <a:pt x="494" y="156"/>
                </a:lnTo>
                <a:lnTo>
                  <a:pt x="497" y="166"/>
                </a:lnTo>
                <a:lnTo>
                  <a:pt x="510" y="168"/>
                </a:lnTo>
                <a:lnTo>
                  <a:pt x="512" y="176"/>
                </a:lnTo>
                <a:lnTo>
                  <a:pt x="518" y="172"/>
                </a:lnTo>
                <a:lnTo>
                  <a:pt x="522" y="176"/>
                </a:lnTo>
                <a:lnTo>
                  <a:pt x="538" y="170"/>
                </a:lnTo>
                <a:lnTo>
                  <a:pt x="544" y="164"/>
                </a:lnTo>
                <a:lnTo>
                  <a:pt x="551" y="157"/>
                </a:lnTo>
                <a:lnTo>
                  <a:pt x="559" y="156"/>
                </a:lnTo>
                <a:lnTo>
                  <a:pt x="567" y="149"/>
                </a:lnTo>
                <a:lnTo>
                  <a:pt x="573" y="149"/>
                </a:lnTo>
                <a:lnTo>
                  <a:pt x="576" y="157"/>
                </a:lnTo>
                <a:lnTo>
                  <a:pt x="580" y="160"/>
                </a:lnTo>
                <a:lnTo>
                  <a:pt x="584" y="168"/>
                </a:lnTo>
                <a:lnTo>
                  <a:pt x="588" y="168"/>
                </a:lnTo>
                <a:lnTo>
                  <a:pt x="593" y="166"/>
                </a:lnTo>
                <a:lnTo>
                  <a:pt x="599" y="166"/>
                </a:lnTo>
                <a:lnTo>
                  <a:pt x="605" y="168"/>
                </a:lnTo>
                <a:lnTo>
                  <a:pt x="629" y="168"/>
                </a:lnTo>
                <a:lnTo>
                  <a:pt x="633" y="166"/>
                </a:lnTo>
                <a:lnTo>
                  <a:pt x="638" y="166"/>
                </a:lnTo>
                <a:lnTo>
                  <a:pt x="646" y="170"/>
                </a:lnTo>
                <a:lnTo>
                  <a:pt x="656" y="180"/>
                </a:lnTo>
                <a:lnTo>
                  <a:pt x="663" y="185"/>
                </a:lnTo>
                <a:lnTo>
                  <a:pt x="670" y="180"/>
                </a:lnTo>
                <a:lnTo>
                  <a:pt x="676" y="180"/>
                </a:lnTo>
                <a:lnTo>
                  <a:pt x="688" y="182"/>
                </a:lnTo>
                <a:lnTo>
                  <a:pt x="696" y="182"/>
                </a:lnTo>
                <a:lnTo>
                  <a:pt x="685" y="186"/>
                </a:lnTo>
                <a:lnTo>
                  <a:pt x="679" y="193"/>
                </a:lnTo>
                <a:lnTo>
                  <a:pt x="652" y="204"/>
                </a:lnTo>
                <a:lnTo>
                  <a:pt x="638" y="211"/>
                </a:lnTo>
                <a:lnTo>
                  <a:pt x="630" y="213"/>
                </a:lnTo>
                <a:lnTo>
                  <a:pt x="617" y="218"/>
                </a:lnTo>
                <a:lnTo>
                  <a:pt x="585" y="235"/>
                </a:lnTo>
                <a:lnTo>
                  <a:pt x="557" y="254"/>
                </a:lnTo>
                <a:lnTo>
                  <a:pt x="551" y="262"/>
                </a:lnTo>
                <a:lnTo>
                  <a:pt x="546" y="270"/>
                </a:lnTo>
                <a:lnTo>
                  <a:pt x="532" y="287"/>
                </a:lnTo>
                <a:lnTo>
                  <a:pt x="522" y="295"/>
                </a:lnTo>
                <a:lnTo>
                  <a:pt x="511" y="303"/>
                </a:lnTo>
                <a:lnTo>
                  <a:pt x="492" y="319"/>
                </a:lnTo>
                <a:lnTo>
                  <a:pt x="483" y="328"/>
                </a:lnTo>
                <a:lnTo>
                  <a:pt x="468" y="339"/>
                </a:lnTo>
                <a:lnTo>
                  <a:pt x="462" y="341"/>
                </a:lnTo>
                <a:lnTo>
                  <a:pt x="458" y="348"/>
                </a:lnTo>
                <a:lnTo>
                  <a:pt x="450" y="355"/>
                </a:lnTo>
                <a:lnTo>
                  <a:pt x="444" y="361"/>
                </a:lnTo>
                <a:lnTo>
                  <a:pt x="442" y="392"/>
                </a:lnTo>
                <a:lnTo>
                  <a:pt x="442" y="427"/>
                </a:lnTo>
                <a:lnTo>
                  <a:pt x="441" y="438"/>
                </a:lnTo>
                <a:lnTo>
                  <a:pt x="436" y="446"/>
                </a:lnTo>
                <a:lnTo>
                  <a:pt x="429" y="446"/>
                </a:lnTo>
                <a:lnTo>
                  <a:pt x="420" y="451"/>
                </a:lnTo>
                <a:lnTo>
                  <a:pt x="406" y="461"/>
                </a:lnTo>
                <a:lnTo>
                  <a:pt x="403" y="463"/>
                </a:lnTo>
                <a:lnTo>
                  <a:pt x="400" y="469"/>
                </a:lnTo>
                <a:lnTo>
                  <a:pt x="397" y="480"/>
                </a:lnTo>
                <a:lnTo>
                  <a:pt x="389" y="487"/>
                </a:lnTo>
                <a:lnTo>
                  <a:pt x="388" y="495"/>
                </a:lnTo>
                <a:lnTo>
                  <a:pt x="388" y="505"/>
                </a:lnTo>
                <a:lnTo>
                  <a:pt x="400" y="507"/>
                </a:lnTo>
                <a:lnTo>
                  <a:pt x="408" y="520"/>
                </a:lnTo>
                <a:lnTo>
                  <a:pt x="404" y="532"/>
                </a:lnTo>
                <a:lnTo>
                  <a:pt x="401" y="538"/>
                </a:lnTo>
                <a:lnTo>
                  <a:pt x="400" y="551"/>
                </a:lnTo>
                <a:lnTo>
                  <a:pt x="400" y="562"/>
                </a:lnTo>
                <a:lnTo>
                  <a:pt x="397" y="571"/>
                </a:lnTo>
                <a:lnTo>
                  <a:pt x="401" y="587"/>
                </a:lnTo>
                <a:lnTo>
                  <a:pt x="400" y="593"/>
                </a:lnTo>
                <a:lnTo>
                  <a:pt x="398" y="604"/>
                </a:lnTo>
                <a:lnTo>
                  <a:pt x="397" y="613"/>
                </a:lnTo>
                <a:lnTo>
                  <a:pt x="403" y="620"/>
                </a:lnTo>
                <a:lnTo>
                  <a:pt x="408" y="622"/>
                </a:lnTo>
                <a:lnTo>
                  <a:pt x="413" y="627"/>
                </a:lnTo>
                <a:lnTo>
                  <a:pt x="415" y="634"/>
                </a:lnTo>
                <a:lnTo>
                  <a:pt x="421" y="638"/>
                </a:lnTo>
                <a:lnTo>
                  <a:pt x="429" y="638"/>
                </a:lnTo>
                <a:lnTo>
                  <a:pt x="436" y="640"/>
                </a:lnTo>
                <a:lnTo>
                  <a:pt x="446" y="653"/>
                </a:lnTo>
                <a:lnTo>
                  <a:pt x="459" y="657"/>
                </a:lnTo>
                <a:lnTo>
                  <a:pt x="474" y="667"/>
                </a:lnTo>
                <a:lnTo>
                  <a:pt x="478" y="678"/>
                </a:lnTo>
                <a:lnTo>
                  <a:pt x="483" y="688"/>
                </a:lnTo>
                <a:lnTo>
                  <a:pt x="494" y="695"/>
                </a:lnTo>
                <a:lnTo>
                  <a:pt x="500" y="702"/>
                </a:lnTo>
                <a:lnTo>
                  <a:pt x="504" y="704"/>
                </a:lnTo>
                <a:lnTo>
                  <a:pt x="511" y="708"/>
                </a:lnTo>
                <a:lnTo>
                  <a:pt x="515" y="712"/>
                </a:lnTo>
                <a:lnTo>
                  <a:pt x="523" y="718"/>
                </a:lnTo>
                <a:lnTo>
                  <a:pt x="526" y="724"/>
                </a:lnTo>
                <a:lnTo>
                  <a:pt x="531" y="728"/>
                </a:lnTo>
                <a:lnTo>
                  <a:pt x="535" y="735"/>
                </a:lnTo>
                <a:lnTo>
                  <a:pt x="537" y="744"/>
                </a:lnTo>
                <a:lnTo>
                  <a:pt x="533" y="755"/>
                </a:lnTo>
                <a:lnTo>
                  <a:pt x="537" y="764"/>
                </a:lnTo>
                <a:lnTo>
                  <a:pt x="535" y="773"/>
                </a:lnTo>
                <a:lnTo>
                  <a:pt x="538" y="779"/>
                </a:lnTo>
                <a:lnTo>
                  <a:pt x="123" y="779"/>
                </a:lnTo>
                <a:lnTo>
                  <a:pt x="106" y="781"/>
                </a:lnTo>
                <a:lnTo>
                  <a:pt x="71" y="781"/>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19" name="CustomShape 28"/>
          <p:cNvSpPr/>
          <p:nvPr/>
        </p:nvSpPr>
        <p:spPr>
          <a:xfrm>
            <a:off x="6465600" y="3957120"/>
            <a:ext cx="415440" cy="839520"/>
          </a:xfrm>
          <a:custGeom>
            <a:avLst/>
            <a:gdLst/>
            <a:ahLst/>
            <a:cxnLst/>
            <a:rect l="l" t="t" r="r" b="b"/>
            <a:pathLst>
              <a:path w="316" h="638">
                <a:moveTo>
                  <a:pt x="187" y="637"/>
                </a:moveTo>
                <a:lnTo>
                  <a:pt x="180" y="633"/>
                </a:lnTo>
                <a:lnTo>
                  <a:pt x="177" y="624"/>
                </a:lnTo>
                <a:lnTo>
                  <a:pt x="179" y="616"/>
                </a:lnTo>
                <a:lnTo>
                  <a:pt x="173" y="602"/>
                </a:lnTo>
                <a:lnTo>
                  <a:pt x="164" y="588"/>
                </a:lnTo>
                <a:lnTo>
                  <a:pt x="162" y="575"/>
                </a:lnTo>
                <a:lnTo>
                  <a:pt x="160" y="569"/>
                </a:lnTo>
                <a:lnTo>
                  <a:pt x="162" y="559"/>
                </a:lnTo>
                <a:lnTo>
                  <a:pt x="165" y="553"/>
                </a:lnTo>
                <a:lnTo>
                  <a:pt x="169" y="535"/>
                </a:lnTo>
                <a:lnTo>
                  <a:pt x="167" y="528"/>
                </a:lnTo>
                <a:lnTo>
                  <a:pt x="121" y="528"/>
                </a:lnTo>
                <a:lnTo>
                  <a:pt x="115" y="531"/>
                </a:lnTo>
                <a:lnTo>
                  <a:pt x="1" y="531"/>
                </a:lnTo>
                <a:lnTo>
                  <a:pt x="5" y="522"/>
                </a:lnTo>
                <a:lnTo>
                  <a:pt x="1" y="513"/>
                </a:lnTo>
                <a:lnTo>
                  <a:pt x="1" y="502"/>
                </a:lnTo>
                <a:lnTo>
                  <a:pt x="0" y="496"/>
                </a:lnTo>
                <a:lnTo>
                  <a:pt x="9" y="494"/>
                </a:lnTo>
                <a:lnTo>
                  <a:pt x="9" y="484"/>
                </a:lnTo>
                <a:lnTo>
                  <a:pt x="8" y="474"/>
                </a:lnTo>
                <a:lnTo>
                  <a:pt x="13" y="475"/>
                </a:lnTo>
                <a:lnTo>
                  <a:pt x="10" y="465"/>
                </a:lnTo>
                <a:lnTo>
                  <a:pt x="10" y="458"/>
                </a:lnTo>
                <a:lnTo>
                  <a:pt x="18" y="455"/>
                </a:lnTo>
                <a:lnTo>
                  <a:pt x="12" y="448"/>
                </a:lnTo>
                <a:lnTo>
                  <a:pt x="20" y="444"/>
                </a:lnTo>
                <a:lnTo>
                  <a:pt x="20" y="438"/>
                </a:lnTo>
                <a:lnTo>
                  <a:pt x="24" y="432"/>
                </a:lnTo>
                <a:lnTo>
                  <a:pt x="31" y="430"/>
                </a:lnTo>
                <a:lnTo>
                  <a:pt x="27" y="424"/>
                </a:lnTo>
                <a:lnTo>
                  <a:pt x="26" y="418"/>
                </a:lnTo>
                <a:lnTo>
                  <a:pt x="31" y="416"/>
                </a:lnTo>
                <a:lnTo>
                  <a:pt x="36" y="418"/>
                </a:lnTo>
                <a:lnTo>
                  <a:pt x="42" y="398"/>
                </a:lnTo>
                <a:lnTo>
                  <a:pt x="47" y="396"/>
                </a:lnTo>
                <a:lnTo>
                  <a:pt x="46" y="389"/>
                </a:lnTo>
                <a:lnTo>
                  <a:pt x="51" y="388"/>
                </a:lnTo>
                <a:lnTo>
                  <a:pt x="59" y="373"/>
                </a:lnTo>
                <a:lnTo>
                  <a:pt x="54" y="371"/>
                </a:lnTo>
                <a:lnTo>
                  <a:pt x="49" y="381"/>
                </a:lnTo>
                <a:lnTo>
                  <a:pt x="41" y="379"/>
                </a:lnTo>
                <a:lnTo>
                  <a:pt x="41" y="369"/>
                </a:lnTo>
                <a:lnTo>
                  <a:pt x="49" y="367"/>
                </a:lnTo>
                <a:lnTo>
                  <a:pt x="58" y="367"/>
                </a:lnTo>
                <a:lnTo>
                  <a:pt x="59" y="361"/>
                </a:lnTo>
                <a:lnTo>
                  <a:pt x="64" y="355"/>
                </a:lnTo>
                <a:lnTo>
                  <a:pt x="58" y="350"/>
                </a:lnTo>
                <a:lnTo>
                  <a:pt x="54" y="344"/>
                </a:lnTo>
                <a:lnTo>
                  <a:pt x="54" y="338"/>
                </a:lnTo>
                <a:lnTo>
                  <a:pt x="49" y="336"/>
                </a:lnTo>
                <a:lnTo>
                  <a:pt x="46" y="330"/>
                </a:lnTo>
                <a:lnTo>
                  <a:pt x="54" y="332"/>
                </a:lnTo>
                <a:lnTo>
                  <a:pt x="51" y="324"/>
                </a:lnTo>
                <a:lnTo>
                  <a:pt x="54" y="314"/>
                </a:lnTo>
                <a:lnTo>
                  <a:pt x="49" y="314"/>
                </a:lnTo>
                <a:lnTo>
                  <a:pt x="44" y="315"/>
                </a:lnTo>
                <a:lnTo>
                  <a:pt x="44" y="305"/>
                </a:lnTo>
                <a:lnTo>
                  <a:pt x="49" y="303"/>
                </a:lnTo>
                <a:lnTo>
                  <a:pt x="49" y="297"/>
                </a:lnTo>
                <a:lnTo>
                  <a:pt x="42" y="293"/>
                </a:lnTo>
                <a:lnTo>
                  <a:pt x="47" y="279"/>
                </a:lnTo>
                <a:lnTo>
                  <a:pt x="49" y="272"/>
                </a:lnTo>
                <a:lnTo>
                  <a:pt x="46" y="270"/>
                </a:lnTo>
                <a:lnTo>
                  <a:pt x="44" y="276"/>
                </a:lnTo>
                <a:lnTo>
                  <a:pt x="38" y="276"/>
                </a:lnTo>
                <a:lnTo>
                  <a:pt x="38" y="268"/>
                </a:lnTo>
                <a:lnTo>
                  <a:pt x="44" y="259"/>
                </a:lnTo>
                <a:lnTo>
                  <a:pt x="39" y="248"/>
                </a:lnTo>
                <a:lnTo>
                  <a:pt x="46" y="246"/>
                </a:lnTo>
                <a:lnTo>
                  <a:pt x="49" y="240"/>
                </a:lnTo>
                <a:lnTo>
                  <a:pt x="53" y="230"/>
                </a:lnTo>
                <a:lnTo>
                  <a:pt x="49" y="228"/>
                </a:lnTo>
                <a:lnTo>
                  <a:pt x="42" y="222"/>
                </a:lnTo>
                <a:lnTo>
                  <a:pt x="49" y="213"/>
                </a:lnTo>
                <a:lnTo>
                  <a:pt x="49" y="206"/>
                </a:lnTo>
                <a:lnTo>
                  <a:pt x="42" y="213"/>
                </a:lnTo>
                <a:lnTo>
                  <a:pt x="44" y="201"/>
                </a:lnTo>
                <a:lnTo>
                  <a:pt x="38" y="203"/>
                </a:lnTo>
                <a:lnTo>
                  <a:pt x="38" y="195"/>
                </a:lnTo>
                <a:lnTo>
                  <a:pt x="35" y="188"/>
                </a:lnTo>
                <a:lnTo>
                  <a:pt x="41" y="184"/>
                </a:lnTo>
                <a:lnTo>
                  <a:pt x="38" y="175"/>
                </a:lnTo>
                <a:lnTo>
                  <a:pt x="39" y="168"/>
                </a:lnTo>
                <a:lnTo>
                  <a:pt x="47" y="175"/>
                </a:lnTo>
                <a:lnTo>
                  <a:pt x="49" y="168"/>
                </a:lnTo>
                <a:lnTo>
                  <a:pt x="44" y="166"/>
                </a:lnTo>
                <a:lnTo>
                  <a:pt x="51" y="158"/>
                </a:lnTo>
                <a:lnTo>
                  <a:pt x="51" y="137"/>
                </a:lnTo>
                <a:lnTo>
                  <a:pt x="49" y="131"/>
                </a:lnTo>
                <a:lnTo>
                  <a:pt x="56" y="136"/>
                </a:lnTo>
                <a:lnTo>
                  <a:pt x="58" y="129"/>
                </a:lnTo>
                <a:lnTo>
                  <a:pt x="62" y="122"/>
                </a:lnTo>
                <a:lnTo>
                  <a:pt x="58" y="111"/>
                </a:lnTo>
                <a:lnTo>
                  <a:pt x="62" y="109"/>
                </a:lnTo>
                <a:lnTo>
                  <a:pt x="68" y="111"/>
                </a:lnTo>
                <a:lnTo>
                  <a:pt x="64" y="105"/>
                </a:lnTo>
                <a:lnTo>
                  <a:pt x="70" y="100"/>
                </a:lnTo>
                <a:lnTo>
                  <a:pt x="74" y="93"/>
                </a:lnTo>
                <a:lnTo>
                  <a:pt x="79" y="93"/>
                </a:lnTo>
                <a:lnTo>
                  <a:pt x="79" y="80"/>
                </a:lnTo>
                <a:lnTo>
                  <a:pt x="87" y="80"/>
                </a:lnTo>
                <a:lnTo>
                  <a:pt x="94" y="76"/>
                </a:lnTo>
                <a:lnTo>
                  <a:pt x="94" y="64"/>
                </a:lnTo>
                <a:lnTo>
                  <a:pt x="97" y="58"/>
                </a:lnTo>
                <a:lnTo>
                  <a:pt x="94" y="50"/>
                </a:lnTo>
                <a:lnTo>
                  <a:pt x="96" y="41"/>
                </a:lnTo>
                <a:lnTo>
                  <a:pt x="103" y="45"/>
                </a:lnTo>
                <a:lnTo>
                  <a:pt x="103" y="37"/>
                </a:lnTo>
                <a:lnTo>
                  <a:pt x="97" y="35"/>
                </a:lnTo>
                <a:lnTo>
                  <a:pt x="105" y="31"/>
                </a:lnTo>
                <a:lnTo>
                  <a:pt x="108" y="23"/>
                </a:lnTo>
                <a:lnTo>
                  <a:pt x="115" y="18"/>
                </a:lnTo>
                <a:lnTo>
                  <a:pt x="120" y="13"/>
                </a:lnTo>
                <a:lnTo>
                  <a:pt x="124" y="7"/>
                </a:lnTo>
                <a:lnTo>
                  <a:pt x="308" y="0"/>
                </a:lnTo>
                <a:lnTo>
                  <a:pt x="309" y="7"/>
                </a:lnTo>
                <a:lnTo>
                  <a:pt x="315" y="13"/>
                </a:lnTo>
                <a:lnTo>
                  <a:pt x="312" y="54"/>
                </a:lnTo>
                <a:lnTo>
                  <a:pt x="309" y="72"/>
                </a:lnTo>
                <a:lnTo>
                  <a:pt x="309" y="89"/>
                </a:lnTo>
                <a:lnTo>
                  <a:pt x="306" y="122"/>
                </a:lnTo>
                <a:lnTo>
                  <a:pt x="302" y="168"/>
                </a:lnTo>
                <a:lnTo>
                  <a:pt x="300" y="195"/>
                </a:lnTo>
                <a:lnTo>
                  <a:pt x="297" y="226"/>
                </a:lnTo>
                <a:lnTo>
                  <a:pt x="294" y="266"/>
                </a:lnTo>
                <a:lnTo>
                  <a:pt x="294" y="274"/>
                </a:lnTo>
                <a:lnTo>
                  <a:pt x="290" y="321"/>
                </a:lnTo>
                <a:lnTo>
                  <a:pt x="286" y="356"/>
                </a:lnTo>
                <a:lnTo>
                  <a:pt x="286" y="367"/>
                </a:lnTo>
                <a:lnTo>
                  <a:pt x="282" y="411"/>
                </a:lnTo>
                <a:lnTo>
                  <a:pt x="284" y="438"/>
                </a:lnTo>
                <a:lnTo>
                  <a:pt x="284" y="474"/>
                </a:lnTo>
                <a:lnTo>
                  <a:pt x="286" y="513"/>
                </a:lnTo>
                <a:lnTo>
                  <a:pt x="286" y="531"/>
                </a:lnTo>
                <a:lnTo>
                  <a:pt x="288" y="563"/>
                </a:lnTo>
                <a:lnTo>
                  <a:pt x="290" y="608"/>
                </a:lnTo>
                <a:lnTo>
                  <a:pt x="284" y="613"/>
                </a:lnTo>
                <a:lnTo>
                  <a:pt x="276" y="614"/>
                </a:lnTo>
                <a:lnTo>
                  <a:pt x="273" y="606"/>
                </a:lnTo>
                <a:lnTo>
                  <a:pt x="262" y="613"/>
                </a:lnTo>
                <a:lnTo>
                  <a:pt x="256" y="613"/>
                </a:lnTo>
                <a:lnTo>
                  <a:pt x="254" y="606"/>
                </a:lnTo>
                <a:lnTo>
                  <a:pt x="249" y="604"/>
                </a:lnTo>
                <a:lnTo>
                  <a:pt x="230" y="608"/>
                </a:lnTo>
                <a:lnTo>
                  <a:pt x="219" y="614"/>
                </a:lnTo>
                <a:lnTo>
                  <a:pt x="211" y="619"/>
                </a:lnTo>
                <a:lnTo>
                  <a:pt x="207" y="613"/>
                </a:lnTo>
                <a:lnTo>
                  <a:pt x="203" y="613"/>
                </a:lnTo>
                <a:lnTo>
                  <a:pt x="199" y="621"/>
                </a:lnTo>
                <a:lnTo>
                  <a:pt x="195" y="631"/>
                </a:lnTo>
                <a:lnTo>
                  <a:pt x="187" y="637"/>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20" name="CustomShape 29"/>
          <p:cNvSpPr/>
          <p:nvPr/>
        </p:nvSpPr>
        <p:spPr>
          <a:xfrm>
            <a:off x="5974920" y="2972880"/>
            <a:ext cx="793440" cy="811080"/>
          </a:xfrm>
          <a:custGeom>
            <a:avLst/>
            <a:gdLst/>
            <a:ahLst/>
            <a:cxnLst/>
            <a:rect l="l" t="t" r="r" b="b"/>
            <a:pathLst>
              <a:path w="603" h="616">
                <a:moveTo>
                  <a:pt x="39" y="79"/>
                </a:moveTo>
                <a:lnTo>
                  <a:pt x="33" y="73"/>
                </a:lnTo>
                <a:lnTo>
                  <a:pt x="35" y="65"/>
                </a:lnTo>
                <a:lnTo>
                  <a:pt x="33" y="59"/>
                </a:lnTo>
                <a:lnTo>
                  <a:pt x="29" y="55"/>
                </a:lnTo>
                <a:lnTo>
                  <a:pt x="26" y="49"/>
                </a:lnTo>
                <a:lnTo>
                  <a:pt x="21" y="46"/>
                </a:lnTo>
                <a:lnTo>
                  <a:pt x="20" y="42"/>
                </a:lnTo>
                <a:lnTo>
                  <a:pt x="14" y="38"/>
                </a:lnTo>
                <a:lnTo>
                  <a:pt x="14" y="32"/>
                </a:lnTo>
                <a:lnTo>
                  <a:pt x="13" y="24"/>
                </a:lnTo>
                <a:lnTo>
                  <a:pt x="8" y="15"/>
                </a:lnTo>
                <a:lnTo>
                  <a:pt x="5" y="12"/>
                </a:lnTo>
                <a:lnTo>
                  <a:pt x="2" y="8"/>
                </a:lnTo>
                <a:lnTo>
                  <a:pt x="0" y="4"/>
                </a:lnTo>
                <a:lnTo>
                  <a:pt x="76" y="1"/>
                </a:lnTo>
                <a:lnTo>
                  <a:pt x="102" y="4"/>
                </a:lnTo>
                <a:lnTo>
                  <a:pt x="180" y="4"/>
                </a:lnTo>
                <a:lnTo>
                  <a:pt x="198" y="1"/>
                </a:lnTo>
                <a:lnTo>
                  <a:pt x="323" y="1"/>
                </a:lnTo>
                <a:lnTo>
                  <a:pt x="344" y="0"/>
                </a:lnTo>
                <a:lnTo>
                  <a:pt x="365" y="1"/>
                </a:lnTo>
                <a:lnTo>
                  <a:pt x="368" y="6"/>
                </a:lnTo>
                <a:lnTo>
                  <a:pt x="374" y="8"/>
                </a:lnTo>
                <a:lnTo>
                  <a:pt x="376" y="15"/>
                </a:lnTo>
                <a:lnTo>
                  <a:pt x="382" y="20"/>
                </a:lnTo>
                <a:lnTo>
                  <a:pt x="385" y="26"/>
                </a:lnTo>
                <a:lnTo>
                  <a:pt x="391" y="32"/>
                </a:lnTo>
                <a:lnTo>
                  <a:pt x="385" y="51"/>
                </a:lnTo>
                <a:lnTo>
                  <a:pt x="385" y="55"/>
                </a:lnTo>
                <a:lnTo>
                  <a:pt x="383" y="61"/>
                </a:lnTo>
                <a:lnTo>
                  <a:pt x="385" y="77"/>
                </a:lnTo>
                <a:lnTo>
                  <a:pt x="388" y="82"/>
                </a:lnTo>
                <a:lnTo>
                  <a:pt x="391" y="90"/>
                </a:lnTo>
                <a:lnTo>
                  <a:pt x="388" y="99"/>
                </a:lnTo>
                <a:lnTo>
                  <a:pt x="396" y="110"/>
                </a:lnTo>
                <a:lnTo>
                  <a:pt x="397" y="115"/>
                </a:lnTo>
                <a:lnTo>
                  <a:pt x="397" y="119"/>
                </a:lnTo>
                <a:lnTo>
                  <a:pt x="400" y="122"/>
                </a:lnTo>
                <a:lnTo>
                  <a:pt x="403" y="126"/>
                </a:lnTo>
                <a:lnTo>
                  <a:pt x="412" y="136"/>
                </a:lnTo>
                <a:lnTo>
                  <a:pt x="415" y="139"/>
                </a:lnTo>
                <a:lnTo>
                  <a:pt x="421" y="154"/>
                </a:lnTo>
                <a:lnTo>
                  <a:pt x="431" y="161"/>
                </a:lnTo>
                <a:lnTo>
                  <a:pt x="434" y="161"/>
                </a:lnTo>
                <a:lnTo>
                  <a:pt x="439" y="165"/>
                </a:lnTo>
                <a:lnTo>
                  <a:pt x="446" y="173"/>
                </a:lnTo>
                <a:lnTo>
                  <a:pt x="454" y="186"/>
                </a:lnTo>
                <a:lnTo>
                  <a:pt x="454" y="196"/>
                </a:lnTo>
                <a:lnTo>
                  <a:pt x="455" y="200"/>
                </a:lnTo>
                <a:lnTo>
                  <a:pt x="454" y="208"/>
                </a:lnTo>
                <a:lnTo>
                  <a:pt x="455" y="216"/>
                </a:lnTo>
                <a:lnTo>
                  <a:pt x="458" y="223"/>
                </a:lnTo>
                <a:lnTo>
                  <a:pt x="458" y="228"/>
                </a:lnTo>
                <a:lnTo>
                  <a:pt x="461" y="232"/>
                </a:lnTo>
                <a:lnTo>
                  <a:pt x="464" y="234"/>
                </a:lnTo>
                <a:lnTo>
                  <a:pt x="469" y="232"/>
                </a:lnTo>
                <a:lnTo>
                  <a:pt x="473" y="225"/>
                </a:lnTo>
                <a:lnTo>
                  <a:pt x="478" y="221"/>
                </a:lnTo>
                <a:lnTo>
                  <a:pt x="481" y="221"/>
                </a:lnTo>
                <a:lnTo>
                  <a:pt x="489" y="225"/>
                </a:lnTo>
                <a:lnTo>
                  <a:pt x="497" y="225"/>
                </a:lnTo>
                <a:lnTo>
                  <a:pt x="506" y="234"/>
                </a:lnTo>
                <a:lnTo>
                  <a:pt x="508" y="240"/>
                </a:lnTo>
                <a:lnTo>
                  <a:pt x="506" y="245"/>
                </a:lnTo>
                <a:lnTo>
                  <a:pt x="503" y="245"/>
                </a:lnTo>
                <a:lnTo>
                  <a:pt x="501" y="249"/>
                </a:lnTo>
                <a:lnTo>
                  <a:pt x="501" y="261"/>
                </a:lnTo>
                <a:lnTo>
                  <a:pt x="503" y="267"/>
                </a:lnTo>
                <a:lnTo>
                  <a:pt x="494" y="280"/>
                </a:lnTo>
                <a:lnTo>
                  <a:pt x="491" y="290"/>
                </a:lnTo>
                <a:lnTo>
                  <a:pt x="485" y="298"/>
                </a:lnTo>
                <a:lnTo>
                  <a:pt x="483" y="305"/>
                </a:lnTo>
                <a:lnTo>
                  <a:pt x="485" y="316"/>
                </a:lnTo>
                <a:lnTo>
                  <a:pt x="485" y="320"/>
                </a:lnTo>
                <a:lnTo>
                  <a:pt x="491" y="325"/>
                </a:lnTo>
                <a:lnTo>
                  <a:pt x="495" y="331"/>
                </a:lnTo>
                <a:lnTo>
                  <a:pt x="501" y="338"/>
                </a:lnTo>
                <a:lnTo>
                  <a:pt x="505" y="338"/>
                </a:lnTo>
                <a:lnTo>
                  <a:pt x="508" y="345"/>
                </a:lnTo>
                <a:lnTo>
                  <a:pt x="520" y="352"/>
                </a:lnTo>
                <a:lnTo>
                  <a:pt x="524" y="352"/>
                </a:lnTo>
                <a:lnTo>
                  <a:pt x="521" y="355"/>
                </a:lnTo>
                <a:lnTo>
                  <a:pt x="527" y="365"/>
                </a:lnTo>
                <a:lnTo>
                  <a:pt x="534" y="363"/>
                </a:lnTo>
                <a:lnTo>
                  <a:pt x="542" y="371"/>
                </a:lnTo>
                <a:lnTo>
                  <a:pt x="548" y="373"/>
                </a:lnTo>
                <a:lnTo>
                  <a:pt x="550" y="382"/>
                </a:lnTo>
                <a:lnTo>
                  <a:pt x="563" y="392"/>
                </a:lnTo>
                <a:lnTo>
                  <a:pt x="563" y="396"/>
                </a:lnTo>
                <a:lnTo>
                  <a:pt x="561" y="404"/>
                </a:lnTo>
                <a:lnTo>
                  <a:pt x="563" y="410"/>
                </a:lnTo>
                <a:lnTo>
                  <a:pt x="568" y="422"/>
                </a:lnTo>
                <a:lnTo>
                  <a:pt x="570" y="433"/>
                </a:lnTo>
                <a:lnTo>
                  <a:pt x="563" y="437"/>
                </a:lnTo>
                <a:lnTo>
                  <a:pt x="563" y="442"/>
                </a:lnTo>
                <a:lnTo>
                  <a:pt x="567" y="447"/>
                </a:lnTo>
                <a:lnTo>
                  <a:pt x="567" y="451"/>
                </a:lnTo>
                <a:lnTo>
                  <a:pt x="568" y="457"/>
                </a:lnTo>
                <a:lnTo>
                  <a:pt x="572" y="462"/>
                </a:lnTo>
                <a:lnTo>
                  <a:pt x="573" y="466"/>
                </a:lnTo>
                <a:lnTo>
                  <a:pt x="573" y="471"/>
                </a:lnTo>
                <a:lnTo>
                  <a:pt x="576" y="475"/>
                </a:lnTo>
                <a:lnTo>
                  <a:pt x="580" y="480"/>
                </a:lnTo>
                <a:lnTo>
                  <a:pt x="584" y="480"/>
                </a:lnTo>
                <a:lnTo>
                  <a:pt x="582" y="473"/>
                </a:lnTo>
                <a:lnTo>
                  <a:pt x="582" y="469"/>
                </a:lnTo>
                <a:lnTo>
                  <a:pt x="587" y="471"/>
                </a:lnTo>
                <a:lnTo>
                  <a:pt x="592" y="480"/>
                </a:lnTo>
                <a:lnTo>
                  <a:pt x="596" y="482"/>
                </a:lnTo>
                <a:lnTo>
                  <a:pt x="599" y="482"/>
                </a:lnTo>
                <a:lnTo>
                  <a:pt x="602" y="484"/>
                </a:lnTo>
                <a:lnTo>
                  <a:pt x="600" y="496"/>
                </a:lnTo>
                <a:lnTo>
                  <a:pt x="596" y="502"/>
                </a:lnTo>
                <a:lnTo>
                  <a:pt x="596" y="506"/>
                </a:lnTo>
                <a:lnTo>
                  <a:pt x="599" y="515"/>
                </a:lnTo>
                <a:lnTo>
                  <a:pt x="598" y="522"/>
                </a:lnTo>
                <a:lnTo>
                  <a:pt x="594" y="527"/>
                </a:lnTo>
                <a:lnTo>
                  <a:pt x="592" y="531"/>
                </a:lnTo>
                <a:lnTo>
                  <a:pt x="592" y="535"/>
                </a:lnTo>
                <a:lnTo>
                  <a:pt x="588" y="539"/>
                </a:lnTo>
                <a:lnTo>
                  <a:pt x="582" y="531"/>
                </a:lnTo>
                <a:lnTo>
                  <a:pt x="579" y="528"/>
                </a:lnTo>
                <a:lnTo>
                  <a:pt x="572" y="546"/>
                </a:lnTo>
                <a:lnTo>
                  <a:pt x="570" y="550"/>
                </a:lnTo>
                <a:lnTo>
                  <a:pt x="567" y="553"/>
                </a:lnTo>
                <a:lnTo>
                  <a:pt x="567" y="542"/>
                </a:lnTo>
                <a:lnTo>
                  <a:pt x="560" y="537"/>
                </a:lnTo>
                <a:lnTo>
                  <a:pt x="563" y="543"/>
                </a:lnTo>
                <a:lnTo>
                  <a:pt x="560" y="549"/>
                </a:lnTo>
                <a:lnTo>
                  <a:pt x="560" y="555"/>
                </a:lnTo>
                <a:lnTo>
                  <a:pt x="563" y="562"/>
                </a:lnTo>
                <a:lnTo>
                  <a:pt x="560" y="566"/>
                </a:lnTo>
                <a:lnTo>
                  <a:pt x="553" y="568"/>
                </a:lnTo>
                <a:lnTo>
                  <a:pt x="558" y="578"/>
                </a:lnTo>
                <a:lnTo>
                  <a:pt x="557" y="581"/>
                </a:lnTo>
                <a:lnTo>
                  <a:pt x="553" y="579"/>
                </a:lnTo>
                <a:lnTo>
                  <a:pt x="549" y="579"/>
                </a:lnTo>
                <a:lnTo>
                  <a:pt x="546" y="581"/>
                </a:lnTo>
                <a:lnTo>
                  <a:pt x="553" y="588"/>
                </a:lnTo>
                <a:lnTo>
                  <a:pt x="552" y="601"/>
                </a:lnTo>
                <a:lnTo>
                  <a:pt x="546" y="606"/>
                </a:lnTo>
                <a:lnTo>
                  <a:pt x="542" y="612"/>
                </a:lnTo>
                <a:lnTo>
                  <a:pt x="521" y="612"/>
                </a:lnTo>
                <a:lnTo>
                  <a:pt x="491" y="615"/>
                </a:lnTo>
                <a:lnTo>
                  <a:pt x="485" y="612"/>
                </a:lnTo>
                <a:lnTo>
                  <a:pt x="494" y="597"/>
                </a:lnTo>
                <a:lnTo>
                  <a:pt x="501" y="590"/>
                </a:lnTo>
                <a:lnTo>
                  <a:pt x="501" y="586"/>
                </a:lnTo>
                <a:lnTo>
                  <a:pt x="506" y="584"/>
                </a:lnTo>
                <a:lnTo>
                  <a:pt x="508" y="578"/>
                </a:lnTo>
                <a:lnTo>
                  <a:pt x="511" y="574"/>
                </a:lnTo>
                <a:lnTo>
                  <a:pt x="512" y="566"/>
                </a:lnTo>
                <a:lnTo>
                  <a:pt x="512" y="562"/>
                </a:lnTo>
                <a:lnTo>
                  <a:pt x="508" y="559"/>
                </a:lnTo>
                <a:lnTo>
                  <a:pt x="506" y="550"/>
                </a:lnTo>
                <a:lnTo>
                  <a:pt x="503" y="546"/>
                </a:lnTo>
                <a:lnTo>
                  <a:pt x="417" y="546"/>
                </a:lnTo>
                <a:lnTo>
                  <a:pt x="391" y="549"/>
                </a:lnTo>
                <a:lnTo>
                  <a:pt x="386" y="549"/>
                </a:lnTo>
                <a:lnTo>
                  <a:pt x="368" y="546"/>
                </a:lnTo>
                <a:lnTo>
                  <a:pt x="328" y="549"/>
                </a:lnTo>
                <a:lnTo>
                  <a:pt x="324" y="549"/>
                </a:lnTo>
                <a:lnTo>
                  <a:pt x="289" y="546"/>
                </a:lnTo>
                <a:lnTo>
                  <a:pt x="103" y="546"/>
                </a:lnTo>
                <a:lnTo>
                  <a:pt x="102" y="522"/>
                </a:lnTo>
                <a:lnTo>
                  <a:pt x="103" y="510"/>
                </a:lnTo>
                <a:lnTo>
                  <a:pt x="102" y="477"/>
                </a:lnTo>
                <a:lnTo>
                  <a:pt x="102" y="435"/>
                </a:lnTo>
                <a:lnTo>
                  <a:pt x="103" y="431"/>
                </a:lnTo>
                <a:lnTo>
                  <a:pt x="103" y="340"/>
                </a:lnTo>
                <a:lnTo>
                  <a:pt x="105" y="296"/>
                </a:lnTo>
                <a:lnTo>
                  <a:pt x="103" y="285"/>
                </a:lnTo>
                <a:lnTo>
                  <a:pt x="105" y="249"/>
                </a:lnTo>
                <a:lnTo>
                  <a:pt x="103" y="237"/>
                </a:lnTo>
                <a:lnTo>
                  <a:pt x="105" y="208"/>
                </a:lnTo>
                <a:lnTo>
                  <a:pt x="107" y="194"/>
                </a:lnTo>
                <a:lnTo>
                  <a:pt x="99" y="190"/>
                </a:lnTo>
                <a:lnTo>
                  <a:pt x="92" y="192"/>
                </a:lnTo>
                <a:lnTo>
                  <a:pt x="87" y="188"/>
                </a:lnTo>
                <a:lnTo>
                  <a:pt x="82" y="179"/>
                </a:lnTo>
                <a:lnTo>
                  <a:pt x="79" y="169"/>
                </a:lnTo>
                <a:lnTo>
                  <a:pt x="79" y="163"/>
                </a:lnTo>
                <a:lnTo>
                  <a:pt x="74" y="161"/>
                </a:lnTo>
                <a:lnTo>
                  <a:pt x="70" y="154"/>
                </a:lnTo>
                <a:lnTo>
                  <a:pt x="60" y="143"/>
                </a:lnTo>
                <a:lnTo>
                  <a:pt x="66" y="126"/>
                </a:lnTo>
                <a:lnTo>
                  <a:pt x="72" y="122"/>
                </a:lnTo>
                <a:lnTo>
                  <a:pt x="72" y="115"/>
                </a:lnTo>
                <a:lnTo>
                  <a:pt x="77" y="117"/>
                </a:lnTo>
                <a:lnTo>
                  <a:pt x="81" y="115"/>
                </a:lnTo>
                <a:lnTo>
                  <a:pt x="76" y="110"/>
                </a:lnTo>
                <a:lnTo>
                  <a:pt x="79" y="110"/>
                </a:lnTo>
                <a:lnTo>
                  <a:pt x="79" y="99"/>
                </a:lnTo>
                <a:lnTo>
                  <a:pt x="73" y="99"/>
                </a:lnTo>
                <a:lnTo>
                  <a:pt x="72" y="92"/>
                </a:lnTo>
                <a:lnTo>
                  <a:pt x="67" y="95"/>
                </a:lnTo>
                <a:lnTo>
                  <a:pt x="59" y="99"/>
                </a:lnTo>
                <a:lnTo>
                  <a:pt x="51" y="90"/>
                </a:lnTo>
                <a:lnTo>
                  <a:pt x="47" y="86"/>
                </a:lnTo>
                <a:lnTo>
                  <a:pt x="39" y="7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21" name="CustomShape 30"/>
          <p:cNvSpPr/>
          <p:nvPr/>
        </p:nvSpPr>
        <p:spPr>
          <a:xfrm>
            <a:off x="3579480" y="1509480"/>
            <a:ext cx="1420560" cy="807840"/>
          </a:xfrm>
          <a:custGeom>
            <a:avLst/>
            <a:gdLst/>
            <a:ahLst/>
            <a:cxnLst/>
            <a:rect l="l" t="t" r="r" b="b"/>
            <a:pathLst>
              <a:path w="1079" h="615">
                <a:moveTo>
                  <a:pt x="448" y="599"/>
                </a:moveTo>
                <a:lnTo>
                  <a:pt x="444" y="599"/>
                </a:lnTo>
                <a:lnTo>
                  <a:pt x="441" y="596"/>
                </a:lnTo>
                <a:lnTo>
                  <a:pt x="440" y="592"/>
                </a:lnTo>
                <a:lnTo>
                  <a:pt x="433" y="586"/>
                </a:lnTo>
                <a:lnTo>
                  <a:pt x="431" y="581"/>
                </a:lnTo>
                <a:lnTo>
                  <a:pt x="433" y="579"/>
                </a:lnTo>
                <a:lnTo>
                  <a:pt x="428" y="578"/>
                </a:lnTo>
                <a:lnTo>
                  <a:pt x="422" y="566"/>
                </a:lnTo>
                <a:lnTo>
                  <a:pt x="419" y="563"/>
                </a:lnTo>
                <a:lnTo>
                  <a:pt x="414" y="568"/>
                </a:lnTo>
                <a:lnTo>
                  <a:pt x="411" y="568"/>
                </a:lnTo>
                <a:lnTo>
                  <a:pt x="411" y="575"/>
                </a:lnTo>
                <a:lnTo>
                  <a:pt x="408" y="578"/>
                </a:lnTo>
                <a:lnTo>
                  <a:pt x="408" y="581"/>
                </a:lnTo>
                <a:lnTo>
                  <a:pt x="413" y="590"/>
                </a:lnTo>
                <a:lnTo>
                  <a:pt x="411" y="592"/>
                </a:lnTo>
                <a:lnTo>
                  <a:pt x="400" y="590"/>
                </a:lnTo>
                <a:lnTo>
                  <a:pt x="395" y="590"/>
                </a:lnTo>
                <a:lnTo>
                  <a:pt x="381" y="594"/>
                </a:lnTo>
                <a:lnTo>
                  <a:pt x="376" y="590"/>
                </a:lnTo>
                <a:lnTo>
                  <a:pt x="357" y="592"/>
                </a:lnTo>
                <a:lnTo>
                  <a:pt x="353" y="592"/>
                </a:lnTo>
                <a:lnTo>
                  <a:pt x="347" y="594"/>
                </a:lnTo>
                <a:lnTo>
                  <a:pt x="341" y="588"/>
                </a:lnTo>
                <a:lnTo>
                  <a:pt x="332" y="592"/>
                </a:lnTo>
                <a:lnTo>
                  <a:pt x="332" y="604"/>
                </a:lnTo>
                <a:lnTo>
                  <a:pt x="326" y="606"/>
                </a:lnTo>
                <a:lnTo>
                  <a:pt x="322" y="601"/>
                </a:lnTo>
                <a:lnTo>
                  <a:pt x="299" y="596"/>
                </a:lnTo>
                <a:lnTo>
                  <a:pt x="292" y="601"/>
                </a:lnTo>
                <a:lnTo>
                  <a:pt x="289" y="608"/>
                </a:lnTo>
                <a:lnTo>
                  <a:pt x="289" y="614"/>
                </a:lnTo>
                <a:lnTo>
                  <a:pt x="288" y="614"/>
                </a:lnTo>
                <a:lnTo>
                  <a:pt x="284" y="610"/>
                </a:lnTo>
                <a:lnTo>
                  <a:pt x="278" y="608"/>
                </a:lnTo>
                <a:lnTo>
                  <a:pt x="271" y="601"/>
                </a:lnTo>
                <a:lnTo>
                  <a:pt x="273" y="594"/>
                </a:lnTo>
                <a:lnTo>
                  <a:pt x="266" y="584"/>
                </a:lnTo>
                <a:lnTo>
                  <a:pt x="268" y="579"/>
                </a:lnTo>
                <a:lnTo>
                  <a:pt x="261" y="563"/>
                </a:lnTo>
                <a:lnTo>
                  <a:pt x="253" y="555"/>
                </a:lnTo>
                <a:lnTo>
                  <a:pt x="246" y="559"/>
                </a:lnTo>
                <a:lnTo>
                  <a:pt x="242" y="559"/>
                </a:lnTo>
                <a:lnTo>
                  <a:pt x="242" y="557"/>
                </a:lnTo>
                <a:lnTo>
                  <a:pt x="238" y="555"/>
                </a:lnTo>
                <a:lnTo>
                  <a:pt x="234" y="549"/>
                </a:lnTo>
                <a:lnTo>
                  <a:pt x="229" y="538"/>
                </a:lnTo>
                <a:lnTo>
                  <a:pt x="234" y="537"/>
                </a:lnTo>
                <a:lnTo>
                  <a:pt x="234" y="524"/>
                </a:lnTo>
                <a:lnTo>
                  <a:pt x="227" y="515"/>
                </a:lnTo>
                <a:lnTo>
                  <a:pt x="222" y="512"/>
                </a:lnTo>
                <a:lnTo>
                  <a:pt x="209" y="493"/>
                </a:lnTo>
                <a:lnTo>
                  <a:pt x="208" y="483"/>
                </a:lnTo>
                <a:lnTo>
                  <a:pt x="205" y="471"/>
                </a:lnTo>
                <a:lnTo>
                  <a:pt x="205" y="463"/>
                </a:lnTo>
                <a:lnTo>
                  <a:pt x="200" y="459"/>
                </a:lnTo>
                <a:lnTo>
                  <a:pt x="202" y="453"/>
                </a:lnTo>
                <a:lnTo>
                  <a:pt x="200" y="451"/>
                </a:lnTo>
                <a:lnTo>
                  <a:pt x="193" y="446"/>
                </a:lnTo>
                <a:lnTo>
                  <a:pt x="190" y="438"/>
                </a:lnTo>
                <a:lnTo>
                  <a:pt x="184" y="438"/>
                </a:lnTo>
                <a:lnTo>
                  <a:pt x="177" y="451"/>
                </a:lnTo>
                <a:lnTo>
                  <a:pt x="169" y="459"/>
                </a:lnTo>
                <a:lnTo>
                  <a:pt x="164" y="459"/>
                </a:lnTo>
                <a:lnTo>
                  <a:pt x="159" y="469"/>
                </a:lnTo>
                <a:lnTo>
                  <a:pt x="153" y="471"/>
                </a:lnTo>
                <a:lnTo>
                  <a:pt x="144" y="463"/>
                </a:lnTo>
                <a:lnTo>
                  <a:pt x="143" y="457"/>
                </a:lnTo>
                <a:lnTo>
                  <a:pt x="135" y="457"/>
                </a:lnTo>
                <a:lnTo>
                  <a:pt x="133" y="449"/>
                </a:lnTo>
                <a:lnTo>
                  <a:pt x="139" y="445"/>
                </a:lnTo>
                <a:lnTo>
                  <a:pt x="139" y="440"/>
                </a:lnTo>
                <a:lnTo>
                  <a:pt x="136" y="436"/>
                </a:lnTo>
                <a:lnTo>
                  <a:pt x="135" y="428"/>
                </a:lnTo>
                <a:lnTo>
                  <a:pt x="136" y="424"/>
                </a:lnTo>
                <a:lnTo>
                  <a:pt x="141" y="420"/>
                </a:lnTo>
                <a:lnTo>
                  <a:pt x="150" y="416"/>
                </a:lnTo>
                <a:lnTo>
                  <a:pt x="147" y="410"/>
                </a:lnTo>
                <a:lnTo>
                  <a:pt x="147" y="401"/>
                </a:lnTo>
                <a:lnTo>
                  <a:pt x="143" y="400"/>
                </a:lnTo>
                <a:lnTo>
                  <a:pt x="139" y="393"/>
                </a:lnTo>
                <a:lnTo>
                  <a:pt x="143" y="389"/>
                </a:lnTo>
                <a:lnTo>
                  <a:pt x="143" y="387"/>
                </a:lnTo>
                <a:lnTo>
                  <a:pt x="138" y="383"/>
                </a:lnTo>
                <a:lnTo>
                  <a:pt x="138" y="378"/>
                </a:lnTo>
                <a:lnTo>
                  <a:pt x="144" y="375"/>
                </a:lnTo>
                <a:lnTo>
                  <a:pt x="144" y="371"/>
                </a:lnTo>
                <a:lnTo>
                  <a:pt x="143" y="365"/>
                </a:lnTo>
                <a:lnTo>
                  <a:pt x="144" y="362"/>
                </a:lnTo>
                <a:lnTo>
                  <a:pt x="150" y="342"/>
                </a:lnTo>
                <a:lnTo>
                  <a:pt x="149" y="333"/>
                </a:lnTo>
                <a:lnTo>
                  <a:pt x="153" y="332"/>
                </a:lnTo>
                <a:lnTo>
                  <a:pt x="153" y="325"/>
                </a:lnTo>
                <a:lnTo>
                  <a:pt x="155" y="314"/>
                </a:lnTo>
                <a:lnTo>
                  <a:pt x="153" y="312"/>
                </a:lnTo>
                <a:lnTo>
                  <a:pt x="149" y="312"/>
                </a:lnTo>
                <a:lnTo>
                  <a:pt x="143" y="314"/>
                </a:lnTo>
                <a:lnTo>
                  <a:pt x="136" y="314"/>
                </a:lnTo>
                <a:lnTo>
                  <a:pt x="130" y="316"/>
                </a:lnTo>
                <a:lnTo>
                  <a:pt x="127" y="314"/>
                </a:lnTo>
                <a:lnTo>
                  <a:pt x="127" y="309"/>
                </a:lnTo>
                <a:lnTo>
                  <a:pt x="125" y="301"/>
                </a:lnTo>
                <a:lnTo>
                  <a:pt x="117" y="308"/>
                </a:lnTo>
                <a:lnTo>
                  <a:pt x="113" y="308"/>
                </a:lnTo>
                <a:lnTo>
                  <a:pt x="114" y="301"/>
                </a:lnTo>
                <a:lnTo>
                  <a:pt x="107" y="295"/>
                </a:lnTo>
                <a:lnTo>
                  <a:pt x="103" y="291"/>
                </a:lnTo>
                <a:lnTo>
                  <a:pt x="99" y="287"/>
                </a:lnTo>
                <a:lnTo>
                  <a:pt x="99" y="279"/>
                </a:lnTo>
                <a:lnTo>
                  <a:pt x="92" y="270"/>
                </a:lnTo>
                <a:lnTo>
                  <a:pt x="87" y="266"/>
                </a:lnTo>
                <a:lnTo>
                  <a:pt x="79" y="252"/>
                </a:lnTo>
                <a:lnTo>
                  <a:pt x="67" y="241"/>
                </a:lnTo>
                <a:lnTo>
                  <a:pt x="65" y="234"/>
                </a:lnTo>
                <a:lnTo>
                  <a:pt x="48" y="227"/>
                </a:lnTo>
                <a:lnTo>
                  <a:pt x="46" y="221"/>
                </a:lnTo>
                <a:lnTo>
                  <a:pt x="42" y="219"/>
                </a:lnTo>
                <a:lnTo>
                  <a:pt x="28" y="211"/>
                </a:lnTo>
                <a:lnTo>
                  <a:pt x="35" y="205"/>
                </a:lnTo>
                <a:lnTo>
                  <a:pt x="35" y="203"/>
                </a:lnTo>
                <a:lnTo>
                  <a:pt x="28" y="194"/>
                </a:lnTo>
                <a:lnTo>
                  <a:pt x="30" y="193"/>
                </a:lnTo>
                <a:lnTo>
                  <a:pt x="32" y="186"/>
                </a:lnTo>
                <a:lnTo>
                  <a:pt x="28" y="182"/>
                </a:lnTo>
                <a:lnTo>
                  <a:pt x="28" y="175"/>
                </a:lnTo>
                <a:lnTo>
                  <a:pt x="23" y="169"/>
                </a:lnTo>
                <a:lnTo>
                  <a:pt x="19" y="166"/>
                </a:lnTo>
                <a:lnTo>
                  <a:pt x="15" y="159"/>
                </a:lnTo>
                <a:lnTo>
                  <a:pt x="2" y="140"/>
                </a:lnTo>
                <a:lnTo>
                  <a:pt x="0" y="136"/>
                </a:lnTo>
                <a:lnTo>
                  <a:pt x="0" y="3"/>
                </a:lnTo>
                <a:lnTo>
                  <a:pt x="825" y="3"/>
                </a:lnTo>
                <a:lnTo>
                  <a:pt x="844" y="0"/>
                </a:lnTo>
                <a:lnTo>
                  <a:pt x="916" y="0"/>
                </a:lnTo>
                <a:lnTo>
                  <a:pt x="935" y="3"/>
                </a:lnTo>
                <a:lnTo>
                  <a:pt x="956" y="0"/>
                </a:lnTo>
                <a:lnTo>
                  <a:pt x="1060" y="0"/>
                </a:lnTo>
                <a:lnTo>
                  <a:pt x="1078" y="3"/>
                </a:lnTo>
                <a:lnTo>
                  <a:pt x="1076" y="49"/>
                </a:lnTo>
                <a:lnTo>
                  <a:pt x="1078" y="82"/>
                </a:lnTo>
                <a:lnTo>
                  <a:pt x="1078" y="362"/>
                </a:lnTo>
                <a:lnTo>
                  <a:pt x="1076" y="407"/>
                </a:lnTo>
                <a:lnTo>
                  <a:pt x="1078" y="416"/>
                </a:lnTo>
                <a:lnTo>
                  <a:pt x="1076" y="504"/>
                </a:lnTo>
                <a:lnTo>
                  <a:pt x="1076" y="531"/>
                </a:lnTo>
                <a:lnTo>
                  <a:pt x="743" y="531"/>
                </a:lnTo>
                <a:lnTo>
                  <a:pt x="730" y="533"/>
                </a:lnTo>
                <a:lnTo>
                  <a:pt x="698" y="531"/>
                </a:lnTo>
                <a:lnTo>
                  <a:pt x="668" y="533"/>
                </a:lnTo>
                <a:lnTo>
                  <a:pt x="449" y="533"/>
                </a:lnTo>
                <a:lnTo>
                  <a:pt x="448" y="59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22" name="CustomShape 31"/>
          <p:cNvSpPr/>
          <p:nvPr/>
        </p:nvSpPr>
        <p:spPr>
          <a:xfrm>
            <a:off x="4995720" y="2557080"/>
            <a:ext cx="1029960" cy="528120"/>
          </a:xfrm>
          <a:custGeom>
            <a:avLst/>
            <a:gdLst/>
            <a:ahLst/>
            <a:cxnLst/>
            <a:rect l="l" t="t" r="r" b="b"/>
            <a:pathLst>
              <a:path w="783" h="402">
                <a:moveTo>
                  <a:pt x="0" y="266"/>
                </a:moveTo>
                <a:lnTo>
                  <a:pt x="0" y="0"/>
                </a:lnTo>
                <a:lnTo>
                  <a:pt x="49" y="0"/>
                </a:lnTo>
                <a:lnTo>
                  <a:pt x="94" y="2"/>
                </a:lnTo>
                <a:lnTo>
                  <a:pt x="114" y="0"/>
                </a:lnTo>
                <a:lnTo>
                  <a:pt x="178" y="2"/>
                </a:lnTo>
                <a:lnTo>
                  <a:pt x="346" y="2"/>
                </a:lnTo>
                <a:lnTo>
                  <a:pt x="405" y="0"/>
                </a:lnTo>
                <a:lnTo>
                  <a:pt x="429" y="2"/>
                </a:lnTo>
                <a:lnTo>
                  <a:pt x="499" y="0"/>
                </a:lnTo>
                <a:lnTo>
                  <a:pt x="499" y="2"/>
                </a:lnTo>
                <a:lnTo>
                  <a:pt x="502" y="4"/>
                </a:lnTo>
                <a:lnTo>
                  <a:pt x="503" y="8"/>
                </a:lnTo>
                <a:lnTo>
                  <a:pt x="506" y="10"/>
                </a:lnTo>
                <a:lnTo>
                  <a:pt x="508" y="10"/>
                </a:lnTo>
                <a:lnTo>
                  <a:pt x="516" y="18"/>
                </a:lnTo>
                <a:lnTo>
                  <a:pt x="518" y="16"/>
                </a:lnTo>
                <a:lnTo>
                  <a:pt x="521" y="20"/>
                </a:lnTo>
                <a:lnTo>
                  <a:pt x="528" y="23"/>
                </a:lnTo>
                <a:lnTo>
                  <a:pt x="531" y="26"/>
                </a:lnTo>
                <a:lnTo>
                  <a:pt x="537" y="31"/>
                </a:lnTo>
                <a:lnTo>
                  <a:pt x="542" y="31"/>
                </a:lnTo>
                <a:lnTo>
                  <a:pt x="546" y="33"/>
                </a:lnTo>
                <a:lnTo>
                  <a:pt x="554" y="29"/>
                </a:lnTo>
                <a:lnTo>
                  <a:pt x="556" y="23"/>
                </a:lnTo>
                <a:lnTo>
                  <a:pt x="562" y="23"/>
                </a:lnTo>
                <a:lnTo>
                  <a:pt x="564" y="25"/>
                </a:lnTo>
                <a:lnTo>
                  <a:pt x="567" y="23"/>
                </a:lnTo>
                <a:lnTo>
                  <a:pt x="572" y="25"/>
                </a:lnTo>
                <a:lnTo>
                  <a:pt x="575" y="25"/>
                </a:lnTo>
                <a:lnTo>
                  <a:pt x="578" y="23"/>
                </a:lnTo>
                <a:lnTo>
                  <a:pt x="598" y="23"/>
                </a:lnTo>
                <a:lnTo>
                  <a:pt x="603" y="20"/>
                </a:lnTo>
                <a:lnTo>
                  <a:pt x="606" y="20"/>
                </a:lnTo>
                <a:lnTo>
                  <a:pt x="612" y="23"/>
                </a:lnTo>
                <a:lnTo>
                  <a:pt x="614" y="25"/>
                </a:lnTo>
                <a:lnTo>
                  <a:pt x="614" y="26"/>
                </a:lnTo>
                <a:lnTo>
                  <a:pt x="616" y="26"/>
                </a:lnTo>
                <a:lnTo>
                  <a:pt x="623" y="33"/>
                </a:lnTo>
                <a:lnTo>
                  <a:pt x="626" y="33"/>
                </a:lnTo>
                <a:lnTo>
                  <a:pt x="634" y="35"/>
                </a:lnTo>
                <a:lnTo>
                  <a:pt x="637" y="37"/>
                </a:lnTo>
                <a:lnTo>
                  <a:pt x="640" y="37"/>
                </a:lnTo>
                <a:lnTo>
                  <a:pt x="644" y="41"/>
                </a:lnTo>
                <a:lnTo>
                  <a:pt x="651" y="41"/>
                </a:lnTo>
                <a:lnTo>
                  <a:pt x="652" y="44"/>
                </a:lnTo>
                <a:lnTo>
                  <a:pt x="657" y="44"/>
                </a:lnTo>
                <a:lnTo>
                  <a:pt x="659" y="53"/>
                </a:lnTo>
                <a:lnTo>
                  <a:pt x="665" y="60"/>
                </a:lnTo>
                <a:lnTo>
                  <a:pt x="669" y="66"/>
                </a:lnTo>
                <a:lnTo>
                  <a:pt x="672" y="64"/>
                </a:lnTo>
                <a:lnTo>
                  <a:pt x="675" y="69"/>
                </a:lnTo>
                <a:lnTo>
                  <a:pt x="678" y="71"/>
                </a:lnTo>
                <a:lnTo>
                  <a:pt x="685" y="71"/>
                </a:lnTo>
                <a:lnTo>
                  <a:pt x="688" y="73"/>
                </a:lnTo>
                <a:lnTo>
                  <a:pt x="688" y="80"/>
                </a:lnTo>
                <a:lnTo>
                  <a:pt x="687" y="87"/>
                </a:lnTo>
                <a:lnTo>
                  <a:pt x="687" y="90"/>
                </a:lnTo>
                <a:lnTo>
                  <a:pt x="693" y="100"/>
                </a:lnTo>
                <a:lnTo>
                  <a:pt x="695" y="108"/>
                </a:lnTo>
                <a:lnTo>
                  <a:pt x="693" y="114"/>
                </a:lnTo>
                <a:lnTo>
                  <a:pt x="698" y="117"/>
                </a:lnTo>
                <a:lnTo>
                  <a:pt x="699" y="124"/>
                </a:lnTo>
                <a:lnTo>
                  <a:pt x="703" y="129"/>
                </a:lnTo>
                <a:lnTo>
                  <a:pt x="703" y="133"/>
                </a:lnTo>
                <a:lnTo>
                  <a:pt x="706" y="133"/>
                </a:lnTo>
                <a:lnTo>
                  <a:pt x="709" y="135"/>
                </a:lnTo>
                <a:lnTo>
                  <a:pt x="709" y="146"/>
                </a:lnTo>
                <a:lnTo>
                  <a:pt x="712" y="153"/>
                </a:lnTo>
                <a:lnTo>
                  <a:pt x="715" y="157"/>
                </a:lnTo>
                <a:lnTo>
                  <a:pt x="715" y="166"/>
                </a:lnTo>
                <a:lnTo>
                  <a:pt x="712" y="172"/>
                </a:lnTo>
                <a:lnTo>
                  <a:pt x="712" y="181"/>
                </a:lnTo>
                <a:lnTo>
                  <a:pt x="717" y="184"/>
                </a:lnTo>
                <a:lnTo>
                  <a:pt x="720" y="184"/>
                </a:lnTo>
                <a:lnTo>
                  <a:pt x="720" y="186"/>
                </a:lnTo>
                <a:lnTo>
                  <a:pt x="717" y="190"/>
                </a:lnTo>
                <a:lnTo>
                  <a:pt x="715" y="194"/>
                </a:lnTo>
                <a:lnTo>
                  <a:pt x="720" y="194"/>
                </a:lnTo>
                <a:lnTo>
                  <a:pt x="723" y="199"/>
                </a:lnTo>
                <a:lnTo>
                  <a:pt x="723" y="202"/>
                </a:lnTo>
                <a:lnTo>
                  <a:pt x="728" y="206"/>
                </a:lnTo>
                <a:lnTo>
                  <a:pt x="730" y="210"/>
                </a:lnTo>
                <a:lnTo>
                  <a:pt x="730" y="221"/>
                </a:lnTo>
                <a:lnTo>
                  <a:pt x="732" y="224"/>
                </a:lnTo>
                <a:lnTo>
                  <a:pt x="734" y="224"/>
                </a:lnTo>
                <a:lnTo>
                  <a:pt x="734" y="228"/>
                </a:lnTo>
                <a:lnTo>
                  <a:pt x="732" y="233"/>
                </a:lnTo>
                <a:lnTo>
                  <a:pt x="733" y="237"/>
                </a:lnTo>
                <a:lnTo>
                  <a:pt x="733" y="243"/>
                </a:lnTo>
                <a:lnTo>
                  <a:pt x="734" y="245"/>
                </a:lnTo>
                <a:lnTo>
                  <a:pt x="734" y="250"/>
                </a:lnTo>
                <a:lnTo>
                  <a:pt x="736" y="255"/>
                </a:lnTo>
                <a:lnTo>
                  <a:pt x="734" y="257"/>
                </a:lnTo>
                <a:lnTo>
                  <a:pt x="734" y="264"/>
                </a:lnTo>
                <a:lnTo>
                  <a:pt x="738" y="272"/>
                </a:lnTo>
                <a:lnTo>
                  <a:pt x="738" y="278"/>
                </a:lnTo>
                <a:lnTo>
                  <a:pt x="736" y="286"/>
                </a:lnTo>
                <a:lnTo>
                  <a:pt x="737" y="292"/>
                </a:lnTo>
                <a:lnTo>
                  <a:pt x="734" y="297"/>
                </a:lnTo>
                <a:lnTo>
                  <a:pt x="734" y="301"/>
                </a:lnTo>
                <a:lnTo>
                  <a:pt x="737" y="308"/>
                </a:lnTo>
                <a:lnTo>
                  <a:pt x="743" y="314"/>
                </a:lnTo>
                <a:lnTo>
                  <a:pt x="745" y="318"/>
                </a:lnTo>
                <a:lnTo>
                  <a:pt x="743" y="321"/>
                </a:lnTo>
                <a:lnTo>
                  <a:pt x="745" y="325"/>
                </a:lnTo>
                <a:lnTo>
                  <a:pt x="748" y="329"/>
                </a:lnTo>
                <a:lnTo>
                  <a:pt x="751" y="331"/>
                </a:lnTo>
                <a:lnTo>
                  <a:pt x="756" y="341"/>
                </a:lnTo>
                <a:lnTo>
                  <a:pt x="757" y="349"/>
                </a:lnTo>
                <a:lnTo>
                  <a:pt x="757" y="355"/>
                </a:lnTo>
                <a:lnTo>
                  <a:pt x="763" y="358"/>
                </a:lnTo>
                <a:lnTo>
                  <a:pt x="764" y="363"/>
                </a:lnTo>
                <a:lnTo>
                  <a:pt x="769" y="366"/>
                </a:lnTo>
                <a:lnTo>
                  <a:pt x="772" y="372"/>
                </a:lnTo>
                <a:lnTo>
                  <a:pt x="776" y="376"/>
                </a:lnTo>
                <a:lnTo>
                  <a:pt x="778" y="382"/>
                </a:lnTo>
                <a:lnTo>
                  <a:pt x="776" y="390"/>
                </a:lnTo>
                <a:lnTo>
                  <a:pt x="782" y="396"/>
                </a:lnTo>
                <a:lnTo>
                  <a:pt x="781" y="399"/>
                </a:lnTo>
                <a:lnTo>
                  <a:pt x="447" y="399"/>
                </a:lnTo>
                <a:lnTo>
                  <a:pt x="438" y="401"/>
                </a:lnTo>
                <a:lnTo>
                  <a:pt x="398" y="399"/>
                </a:lnTo>
                <a:lnTo>
                  <a:pt x="179" y="399"/>
                </a:lnTo>
                <a:lnTo>
                  <a:pt x="179" y="266"/>
                </a:lnTo>
                <a:lnTo>
                  <a:pt x="0" y="266"/>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23" name="CustomShape 32"/>
          <p:cNvSpPr/>
          <p:nvPr/>
        </p:nvSpPr>
        <p:spPr>
          <a:xfrm>
            <a:off x="3112920" y="2731680"/>
            <a:ext cx="704520" cy="1220400"/>
          </a:xfrm>
          <a:custGeom>
            <a:avLst/>
            <a:gdLst/>
            <a:ahLst/>
            <a:cxnLst/>
            <a:rect l="l" t="t" r="r" b="b"/>
            <a:pathLst>
              <a:path w="536" h="928">
                <a:moveTo>
                  <a:pt x="268" y="0"/>
                </a:moveTo>
                <a:lnTo>
                  <a:pt x="535" y="0"/>
                </a:lnTo>
                <a:lnTo>
                  <a:pt x="535" y="686"/>
                </a:lnTo>
                <a:lnTo>
                  <a:pt x="533" y="770"/>
                </a:lnTo>
                <a:lnTo>
                  <a:pt x="531" y="779"/>
                </a:lnTo>
                <a:lnTo>
                  <a:pt x="527" y="786"/>
                </a:lnTo>
                <a:lnTo>
                  <a:pt x="525" y="792"/>
                </a:lnTo>
                <a:lnTo>
                  <a:pt x="521" y="795"/>
                </a:lnTo>
                <a:lnTo>
                  <a:pt x="515" y="795"/>
                </a:lnTo>
                <a:lnTo>
                  <a:pt x="510" y="792"/>
                </a:lnTo>
                <a:lnTo>
                  <a:pt x="509" y="784"/>
                </a:lnTo>
                <a:lnTo>
                  <a:pt x="503" y="779"/>
                </a:lnTo>
                <a:lnTo>
                  <a:pt x="493" y="779"/>
                </a:lnTo>
                <a:lnTo>
                  <a:pt x="487" y="777"/>
                </a:lnTo>
                <a:lnTo>
                  <a:pt x="475" y="782"/>
                </a:lnTo>
                <a:lnTo>
                  <a:pt x="472" y="784"/>
                </a:lnTo>
                <a:lnTo>
                  <a:pt x="470" y="790"/>
                </a:lnTo>
                <a:lnTo>
                  <a:pt x="472" y="796"/>
                </a:lnTo>
                <a:lnTo>
                  <a:pt x="472" y="803"/>
                </a:lnTo>
                <a:lnTo>
                  <a:pt x="476" y="812"/>
                </a:lnTo>
                <a:lnTo>
                  <a:pt x="475" y="825"/>
                </a:lnTo>
                <a:lnTo>
                  <a:pt x="475" y="835"/>
                </a:lnTo>
                <a:lnTo>
                  <a:pt x="478" y="841"/>
                </a:lnTo>
                <a:lnTo>
                  <a:pt x="478" y="850"/>
                </a:lnTo>
                <a:lnTo>
                  <a:pt x="480" y="859"/>
                </a:lnTo>
                <a:lnTo>
                  <a:pt x="480" y="870"/>
                </a:lnTo>
                <a:lnTo>
                  <a:pt x="482" y="876"/>
                </a:lnTo>
                <a:lnTo>
                  <a:pt x="483" y="883"/>
                </a:lnTo>
                <a:lnTo>
                  <a:pt x="484" y="894"/>
                </a:lnTo>
                <a:lnTo>
                  <a:pt x="484" y="899"/>
                </a:lnTo>
                <a:lnTo>
                  <a:pt x="486" y="907"/>
                </a:lnTo>
                <a:lnTo>
                  <a:pt x="483" y="915"/>
                </a:lnTo>
                <a:lnTo>
                  <a:pt x="482" y="917"/>
                </a:lnTo>
                <a:lnTo>
                  <a:pt x="482" y="927"/>
                </a:lnTo>
                <a:lnTo>
                  <a:pt x="388" y="819"/>
                </a:lnTo>
                <a:lnTo>
                  <a:pt x="368" y="796"/>
                </a:lnTo>
                <a:lnTo>
                  <a:pt x="253" y="666"/>
                </a:lnTo>
                <a:lnTo>
                  <a:pt x="193" y="602"/>
                </a:lnTo>
                <a:lnTo>
                  <a:pt x="141" y="547"/>
                </a:lnTo>
                <a:lnTo>
                  <a:pt x="76" y="480"/>
                </a:lnTo>
                <a:lnTo>
                  <a:pt x="60" y="462"/>
                </a:lnTo>
                <a:lnTo>
                  <a:pt x="38" y="441"/>
                </a:lnTo>
                <a:lnTo>
                  <a:pt x="1" y="400"/>
                </a:lnTo>
                <a:lnTo>
                  <a:pt x="0" y="390"/>
                </a:lnTo>
                <a:lnTo>
                  <a:pt x="0" y="0"/>
                </a:lnTo>
                <a:lnTo>
                  <a:pt x="268" y="0"/>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24" name="CustomShape 33"/>
          <p:cNvSpPr/>
          <p:nvPr/>
        </p:nvSpPr>
        <p:spPr>
          <a:xfrm>
            <a:off x="8718120" y="2155320"/>
            <a:ext cx="217080" cy="458280"/>
          </a:xfrm>
          <a:custGeom>
            <a:avLst/>
            <a:gdLst/>
            <a:ahLst/>
            <a:cxnLst/>
            <a:rect l="l" t="t" r="r" b="b"/>
            <a:pathLst>
              <a:path w="166" h="349">
                <a:moveTo>
                  <a:pt x="7" y="343"/>
                </a:moveTo>
                <a:lnTo>
                  <a:pt x="4" y="334"/>
                </a:lnTo>
                <a:lnTo>
                  <a:pt x="0" y="323"/>
                </a:lnTo>
                <a:lnTo>
                  <a:pt x="4" y="319"/>
                </a:lnTo>
                <a:lnTo>
                  <a:pt x="4" y="314"/>
                </a:lnTo>
                <a:lnTo>
                  <a:pt x="7" y="307"/>
                </a:lnTo>
                <a:lnTo>
                  <a:pt x="9" y="302"/>
                </a:lnTo>
                <a:lnTo>
                  <a:pt x="9" y="297"/>
                </a:lnTo>
                <a:lnTo>
                  <a:pt x="11" y="292"/>
                </a:lnTo>
                <a:lnTo>
                  <a:pt x="11" y="270"/>
                </a:lnTo>
                <a:lnTo>
                  <a:pt x="14" y="263"/>
                </a:lnTo>
                <a:lnTo>
                  <a:pt x="14" y="249"/>
                </a:lnTo>
                <a:lnTo>
                  <a:pt x="17" y="233"/>
                </a:lnTo>
                <a:lnTo>
                  <a:pt x="17" y="231"/>
                </a:lnTo>
                <a:lnTo>
                  <a:pt x="20" y="227"/>
                </a:lnTo>
                <a:lnTo>
                  <a:pt x="23" y="221"/>
                </a:lnTo>
                <a:lnTo>
                  <a:pt x="24" y="213"/>
                </a:lnTo>
                <a:lnTo>
                  <a:pt x="29" y="208"/>
                </a:lnTo>
                <a:lnTo>
                  <a:pt x="31" y="204"/>
                </a:lnTo>
                <a:lnTo>
                  <a:pt x="35" y="197"/>
                </a:lnTo>
                <a:lnTo>
                  <a:pt x="35" y="193"/>
                </a:lnTo>
                <a:lnTo>
                  <a:pt x="38" y="184"/>
                </a:lnTo>
                <a:lnTo>
                  <a:pt x="40" y="180"/>
                </a:lnTo>
                <a:lnTo>
                  <a:pt x="40" y="172"/>
                </a:lnTo>
                <a:lnTo>
                  <a:pt x="43" y="168"/>
                </a:lnTo>
                <a:lnTo>
                  <a:pt x="45" y="166"/>
                </a:lnTo>
                <a:lnTo>
                  <a:pt x="47" y="162"/>
                </a:lnTo>
                <a:lnTo>
                  <a:pt x="47" y="145"/>
                </a:lnTo>
                <a:lnTo>
                  <a:pt x="50" y="135"/>
                </a:lnTo>
                <a:lnTo>
                  <a:pt x="55" y="131"/>
                </a:lnTo>
                <a:lnTo>
                  <a:pt x="62" y="129"/>
                </a:lnTo>
                <a:lnTo>
                  <a:pt x="65" y="129"/>
                </a:lnTo>
                <a:lnTo>
                  <a:pt x="68" y="127"/>
                </a:lnTo>
                <a:lnTo>
                  <a:pt x="71" y="122"/>
                </a:lnTo>
                <a:lnTo>
                  <a:pt x="73" y="122"/>
                </a:lnTo>
                <a:lnTo>
                  <a:pt x="82" y="115"/>
                </a:lnTo>
                <a:lnTo>
                  <a:pt x="87" y="106"/>
                </a:lnTo>
                <a:lnTo>
                  <a:pt x="88" y="100"/>
                </a:lnTo>
                <a:lnTo>
                  <a:pt x="90" y="98"/>
                </a:lnTo>
                <a:lnTo>
                  <a:pt x="90" y="93"/>
                </a:lnTo>
                <a:lnTo>
                  <a:pt x="83" y="73"/>
                </a:lnTo>
                <a:lnTo>
                  <a:pt x="87" y="69"/>
                </a:lnTo>
                <a:lnTo>
                  <a:pt x="93" y="56"/>
                </a:lnTo>
                <a:lnTo>
                  <a:pt x="93" y="51"/>
                </a:lnTo>
                <a:lnTo>
                  <a:pt x="92" y="43"/>
                </a:lnTo>
                <a:lnTo>
                  <a:pt x="94" y="37"/>
                </a:lnTo>
                <a:lnTo>
                  <a:pt x="97" y="31"/>
                </a:lnTo>
                <a:lnTo>
                  <a:pt x="100" y="22"/>
                </a:lnTo>
                <a:lnTo>
                  <a:pt x="105" y="17"/>
                </a:lnTo>
                <a:lnTo>
                  <a:pt x="102" y="8"/>
                </a:lnTo>
                <a:lnTo>
                  <a:pt x="103" y="7"/>
                </a:lnTo>
                <a:lnTo>
                  <a:pt x="108" y="7"/>
                </a:lnTo>
                <a:lnTo>
                  <a:pt x="114" y="0"/>
                </a:lnTo>
                <a:lnTo>
                  <a:pt x="117" y="0"/>
                </a:lnTo>
                <a:lnTo>
                  <a:pt x="120" y="4"/>
                </a:lnTo>
                <a:lnTo>
                  <a:pt x="126" y="4"/>
                </a:lnTo>
                <a:lnTo>
                  <a:pt x="129" y="0"/>
                </a:lnTo>
                <a:lnTo>
                  <a:pt x="134" y="0"/>
                </a:lnTo>
                <a:lnTo>
                  <a:pt x="138" y="135"/>
                </a:lnTo>
                <a:lnTo>
                  <a:pt x="142" y="202"/>
                </a:lnTo>
                <a:lnTo>
                  <a:pt x="142" y="227"/>
                </a:lnTo>
                <a:lnTo>
                  <a:pt x="144" y="233"/>
                </a:lnTo>
                <a:lnTo>
                  <a:pt x="144" y="239"/>
                </a:lnTo>
                <a:lnTo>
                  <a:pt x="142" y="241"/>
                </a:lnTo>
                <a:lnTo>
                  <a:pt x="142" y="255"/>
                </a:lnTo>
                <a:lnTo>
                  <a:pt x="146" y="261"/>
                </a:lnTo>
                <a:lnTo>
                  <a:pt x="153" y="270"/>
                </a:lnTo>
                <a:lnTo>
                  <a:pt x="156" y="272"/>
                </a:lnTo>
                <a:lnTo>
                  <a:pt x="158" y="278"/>
                </a:lnTo>
                <a:lnTo>
                  <a:pt x="156" y="286"/>
                </a:lnTo>
                <a:lnTo>
                  <a:pt x="158" y="291"/>
                </a:lnTo>
                <a:lnTo>
                  <a:pt x="164" y="295"/>
                </a:lnTo>
                <a:lnTo>
                  <a:pt x="162" y="298"/>
                </a:lnTo>
                <a:lnTo>
                  <a:pt x="165" y="302"/>
                </a:lnTo>
                <a:lnTo>
                  <a:pt x="161" y="310"/>
                </a:lnTo>
                <a:lnTo>
                  <a:pt x="155" y="325"/>
                </a:lnTo>
                <a:lnTo>
                  <a:pt x="148" y="323"/>
                </a:lnTo>
                <a:lnTo>
                  <a:pt x="139" y="323"/>
                </a:lnTo>
                <a:lnTo>
                  <a:pt x="136" y="325"/>
                </a:lnTo>
                <a:lnTo>
                  <a:pt x="134" y="331"/>
                </a:lnTo>
                <a:lnTo>
                  <a:pt x="124" y="331"/>
                </a:lnTo>
                <a:lnTo>
                  <a:pt x="123" y="334"/>
                </a:lnTo>
                <a:lnTo>
                  <a:pt x="123" y="341"/>
                </a:lnTo>
                <a:lnTo>
                  <a:pt x="122" y="343"/>
                </a:lnTo>
                <a:lnTo>
                  <a:pt x="116" y="343"/>
                </a:lnTo>
                <a:lnTo>
                  <a:pt x="113" y="348"/>
                </a:lnTo>
                <a:lnTo>
                  <a:pt x="109" y="348"/>
                </a:lnTo>
                <a:lnTo>
                  <a:pt x="74" y="346"/>
                </a:lnTo>
                <a:lnTo>
                  <a:pt x="56" y="346"/>
                </a:lnTo>
                <a:lnTo>
                  <a:pt x="24" y="343"/>
                </a:lnTo>
                <a:lnTo>
                  <a:pt x="7" y="343"/>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25" name="CustomShape 34"/>
          <p:cNvSpPr/>
          <p:nvPr/>
        </p:nvSpPr>
        <p:spPr>
          <a:xfrm>
            <a:off x="8364240" y="2846160"/>
            <a:ext cx="196560" cy="426600"/>
          </a:xfrm>
          <a:custGeom>
            <a:avLst/>
            <a:gdLst/>
            <a:ahLst/>
            <a:cxnLst/>
            <a:rect l="l" t="t" r="r" b="b"/>
            <a:pathLst>
              <a:path w="149" h="324">
                <a:moveTo>
                  <a:pt x="12" y="206"/>
                </a:moveTo>
                <a:lnTo>
                  <a:pt x="18" y="201"/>
                </a:lnTo>
                <a:lnTo>
                  <a:pt x="25" y="201"/>
                </a:lnTo>
                <a:lnTo>
                  <a:pt x="27" y="198"/>
                </a:lnTo>
                <a:lnTo>
                  <a:pt x="30" y="198"/>
                </a:lnTo>
                <a:lnTo>
                  <a:pt x="35" y="196"/>
                </a:lnTo>
                <a:lnTo>
                  <a:pt x="38" y="192"/>
                </a:lnTo>
                <a:lnTo>
                  <a:pt x="39" y="186"/>
                </a:lnTo>
                <a:lnTo>
                  <a:pt x="42" y="182"/>
                </a:lnTo>
                <a:lnTo>
                  <a:pt x="45" y="182"/>
                </a:lnTo>
                <a:lnTo>
                  <a:pt x="51" y="172"/>
                </a:lnTo>
                <a:lnTo>
                  <a:pt x="62" y="168"/>
                </a:lnTo>
                <a:lnTo>
                  <a:pt x="66" y="163"/>
                </a:lnTo>
                <a:lnTo>
                  <a:pt x="71" y="162"/>
                </a:lnTo>
                <a:lnTo>
                  <a:pt x="74" y="162"/>
                </a:lnTo>
                <a:lnTo>
                  <a:pt x="73" y="159"/>
                </a:lnTo>
                <a:lnTo>
                  <a:pt x="68" y="149"/>
                </a:lnTo>
                <a:lnTo>
                  <a:pt x="63" y="146"/>
                </a:lnTo>
                <a:lnTo>
                  <a:pt x="61" y="139"/>
                </a:lnTo>
                <a:lnTo>
                  <a:pt x="56" y="134"/>
                </a:lnTo>
                <a:lnTo>
                  <a:pt x="56" y="132"/>
                </a:lnTo>
                <a:lnTo>
                  <a:pt x="51" y="127"/>
                </a:lnTo>
                <a:lnTo>
                  <a:pt x="48" y="127"/>
                </a:lnTo>
                <a:lnTo>
                  <a:pt x="44" y="122"/>
                </a:lnTo>
                <a:lnTo>
                  <a:pt x="44" y="117"/>
                </a:lnTo>
                <a:lnTo>
                  <a:pt x="42" y="106"/>
                </a:lnTo>
                <a:lnTo>
                  <a:pt x="41" y="104"/>
                </a:lnTo>
                <a:lnTo>
                  <a:pt x="34" y="104"/>
                </a:lnTo>
                <a:lnTo>
                  <a:pt x="30" y="99"/>
                </a:lnTo>
                <a:lnTo>
                  <a:pt x="30" y="95"/>
                </a:lnTo>
                <a:lnTo>
                  <a:pt x="34" y="88"/>
                </a:lnTo>
                <a:lnTo>
                  <a:pt x="32" y="86"/>
                </a:lnTo>
                <a:lnTo>
                  <a:pt x="32" y="80"/>
                </a:lnTo>
                <a:lnTo>
                  <a:pt x="34" y="78"/>
                </a:lnTo>
                <a:lnTo>
                  <a:pt x="36" y="78"/>
                </a:lnTo>
                <a:lnTo>
                  <a:pt x="39" y="76"/>
                </a:lnTo>
                <a:lnTo>
                  <a:pt x="41" y="69"/>
                </a:lnTo>
                <a:lnTo>
                  <a:pt x="42" y="66"/>
                </a:lnTo>
                <a:lnTo>
                  <a:pt x="42" y="62"/>
                </a:lnTo>
                <a:lnTo>
                  <a:pt x="38" y="53"/>
                </a:lnTo>
                <a:lnTo>
                  <a:pt x="38" y="47"/>
                </a:lnTo>
                <a:lnTo>
                  <a:pt x="42" y="45"/>
                </a:lnTo>
                <a:lnTo>
                  <a:pt x="47" y="39"/>
                </a:lnTo>
                <a:lnTo>
                  <a:pt x="53" y="31"/>
                </a:lnTo>
                <a:lnTo>
                  <a:pt x="56" y="29"/>
                </a:lnTo>
                <a:lnTo>
                  <a:pt x="63" y="11"/>
                </a:lnTo>
                <a:lnTo>
                  <a:pt x="70" y="2"/>
                </a:lnTo>
                <a:lnTo>
                  <a:pt x="74" y="0"/>
                </a:lnTo>
                <a:lnTo>
                  <a:pt x="105" y="20"/>
                </a:lnTo>
                <a:lnTo>
                  <a:pt x="117" y="29"/>
                </a:lnTo>
                <a:lnTo>
                  <a:pt x="122" y="31"/>
                </a:lnTo>
                <a:lnTo>
                  <a:pt x="148" y="49"/>
                </a:lnTo>
                <a:lnTo>
                  <a:pt x="147" y="59"/>
                </a:lnTo>
                <a:lnTo>
                  <a:pt x="144" y="62"/>
                </a:lnTo>
                <a:lnTo>
                  <a:pt x="141" y="69"/>
                </a:lnTo>
                <a:lnTo>
                  <a:pt x="138" y="71"/>
                </a:lnTo>
                <a:lnTo>
                  <a:pt x="136" y="78"/>
                </a:lnTo>
                <a:lnTo>
                  <a:pt x="133" y="80"/>
                </a:lnTo>
                <a:lnTo>
                  <a:pt x="132" y="88"/>
                </a:lnTo>
                <a:lnTo>
                  <a:pt x="131" y="92"/>
                </a:lnTo>
                <a:lnTo>
                  <a:pt x="122" y="92"/>
                </a:lnTo>
                <a:lnTo>
                  <a:pt x="117" y="102"/>
                </a:lnTo>
                <a:lnTo>
                  <a:pt x="117" y="106"/>
                </a:lnTo>
                <a:lnTo>
                  <a:pt x="115" y="110"/>
                </a:lnTo>
                <a:lnTo>
                  <a:pt x="112" y="110"/>
                </a:lnTo>
                <a:lnTo>
                  <a:pt x="114" y="117"/>
                </a:lnTo>
                <a:lnTo>
                  <a:pt x="120" y="119"/>
                </a:lnTo>
                <a:lnTo>
                  <a:pt x="122" y="124"/>
                </a:lnTo>
                <a:lnTo>
                  <a:pt x="126" y="124"/>
                </a:lnTo>
                <a:lnTo>
                  <a:pt x="131" y="122"/>
                </a:lnTo>
                <a:lnTo>
                  <a:pt x="132" y="124"/>
                </a:lnTo>
                <a:lnTo>
                  <a:pt x="138" y="127"/>
                </a:lnTo>
                <a:lnTo>
                  <a:pt x="136" y="119"/>
                </a:lnTo>
                <a:lnTo>
                  <a:pt x="139" y="119"/>
                </a:lnTo>
                <a:lnTo>
                  <a:pt x="142" y="128"/>
                </a:lnTo>
                <a:lnTo>
                  <a:pt x="142" y="143"/>
                </a:lnTo>
                <a:lnTo>
                  <a:pt x="141" y="151"/>
                </a:lnTo>
                <a:lnTo>
                  <a:pt x="138" y="159"/>
                </a:lnTo>
                <a:lnTo>
                  <a:pt x="138" y="166"/>
                </a:lnTo>
                <a:lnTo>
                  <a:pt x="135" y="186"/>
                </a:lnTo>
                <a:lnTo>
                  <a:pt x="135" y="192"/>
                </a:lnTo>
                <a:lnTo>
                  <a:pt x="132" y="208"/>
                </a:lnTo>
                <a:lnTo>
                  <a:pt x="131" y="210"/>
                </a:lnTo>
                <a:lnTo>
                  <a:pt x="129" y="208"/>
                </a:lnTo>
                <a:lnTo>
                  <a:pt x="131" y="204"/>
                </a:lnTo>
                <a:lnTo>
                  <a:pt x="132" y="192"/>
                </a:lnTo>
                <a:lnTo>
                  <a:pt x="132" y="177"/>
                </a:lnTo>
                <a:lnTo>
                  <a:pt x="131" y="177"/>
                </a:lnTo>
                <a:lnTo>
                  <a:pt x="127" y="184"/>
                </a:lnTo>
                <a:lnTo>
                  <a:pt x="127" y="188"/>
                </a:lnTo>
                <a:lnTo>
                  <a:pt x="129" y="190"/>
                </a:lnTo>
                <a:lnTo>
                  <a:pt x="127" y="198"/>
                </a:lnTo>
                <a:lnTo>
                  <a:pt x="122" y="208"/>
                </a:lnTo>
                <a:lnTo>
                  <a:pt x="122" y="219"/>
                </a:lnTo>
                <a:lnTo>
                  <a:pt x="118" y="227"/>
                </a:lnTo>
                <a:lnTo>
                  <a:pt x="117" y="232"/>
                </a:lnTo>
                <a:lnTo>
                  <a:pt x="111" y="237"/>
                </a:lnTo>
                <a:lnTo>
                  <a:pt x="109" y="241"/>
                </a:lnTo>
                <a:lnTo>
                  <a:pt x="103" y="241"/>
                </a:lnTo>
                <a:lnTo>
                  <a:pt x="102" y="243"/>
                </a:lnTo>
                <a:lnTo>
                  <a:pt x="103" y="245"/>
                </a:lnTo>
                <a:lnTo>
                  <a:pt x="105" y="251"/>
                </a:lnTo>
                <a:lnTo>
                  <a:pt x="103" y="257"/>
                </a:lnTo>
                <a:lnTo>
                  <a:pt x="100" y="261"/>
                </a:lnTo>
                <a:lnTo>
                  <a:pt x="94" y="265"/>
                </a:lnTo>
                <a:lnTo>
                  <a:pt x="88" y="271"/>
                </a:lnTo>
                <a:lnTo>
                  <a:pt x="86" y="276"/>
                </a:lnTo>
                <a:lnTo>
                  <a:pt x="84" y="279"/>
                </a:lnTo>
                <a:lnTo>
                  <a:pt x="75" y="292"/>
                </a:lnTo>
                <a:lnTo>
                  <a:pt x="73" y="298"/>
                </a:lnTo>
                <a:lnTo>
                  <a:pt x="70" y="307"/>
                </a:lnTo>
                <a:lnTo>
                  <a:pt x="70" y="313"/>
                </a:lnTo>
                <a:lnTo>
                  <a:pt x="66" y="316"/>
                </a:lnTo>
                <a:lnTo>
                  <a:pt x="61" y="321"/>
                </a:lnTo>
                <a:lnTo>
                  <a:pt x="56" y="323"/>
                </a:lnTo>
                <a:lnTo>
                  <a:pt x="53" y="323"/>
                </a:lnTo>
                <a:lnTo>
                  <a:pt x="53" y="316"/>
                </a:lnTo>
                <a:lnTo>
                  <a:pt x="61" y="296"/>
                </a:lnTo>
                <a:lnTo>
                  <a:pt x="53" y="290"/>
                </a:lnTo>
                <a:lnTo>
                  <a:pt x="50" y="290"/>
                </a:lnTo>
                <a:lnTo>
                  <a:pt x="48" y="286"/>
                </a:lnTo>
                <a:lnTo>
                  <a:pt x="41" y="286"/>
                </a:lnTo>
                <a:lnTo>
                  <a:pt x="38" y="290"/>
                </a:lnTo>
                <a:lnTo>
                  <a:pt x="35" y="286"/>
                </a:lnTo>
                <a:lnTo>
                  <a:pt x="34" y="281"/>
                </a:lnTo>
                <a:lnTo>
                  <a:pt x="27" y="274"/>
                </a:lnTo>
                <a:lnTo>
                  <a:pt x="23" y="274"/>
                </a:lnTo>
                <a:lnTo>
                  <a:pt x="19" y="267"/>
                </a:lnTo>
                <a:lnTo>
                  <a:pt x="16" y="267"/>
                </a:lnTo>
                <a:lnTo>
                  <a:pt x="11" y="259"/>
                </a:lnTo>
                <a:lnTo>
                  <a:pt x="8" y="257"/>
                </a:lnTo>
                <a:lnTo>
                  <a:pt x="3" y="249"/>
                </a:lnTo>
                <a:lnTo>
                  <a:pt x="1" y="245"/>
                </a:lnTo>
                <a:lnTo>
                  <a:pt x="3" y="243"/>
                </a:lnTo>
                <a:lnTo>
                  <a:pt x="3" y="237"/>
                </a:lnTo>
                <a:lnTo>
                  <a:pt x="0" y="232"/>
                </a:lnTo>
                <a:lnTo>
                  <a:pt x="0" y="227"/>
                </a:lnTo>
                <a:lnTo>
                  <a:pt x="1" y="223"/>
                </a:lnTo>
                <a:lnTo>
                  <a:pt x="9" y="208"/>
                </a:lnTo>
                <a:lnTo>
                  <a:pt x="12" y="206"/>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26" name="CustomShape 35"/>
          <p:cNvSpPr/>
          <p:nvPr/>
        </p:nvSpPr>
        <p:spPr>
          <a:xfrm>
            <a:off x="4406760" y="3607560"/>
            <a:ext cx="713880" cy="988560"/>
          </a:xfrm>
          <a:custGeom>
            <a:avLst/>
            <a:gdLst/>
            <a:ahLst/>
            <a:cxnLst/>
            <a:rect l="l" t="t" r="r" b="b"/>
            <a:pathLst>
              <a:path w="543" h="751">
                <a:moveTo>
                  <a:pt x="0" y="747"/>
                </a:moveTo>
                <a:lnTo>
                  <a:pt x="0" y="427"/>
                </a:lnTo>
                <a:lnTo>
                  <a:pt x="1" y="321"/>
                </a:lnTo>
                <a:lnTo>
                  <a:pt x="1" y="0"/>
                </a:lnTo>
                <a:lnTo>
                  <a:pt x="542" y="0"/>
                </a:lnTo>
                <a:lnTo>
                  <a:pt x="542" y="68"/>
                </a:lnTo>
                <a:lnTo>
                  <a:pt x="539" y="68"/>
                </a:lnTo>
                <a:lnTo>
                  <a:pt x="539" y="298"/>
                </a:lnTo>
                <a:lnTo>
                  <a:pt x="538" y="358"/>
                </a:lnTo>
                <a:lnTo>
                  <a:pt x="538" y="478"/>
                </a:lnTo>
                <a:lnTo>
                  <a:pt x="536" y="537"/>
                </a:lnTo>
                <a:lnTo>
                  <a:pt x="536" y="664"/>
                </a:lnTo>
                <a:lnTo>
                  <a:pt x="218" y="664"/>
                </a:lnTo>
                <a:lnTo>
                  <a:pt x="216" y="666"/>
                </a:lnTo>
                <a:lnTo>
                  <a:pt x="216" y="678"/>
                </a:lnTo>
                <a:lnTo>
                  <a:pt x="219" y="686"/>
                </a:lnTo>
                <a:lnTo>
                  <a:pt x="225" y="693"/>
                </a:lnTo>
                <a:lnTo>
                  <a:pt x="158" y="690"/>
                </a:lnTo>
                <a:lnTo>
                  <a:pt x="74" y="690"/>
                </a:lnTo>
                <a:lnTo>
                  <a:pt x="74" y="747"/>
                </a:lnTo>
                <a:lnTo>
                  <a:pt x="49" y="750"/>
                </a:lnTo>
                <a:lnTo>
                  <a:pt x="13" y="750"/>
                </a:lnTo>
                <a:lnTo>
                  <a:pt x="0" y="747"/>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27" name="CustomShape 36"/>
          <p:cNvSpPr/>
          <p:nvPr/>
        </p:nvSpPr>
        <p:spPr>
          <a:xfrm>
            <a:off x="7865640" y="2204280"/>
            <a:ext cx="934560" cy="797040"/>
          </a:xfrm>
          <a:custGeom>
            <a:avLst/>
            <a:gdLst/>
            <a:ahLst/>
            <a:cxnLst/>
            <a:rect l="l" t="t" r="r" b="b"/>
            <a:pathLst>
              <a:path w="710" h="605">
                <a:moveTo>
                  <a:pt x="0" y="367"/>
                </a:moveTo>
                <a:lnTo>
                  <a:pt x="8" y="362"/>
                </a:lnTo>
                <a:lnTo>
                  <a:pt x="21" y="355"/>
                </a:lnTo>
                <a:lnTo>
                  <a:pt x="32" y="346"/>
                </a:lnTo>
                <a:lnTo>
                  <a:pt x="39" y="336"/>
                </a:lnTo>
                <a:lnTo>
                  <a:pt x="55" y="328"/>
                </a:lnTo>
                <a:lnTo>
                  <a:pt x="61" y="321"/>
                </a:lnTo>
                <a:lnTo>
                  <a:pt x="65" y="310"/>
                </a:lnTo>
                <a:lnTo>
                  <a:pt x="77" y="303"/>
                </a:lnTo>
                <a:lnTo>
                  <a:pt x="82" y="294"/>
                </a:lnTo>
                <a:lnTo>
                  <a:pt x="77" y="281"/>
                </a:lnTo>
                <a:lnTo>
                  <a:pt x="67" y="265"/>
                </a:lnTo>
                <a:lnTo>
                  <a:pt x="64" y="257"/>
                </a:lnTo>
                <a:lnTo>
                  <a:pt x="68" y="244"/>
                </a:lnTo>
                <a:lnTo>
                  <a:pt x="68" y="232"/>
                </a:lnTo>
                <a:lnTo>
                  <a:pt x="84" y="228"/>
                </a:lnTo>
                <a:lnTo>
                  <a:pt x="98" y="223"/>
                </a:lnTo>
                <a:lnTo>
                  <a:pt x="112" y="221"/>
                </a:lnTo>
                <a:lnTo>
                  <a:pt x="144" y="221"/>
                </a:lnTo>
                <a:lnTo>
                  <a:pt x="151" y="219"/>
                </a:lnTo>
                <a:lnTo>
                  <a:pt x="159" y="221"/>
                </a:lnTo>
                <a:lnTo>
                  <a:pt x="165" y="221"/>
                </a:lnTo>
                <a:lnTo>
                  <a:pt x="177" y="223"/>
                </a:lnTo>
                <a:lnTo>
                  <a:pt x="191" y="235"/>
                </a:lnTo>
                <a:lnTo>
                  <a:pt x="204" y="235"/>
                </a:lnTo>
                <a:lnTo>
                  <a:pt x="215" y="230"/>
                </a:lnTo>
                <a:lnTo>
                  <a:pt x="241" y="230"/>
                </a:lnTo>
                <a:lnTo>
                  <a:pt x="248" y="232"/>
                </a:lnTo>
                <a:lnTo>
                  <a:pt x="254" y="232"/>
                </a:lnTo>
                <a:lnTo>
                  <a:pt x="264" y="228"/>
                </a:lnTo>
                <a:lnTo>
                  <a:pt x="273" y="223"/>
                </a:lnTo>
                <a:lnTo>
                  <a:pt x="284" y="212"/>
                </a:lnTo>
                <a:lnTo>
                  <a:pt x="292" y="210"/>
                </a:lnTo>
                <a:lnTo>
                  <a:pt x="296" y="201"/>
                </a:lnTo>
                <a:lnTo>
                  <a:pt x="302" y="199"/>
                </a:lnTo>
                <a:lnTo>
                  <a:pt x="307" y="201"/>
                </a:lnTo>
                <a:lnTo>
                  <a:pt x="318" y="195"/>
                </a:lnTo>
                <a:lnTo>
                  <a:pt x="318" y="184"/>
                </a:lnTo>
                <a:lnTo>
                  <a:pt x="317" y="172"/>
                </a:lnTo>
                <a:lnTo>
                  <a:pt x="312" y="162"/>
                </a:lnTo>
                <a:lnTo>
                  <a:pt x="315" y="154"/>
                </a:lnTo>
                <a:lnTo>
                  <a:pt x="324" y="148"/>
                </a:lnTo>
                <a:lnTo>
                  <a:pt x="319" y="140"/>
                </a:lnTo>
                <a:lnTo>
                  <a:pt x="318" y="129"/>
                </a:lnTo>
                <a:lnTo>
                  <a:pt x="312" y="142"/>
                </a:lnTo>
                <a:lnTo>
                  <a:pt x="309" y="129"/>
                </a:lnTo>
                <a:lnTo>
                  <a:pt x="311" y="117"/>
                </a:lnTo>
                <a:lnTo>
                  <a:pt x="335" y="102"/>
                </a:lnTo>
                <a:lnTo>
                  <a:pt x="341" y="98"/>
                </a:lnTo>
                <a:lnTo>
                  <a:pt x="355" y="84"/>
                </a:lnTo>
                <a:lnTo>
                  <a:pt x="359" y="73"/>
                </a:lnTo>
                <a:lnTo>
                  <a:pt x="362" y="64"/>
                </a:lnTo>
                <a:lnTo>
                  <a:pt x="371" y="56"/>
                </a:lnTo>
                <a:lnTo>
                  <a:pt x="385" y="40"/>
                </a:lnTo>
                <a:lnTo>
                  <a:pt x="403" y="23"/>
                </a:lnTo>
                <a:lnTo>
                  <a:pt x="409" y="21"/>
                </a:lnTo>
                <a:lnTo>
                  <a:pt x="424" y="10"/>
                </a:lnTo>
                <a:lnTo>
                  <a:pt x="434" y="5"/>
                </a:lnTo>
                <a:lnTo>
                  <a:pt x="445" y="0"/>
                </a:lnTo>
                <a:lnTo>
                  <a:pt x="452" y="5"/>
                </a:lnTo>
                <a:lnTo>
                  <a:pt x="462" y="3"/>
                </a:lnTo>
                <a:lnTo>
                  <a:pt x="473" y="5"/>
                </a:lnTo>
                <a:lnTo>
                  <a:pt x="483" y="5"/>
                </a:lnTo>
                <a:lnTo>
                  <a:pt x="500" y="3"/>
                </a:lnTo>
                <a:lnTo>
                  <a:pt x="516" y="5"/>
                </a:lnTo>
                <a:lnTo>
                  <a:pt x="576" y="3"/>
                </a:lnTo>
                <a:lnTo>
                  <a:pt x="573" y="21"/>
                </a:lnTo>
                <a:lnTo>
                  <a:pt x="574" y="45"/>
                </a:lnTo>
                <a:lnTo>
                  <a:pt x="574" y="64"/>
                </a:lnTo>
                <a:lnTo>
                  <a:pt x="577" y="73"/>
                </a:lnTo>
                <a:lnTo>
                  <a:pt x="579" y="101"/>
                </a:lnTo>
                <a:lnTo>
                  <a:pt x="571" y="113"/>
                </a:lnTo>
                <a:lnTo>
                  <a:pt x="567" y="129"/>
                </a:lnTo>
                <a:lnTo>
                  <a:pt x="573" y="150"/>
                </a:lnTo>
                <a:lnTo>
                  <a:pt x="573" y="162"/>
                </a:lnTo>
                <a:lnTo>
                  <a:pt x="571" y="177"/>
                </a:lnTo>
                <a:lnTo>
                  <a:pt x="570" y="193"/>
                </a:lnTo>
                <a:lnTo>
                  <a:pt x="576" y="189"/>
                </a:lnTo>
                <a:lnTo>
                  <a:pt x="585" y="195"/>
                </a:lnTo>
                <a:lnTo>
                  <a:pt x="585" y="219"/>
                </a:lnTo>
                <a:lnTo>
                  <a:pt x="583" y="259"/>
                </a:lnTo>
                <a:lnTo>
                  <a:pt x="582" y="270"/>
                </a:lnTo>
                <a:lnTo>
                  <a:pt x="583" y="283"/>
                </a:lnTo>
                <a:lnTo>
                  <a:pt x="582" y="297"/>
                </a:lnTo>
                <a:lnTo>
                  <a:pt x="580" y="323"/>
                </a:lnTo>
                <a:lnTo>
                  <a:pt x="576" y="334"/>
                </a:lnTo>
                <a:lnTo>
                  <a:pt x="570" y="358"/>
                </a:lnTo>
                <a:lnTo>
                  <a:pt x="565" y="378"/>
                </a:lnTo>
                <a:lnTo>
                  <a:pt x="562" y="389"/>
                </a:lnTo>
                <a:lnTo>
                  <a:pt x="561" y="444"/>
                </a:lnTo>
                <a:lnTo>
                  <a:pt x="557" y="484"/>
                </a:lnTo>
                <a:lnTo>
                  <a:pt x="557" y="493"/>
                </a:lnTo>
                <a:lnTo>
                  <a:pt x="564" y="504"/>
                </a:lnTo>
                <a:lnTo>
                  <a:pt x="543" y="519"/>
                </a:lnTo>
                <a:lnTo>
                  <a:pt x="547" y="531"/>
                </a:lnTo>
                <a:lnTo>
                  <a:pt x="545" y="540"/>
                </a:lnTo>
                <a:lnTo>
                  <a:pt x="540" y="544"/>
                </a:lnTo>
                <a:lnTo>
                  <a:pt x="533" y="557"/>
                </a:lnTo>
                <a:lnTo>
                  <a:pt x="540" y="565"/>
                </a:lnTo>
                <a:lnTo>
                  <a:pt x="544" y="555"/>
                </a:lnTo>
                <a:lnTo>
                  <a:pt x="552" y="551"/>
                </a:lnTo>
                <a:lnTo>
                  <a:pt x="557" y="546"/>
                </a:lnTo>
                <a:lnTo>
                  <a:pt x="564" y="543"/>
                </a:lnTo>
                <a:lnTo>
                  <a:pt x="570" y="546"/>
                </a:lnTo>
                <a:lnTo>
                  <a:pt x="576" y="543"/>
                </a:lnTo>
                <a:lnTo>
                  <a:pt x="587" y="546"/>
                </a:lnTo>
                <a:lnTo>
                  <a:pt x="593" y="540"/>
                </a:lnTo>
                <a:lnTo>
                  <a:pt x="600" y="540"/>
                </a:lnTo>
                <a:lnTo>
                  <a:pt x="624" y="540"/>
                </a:lnTo>
                <a:lnTo>
                  <a:pt x="635" y="538"/>
                </a:lnTo>
                <a:lnTo>
                  <a:pt x="646" y="533"/>
                </a:lnTo>
                <a:lnTo>
                  <a:pt x="652" y="526"/>
                </a:lnTo>
                <a:lnTo>
                  <a:pt x="659" y="519"/>
                </a:lnTo>
                <a:lnTo>
                  <a:pt x="670" y="513"/>
                </a:lnTo>
                <a:lnTo>
                  <a:pt x="662" y="524"/>
                </a:lnTo>
                <a:lnTo>
                  <a:pt x="654" y="536"/>
                </a:lnTo>
                <a:lnTo>
                  <a:pt x="650" y="538"/>
                </a:lnTo>
                <a:lnTo>
                  <a:pt x="642" y="543"/>
                </a:lnTo>
                <a:lnTo>
                  <a:pt x="648" y="553"/>
                </a:lnTo>
                <a:lnTo>
                  <a:pt x="654" y="553"/>
                </a:lnTo>
                <a:lnTo>
                  <a:pt x="661" y="543"/>
                </a:lnTo>
                <a:lnTo>
                  <a:pt x="667" y="533"/>
                </a:lnTo>
                <a:lnTo>
                  <a:pt x="679" y="531"/>
                </a:lnTo>
                <a:lnTo>
                  <a:pt x="687" y="533"/>
                </a:lnTo>
                <a:lnTo>
                  <a:pt x="694" y="531"/>
                </a:lnTo>
                <a:lnTo>
                  <a:pt x="700" y="526"/>
                </a:lnTo>
                <a:lnTo>
                  <a:pt x="709" y="524"/>
                </a:lnTo>
                <a:lnTo>
                  <a:pt x="696" y="536"/>
                </a:lnTo>
                <a:lnTo>
                  <a:pt x="686" y="540"/>
                </a:lnTo>
                <a:lnTo>
                  <a:pt x="676" y="546"/>
                </a:lnTo>
                <a:lnTo>
                  <a:pt x="667" y="553"/>
                </a:lnTo>
                <a:lnTo>
                  <a:pt x="648" y="559"/>
                </a:lnTo>
                <a:lnTo>
                  <a:pt x="624" y="573"/>
                </a:lnTo>
                <a:lnTo>
                  <a:pt x="603" y="581"/>
                </a:lnTo>
                <a:lnTo>
                  <a:pt x="593" y="584"/>
                </a:lnTo>
                <a:lnTo>
                  <a:pt x="613" y="573"/>
                </a:lnTo>
                <a:lnTo>
                  <a:pt x="630" y="567"/>
                </a:lnTo>
                <a:lnTo>
                  <a:pt x="637" y="562"/>
                </a:lnTo>
                <a:lnTo>
                  <a:pt x="630" y="562"/>
                </a:lnTo>
                <a:lnTo>
                  <a:pt x="618" y="567"/>
                </a:lnTo>
                <a:lnTo>
                  <a:pt x="611" y="569"/>
                </a:lnTo>
                <a:lnTo>
                  <a:pt x="605" y="569"/>
                </a:lnTo>
                <a:lnTo>
                  <a:pt x="594" y="571"/>
                </a:lnTo>
                <a:lnTo>
                  <a:pt x="585" y="573"/>
                </a:lnTo>
                <a:lnTo>
                  <a:pt x="577" y="577"/>
                </a:lnTo>
                <a:lnTo>
                  <a:pt x="571" y="579"/>
                </a:lnTo>
                <a:lnTo>
                  <a:pt x="559" y="581"/>
                </a:lnTo>
                <a:lnTo>
                  <a:pt x="548" y="585"/>
                </a:lnTo>
                <a:lnTo>
                  <a:pt x="543" y="591"/>
                </a:lnTo>
                <a:lnTo>
                  <a:pt x="532" y="593"/>
                </a:lnTo>
                <a:lnTo>
                  <a:pt x="536" y="588"/>
                </a:lnTo>
                <a:lnTo>
                  <a:pt x="530" y="581"/>
                </a:lnTo>
                <a:lnTo>
                  <a:pt x="518" y="588"/>
                </a:lnTo>
                <a:lnTo>
                  <a:pt x="516" y="579"/>
                </a:lnTo>
                <a:lnTo>
                  <a:pt x="524" y="571"/>
                </a:lnTo>
                <a:lnTo>
                  <a:pt x="535" y="559"/>
                </a:lnTo>
                <a:lnTo>
                  <a:pt x="526" y="546"/>
                </a:lnTo>
                <a:lnTo>
                  <a:pt x="524" y="555"/>
                </a:lnTo>
                <a:lnTo>
                  <a:pt x="522" y="565"/>
                </a:lnTo>
                <a:lnTo>
                  <a:pt x="516" y="573"/>
                </a:lnTo>
                <a:lnTo>
                  <a:pt x="524" y="555"/>
                </a:lnTo>
                <a:lnTo>
                  <a:pt x="511" y="579"/>
                </a:lnTo>
                <a:lnTo>
                  <a:pt x="504" y="597"/>
                </a:lnTo>
                <a:lnTo>
                  <a:pt x="494" y="604"/>
                </a:lnTo>
                <a:lnTo>
                  <a:pt x="497" y="593"/>
                </a:lnTo>
                <a:lnTo>
                  <a:pt x="502" y="579"/>
                </a:lnTo>
                <a:lnTo>
                  <a:pt x="511" y="579"/>
                </a:lnTo>
                <a:lnTo>
                  <a:pt x="518" y="557"/>
                </a:lnTo>
                <a:lnTo>
                  <a:pt x="526" y="546"/>
                </a:lnTo>
                <a:lnTo>
                  <a:pt x="528" y="536"/>
                </a:lnTo>
                <a:lnTo>
                  <a:pt x="502" y="518"/>
                </a:lnTo>
                <a:lnTo>
                  <a:pt x="485" y="506"/>
                </a:lnTo>
                <a:lnTo>
                  <a:pt x="453" y="487"/>
                </a:lnTo>
                <a:lnTo>
                  <a:pt x="444" y="475"/>
                </a:lnTo>
                <a:lnTo>
                  <a:pt x="430" y="469"/>
                </a:lnTo>
                <a:lnTo>
                  <a:pt x="424" y="458"/>
                </a:lnTo>
                <a:lnTo>
                  <a:pt x="423" y="440"/>
                </a:lnTo>
                <a:lnTo>
                  <a:pt x="418" y="430"/>
                </a:lnTo>
                <a:lnTo>
                  <a:pt x="406" y="420"/>
                </a:lnTo>
                <a:lnTo>
                  <a:pt x="403" y="409"/>
                </a:lnTo>
                <a:lnTo>
                  <a:pt x="397" y="401"/>
                </a:lnTo>
                <a:lnTo>
                  <a:pt x="289" y="401"/>
                </a:lnTo>
                <a:lnTo>
                  <a:pt x="254" y="403"/>
                </a:lnTo>
                <a:lnTo>
                  <a:pt x="194" y="401"/>
                </a:lnTo>
                <a:lnTo>
                  <a:pt x="180" y="401"/>
                </a:lnTo>
                <a:lnTo>
                  <a:pt x="141" y="403"/>
                </a:lnTo>
                <a:lnTo>
                  <a:pt x="131" y="401"/>
                </a:lnTo>
                <a:lnTo>
                  <a:pt x="1" y="401"/>
                </a:lnTo>
                <a:lnTo>
                  <a:pt x="0" y="367"/>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28" name="CustomShape 37"/>
          <p:cNvSpPr/>
          <p:nvPr/>
        </p:nvSpPr>
        <p:spPr>
          <a:xfrm>
            <a:off x="7327800" y="3677760"/>
            <a:ext cx="1037880" cy="477360"/>
          </a:xfrm>
          <a:custGeom>
            <a:avLst/>
            <a:gdLst/>
            <a:ahLst/>
            <a:cxnLst/>
            <a:rect l="l" t="t" r="r" b="b"/>
            <a:pathLst>
              <a:path w="789" h="363">
                <a:moveTo>
                  <a:pt x="0" y="212"/>
                </a:moveTo>
                <a:lnTo>
                  <a:pt x="3" y="180"/>
                </a:lnTo>
                <a:lnTo>
                  <a:pt x="18" y="179"/>
                </a:lnTo>
                <a:lnTo>
                  <a:pt x="27" y="172"/>
                </a:lnTo>
                <a:lnTo>
                  <a:pt x="28" y="162"/>
                </a:lnTo>
                <a:lnTo>
                  <a:pt x="30" y="151"/>
                </a:lnTo>
                <a:lnTo>
                  <a:pt x="44" y="141"/>
                </a:lnTo>
                <a:lnTo>
                  <a:pt x="56" y="135"/>
                </a:lnTo>
                <a:lnTo>
                  <a:pt x="65" y="137"/>
                </a:lnTo>
                <a:lnTo>
                  <a:pt x="72" y="137"/>
                </a:lnTo>
                <a:lnTo>
                  <a:pt x="83" y="129"/>
                </a:lnTo>
                <a:lnTo>
                  <a:pt x="89" y="123"/>
                </a:lnTo>
                <a:lnTo>
                  <a:pt x="98" y="115"/>
                </a:lnTo>
                <a:lnTo>
                  <a:pt x="105" y="112"/>
                </a:lnTo>
                <a:lnTo>
                  <a:pt x="113" y="106"/>
                </a:lnTo>
                <a:lnTo>
                  <a:pt x="119" y="106"/>
                </a:lnTo>
                <a:lnTo>
                  <a:pt x="129" y="95"/>
                </a:lnTo>
                <a:lnTo>
                  <a:pt x="134" y="88"/>
                </a:lnTo>
                <a:lnTo>
                  <a:pt x="138" y="80"/>
                </a:lnTo>
                <a:lnTo>
                  <a:pt x="149" y="68"/>
                </a:lnTo>
                <a:lnTo>
                  <a:pt x="153" y="80"/>
                </a:lnTo>
                <a:lnTo>
                  <a:pt x="169" y="77"/>
                </a:lnTo>
                <a:lnTo>
                  <a:pt x="172" y="68"/>
                </a:lnTo>
                <a:lnTo>
                  <a:pt x="180" y="62"/>
                </a:lnTo>
                <a:lnTo>
                  <a:pt x="193" y="60"/>
                </a:lnTo>
                <a:lnTo>
                  <a:pt x="202" y="64"/>
                </a:lnTo>
                <a:lnTo>
                  <a:pt x="207" y="60"/>
                </a:lnTo>
                <a:lnTo>
                  <a:pt x="211" y="51"/>
                </a:lnTo>
                <a:lnTo>
                  <a:pt x="220" y="35"/>
                </a:lnTo>
                <a:lnTo>
                  <a:pt x="226" y="31"/>
                </a:lnTo>
                <a:lnTo>
                  <a:pt x="235" y="33"/>
                </a:lnTo>
                <a:lnTo>
                  <a:pt x="232" y="24"/>
                </a:lnTo>
                <a:lnTo>
                  <a:pt x="237" y="15"/>
                </a:lnTo>
                <a:lnTo>
                  <a:pt x="238" y="0"/>
                </a:lnTo>
                <a:lnTo>
                  <a:pt x="265" y="2"/>
                </a:lnTo>
                <a:lnTo>
                  <a:pt x="308" y="4"/>
                </a:lnTo>
                <a:lnTo>
                  <a:pt x="380" y="4"/>
                </a:lnTo>
                <a:lnTo>
                  <a:pt x="386" y="7"/>
                </a:lnTo>
                <a:lnTo>
                  <a:pt x="700" y="7"/>
                </a:lnTo>
                <a:lnTo>
                  <a:pt x="716" y="7"/>
                </a:lnTo>
                <a:lnTo>
                  <a:pt x="737" y="4"/>
                </a:lnTo>
                <a:lnTo>
                  <a:pt x="743" y="4"/>
                </a:lnTo>
                <a:lnTo>
                  <a:pt x="749" y="13"/>
                </a:lnTo>
                <a:lnTo>
                  <a:pt x="755" y="13"/>
                </a:lnTo>
                <a:lnTo>
                  <a:pt x="753" y="4"/>
                </a:lnTo>
                <a:lnTo>
                  <a:pt x="759" y="4"/>
                </a:lnTo>
                <a:lnTo>
                  <a:pt x="765" y="27"/>
                </a:lnTo>
                <a:lnTo>
                  <a:pt x="767" y="39"/>
                </a:lnTo>
                <a:lnTo>
                  <a:pt x="771" y="58"/>
                </a:lnTo>
                <a:lnTo>
                  <a:pt x="774" y="68"/>
                </a:lnTo>
                <a:lnTo>
                  <a:pt x="784" y="86"/>
                </a:lnTo>
                <a:lnTo>
                  <a:pt x="785" y="95"/>
                </a:lnTo>
                <a:lnTo>
                  <a:pt x="788" y="104"/>
                </a:lnTo>
                <a:lnTo>
                  <a:pt x="782" y="95"/>
                </a:lnTo>
                <a:lnTo>
                  <a:pt x="778" y="82"/>
                </a:lnTo>
                <a:lnTo>
                  <a:pt x="770" y="71"/>
                </a:lnTo>
                <a:lnTo>
                  <a:pt x="768" y="55"/>
                </a:lnTo>
                <a:lnTo>
                  <a:pt x="763" y="43"/>
                </a:lnTo>
                <a:lnTo>
                  <a:pt x="761" y="29"/>
                </a:lnTo>
                <a:lnTo>
                  <a:pt x="757" y="4"/>
                </a:lnTo>
                <a:lnTo>
                  <a:pt x="743" y="4"/>
                </a:lnTo>
                <a:lnTo>
                  <a:pt x="747" y="39"/>
                </a:lnTo>
                <a:lnTo>
                  <a:pt x="752" y="55"/>
                </a:lnTo>
                <a:lnTo>
                  <a:pt x="741" y="46"/>
                </a:lnTo>
                <a:lnTo>
                  <a:pt x="735" y="39"/>
                </a:lnTo>
                <a:lnTo>
                  <a:pt x="735" y="51"/>
                </a:lnTo>
                <a:lnTo>
                  <a:pt x="741" y="58"/>
                </a:lnTo>
                <a:lnTo>
                  <a:pt x="734" y="60"/>
                </a:lnTo>
                <a:lnTo>
                  <a:pt x="726" y="53"/>
                </a:lnTo>
                <a:lnTo>
                  <a:pt x="726" y="62"/>
                </a:lnTo>
                <a:lnTo>
                  <a:pt x="715" y="58"/>
                </a:lnTo>
                <a:lnTo>
                  <a:pt x="706" y="66"/>
                </a:lnTo>
                <a:lnTo>
                  <a:pt x="706" y="76"/>
                </a:lnTo>
                <a:lnTo>
                  <a:pt x="700" y="77"/>
                </a:lnTo>
                <a:lnTo>
                  <a:pt x="692" y="73"/>
                </a:lnTo>
                <a:lnTo>
                  <a:pt x="687" y="64"/>
                </a:lnTo>
                <a:lnTo>
                  <a:pt x="683" y="51"/>
                </a:lnTo>
                <a:lnTo>
                  <a:pt x="688" y="39"/>
                </a:lnTo>
                <a:lnTo>
                  <a:pt x="679" y="33"/>
                </a:lnTo>
                <a:lnTo>
                  <a:pt x="683" y="43"/>
                </a:lnTo>
                <a:lnTo>
                  <a:pt x="679" y="53"/>
                </a:lnTo>
                <a:lnTo>
                  <a:pt x="681" y="66"/>
                </a:lnTo>
                <a:lnTo>
                  <a:pt x="685" y="77"/>
                </a:lnTo>
                <a:lnTo>
                  <a:pt x="682" y="88"/>
                </a:lnTo>
                <a:lnTo>
                  <a:pt x="697" y="86"/>
                </a:lnTo>
                <a:lnTo>
                  <a:pt x="706" y="84"/>
                </a:lnTo>
                <a:lnTo>
                  <a:pt x="712" y="82"/>
                </a:lnTo>
                <a:lnTo>
                  <a:pt x="720" y="88"/>
                </a:lnTo>
                <a:lnTo>
                  <a:pt x="734" y="80"/>
                </a:lnTo>
                <a:lnTo>
                  <a:pt x="740" y="82"/>
                </a:lnTo>
                <a:lnTo>
                  <a:pt x="744" y="95"/>
                </a:lnTo>
                <a:lnTo>
                  <a:pt x="743" y="104"/>
                </a:lnTo>
                <a:lnTo>
                  <a:pt x="741" y="115"/>
                </a:lnTo>
                <a:lnTo>
                  <a:pt x="734" y="117"/>
                </a:lnTo>
                <a:lnTo>
                  <a:pt x="740" y="123"/>
                </a:lnTo>
                <a:lnTo>
                  <a:pt x="747" y="112"/>
                </a:lnTo>
                <a:lnTo>
                  <a:pt x="749" y="95"/>
                </a:lnTo>
                <a:lnTo>
                  <a:pt x="757" y="90"/>
                </a:lnTo>
                <a:lnTo>
                  <a:pt x="767" y="88"/>
                </a:lnTo>
                <a:lnTo>
                  <a:pt x="773" y="102"/>
                </a:lnTo>
                <a:lnTo>
                  <a:pt x="773" y="117"/>
                </a:lnTo>
                <a:lnTo>
                  <a:pt x="770" y="131"/>
                </a:lnTo>
                <a:lnTo>
                  <a:pt x="763" y="137"/>
                </a:lnTo>
                <a:lnTo>
                  <a:pt x="755" y="135"/>
                </a:lnTo>
                <a:lnTo>
                  <a:pt x="750" y="147"/>
                </a:lnTo>
                <a:lnTo>
                  <a:pt x="741" y="150"/>
                </a:lnTo>
                <a:lnTo>
                  <a:pt x="741" y="162"/>
                </a:lnTo>
                <a:lnTo>
                  <a:pt x="735" y="164"/>
                </a:lnTo>
                <a:lnTo>
                  <a:pt x="728" y="166"/>
                </a:lnTo>
                <a:lnTo>
                  <a:pt x="716" y="157"/>
                </a:lnTo>
                <a:lnTo>
                  <a:pt x="706" y="157"/>
                </a:lnTo>
                <a:lnTo>
                  <a:pt x="700" y="160"/>
                </a:lnTo>
                <a:lnTo>
                  <a:pt x="698" y="150"/>
                </a:lnTo>
                <a:lnTo>
                  <a:pt x="706" y="143"/>
                </a:lnTo>
                <a:lnTo>
                  <a:pt x="703" y="135"/>
                </a:lnTo>
                <a:lnTo>
                  <a:pt x="694" y="141"/>
                </a:lnTo>
                <a:lnTo>
                  <a:pt x="694" y="157"/>
                </a:lnTo>
                <a:lnTo>
                  <a:pt x="679" y="155"/>
                </a:lnTo>
                <a:lnTo>
                  <a:pt x="672" y="150"/>
                </a:lnTo>
                <a:lnTo>
                  <a:pt x="658" y="143"/>
                </a:lnTo>
                <a:lnTo>
                  <a:pt x="664" y="151"/>
                </a:lnTo>
                <a:lnTo>
                  <a:pt x="672" y="157"/>
                </a:lnTo>
                <a:lnTo>
                  <a:pt x="681" y="162"/>
                </a:lnTo>
                <a:lnTo>
                  <a:pt x="692" y="172"/>
                </a:lnTo>
                <a:lnTo>
                  <a:pt x="697" y="168"/>
                </a:lnTo>
                <a:lnTo>
                  <a:pt x="703" y="170"/>
                </a:lnTo>
                <a:lnTo>
                  <a:pt x="703" y="179"/>
                </a:lnTo>
                <a:lnTo>
                  <a:pt x="697" y="179"/>
                </a:lnTo>
                <a:lnTo>
                  <a:pt x="692" y="186"/>
                </a:lnTo>
                <a:lnTo>
                  <a:pt x="698" y="190"/>
                </a:lnTo>
                <a:lnTo>
                  <a:pt x="692" y="205"/>
                </a:lnTo>
                <a:lnTo>
                  <a:pt x="679" y="210"/>
                </a:lnTo>
                <a:lnTo>
                  <a:pt x="670" y="207"/>
                </a:lnTo>
                <a:lnTo>
                  <a:pt x="659" y="200"/>
                </a:lnTo>
                <a:lnTo>
                  <a:pt x="652" y="190"/>
                </a:lnTo>
                <a:lnTo>
                  <a:pt x="659" y="210"/>
                </a:lnTo>
                <a:lnTo>
                  <a:pt x="670" y="221"/>
                </a:lnTo>
                <a:lnTo>
                  <a:pt x="677" y="221"/>
                </a:lnTo>
                <a:lnTo>
                  <a:pt x="683" y="217"/>
                </a:lnTo>
                <a:lnTo>
                  <a:pt x="689" y="215"/>
                </a:lnTo>
                <a:lnTo>
                  <a:pt x="696" y="221"/>
                </a:lnTo>
                <a:lnTo>
                  <a:pt x="703" y="212"/>
                </a:lnTo>
                <a:lnTo>
                  <a:pt x="711" y="215"/>
                </a:lnTo>
                <a:lnTo>
                  <a:pt x="716" y="215"/>
                </a:lnTo>
                <a:lnTo>
                  <a:pt x="720" y="223"/>
                </a:lnTo>
                <a:lnTo>
                  <a:pt x="711" y="227"/>
                </a:lnTo>
                <a:lnTo>
                  <a:pt x="703" y="241"/>
                </a:lnTo>
                <a:lnTo>
                  <a:pt x="696" y="239"/>
                </a:lnTo>
                <a:lnTo>
                  <a:pt x="687" y="243"/>
                </a:lnTo>
                <a:lnTo>
                  <a:pt x="667" y="247"/>
                </a:lnTo>
                <a:lnTo>
                  <a:pt x="653" y="252"/>
                </a:lnTo>
                <a:lnTo>
                  <a:pt x="647" y="247"/>
                </a:lnTo>
                <a:lnTo>
                  <a:pt x="644" y="258"/>
                </a:lnTo>
                <a:lnTo>
                  <a:pt x="638" y="261"/>
                </a:lnTo>
                <a:lnTo>
                  <a:pt x="631" y="270"/>
                </a:lnTo>
                <a:lnTo>
                  <a:pt x="623" y="262"/>
                </a:lnTo>
                <a:lnTo>
                  <a:pt x="622" y="249"/>
                </a:lnTo>
                <a:lnTo>
                  <a:pt x="619" y="261"/>
                </a:lnTo>
                <a:lnTo>
                  <a:pt x="625" y="272"/>
                </a:lnTo>
                <a:lnTo>
                  <a:pt x="613" y="280"/>
                </a:lnTo>
                <a:lnTo>
                  <a:pt x="603" y="289"/>
                </a:lnTo>
                <a:lnTo>
                  <a:pt x="595" y="301"/>
                </a:lnTo>
                <a:lnTo>
                  <a:pt x="585" y="318"/>
                </a:lnTo>
                <a:lnTo>
                  <a:pt x="579" y="332"/>
                </a:lnTo>
                <a:lnTo>
                  <a:pt x="577" y="349"/>
                </a:lnTo>
                <a:lnTo>
                  <a:pt x="575" y="336"/>
                </a:lnTo>
                <a:lnTo>
                  <a:pt x="571" y="347"/>
                </a:lnTo>
                <a:lnTo>
                  <a:pt x="565" y="354"/>
                </a:lnTo>
                <a:lnTo>
                  <a:pt x="552" y="356"/>
                </a:lnTo>
                <a:lnTo>
                  <a:pt x="544" y="356"/>
                </a:lnTo>
                <a:lnTo>
                  <a:pt x="536" y="356"/>
                </a:lnTo>
                <a:lnTo>
                  <a:pt x="529" y="358"/>
                </a:lnTo>
                <a:lnTo>
                  <a:pt x="521" y="362"/>
                </a:lnTo>
                <a:lnTo>
                  <a:pt x="509" y="351"/>
                </a:lnTo>
                <a:lnTo>
                  <a:pt x="473" y="303"/>
                </a:lnTo>
                <a:lnTo>
                  <a:pt x="438" y="262"/>
                </a:lnTo>
                <a:lnTo>
                  <a:pt x="416" y="236"/>
                </a:lnTo>
                <a:lnTo>
                  <a:pt x="339" y="236"/>
                </a:lnTo>
                <a:lnTo>
                  <a:pt x="318" y="234"/>
                </a:lnTo>
                <a:lnTo>
                  <a:pt x="318" y="221"/>
                </a:lnTo>
                <a:lnTo>
                  <a:pt x="310" y="207"/>
                </a:lnTo>
                <a:lnTo>
                  <a:pt x="303" y="197"/>
                </a:lnTo>
                <a:lnTo>
                  <a:pt x="294" y="203"/>
                </a:lnTo>
                <a:lnTo>
                  <a:pt x="296" y="190"/>
                </a:lnTo>
                <a:lnTo>
                  <a:pt x="269" y="188"/>
                </a:lnTo>
                <a:lnTo>
                  <a:pt x="229" y="186"/>
                </a:lnTo>
                <a:lnTo>
                  <a:pt x="209" y="186"/>
                </a:lnTo>
                <a:lnTo>
                  <a:pt x="188" y="184"/>
                </a:lnTo>
                <a:lnTo>
                  <a:pt x="174" y="186"/>
                </a:lnTo>
                <a:lnTo>
                  <a:pt x="169" y="188"/>
                </a:lnTo>
                <a:lnTo>
                  <a:pt x="151" y="195"/>
                </a:lnTo>
                <a:lnTo>
                  <a:pt x="141" y="200"/>
                </a:lnTo>
                <a:lnTo>
                  <a:pt x="119" y="207"/>
                </a:lnTo>
                <a:lnTo>
                  <a:pt x="109" y="212"/>
                </a:lnTo>
                <a:lnTo>
                  <a:pt x="67" y="212"/>
                </a:lnTo>
                <a:lnTo>
                  <a:pt x="34" y="215"/>
                </a:lnTo>
                <a:lnTo>
                  <a:pt x="15" y="215"/>
                </a:lnTo>
                <a:lnTo>
                  <a:pt x="0" y="212"/>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29" name="CustomShape 38"/>
          <p:cNvSpPr/>
          <p:nvPr/>
        </p:nvSpPr>
        <p:spPr>
          <a:xfrm>
            <a:off x="4995720" y="1509480"/>
            <a:ext cx="890280" cy="536040"/>
          </a:xfrm>
          <a:custGeom>
            <a:avLst/>
            <a:gdLst/>
            <a:ahLst/>
            <a:cxnLst/>
            <a:rect l="l" t="t" r="r" b="b"/>
            <a:pathLst>
              <a:path w="676" h="408">
                <a:moveTo>
                  <a:pt x="0" y="407"/>
                </a:moveTo>
                <a:lnTo>
                  <a:pt x="2" y="362"/>
                </a:lnTo>
                <a:lnTo>
                  <a:pt x="2" y="82"/>
                </a:lnTo>
                <a:lnTo>
                  <a:pt x="0" y="49"/>
                </a:lnTo>
                <a:lnTo>
                  <a:pt x="2" y="3"/>
                </a:lnTo>
                <a:lnTo>
                  <a:pt x="101" y="0"/>
                </a:lnTo>
                <a:lnTo>
                  <a:pt x="347" y="0"/>
                </a:lnTo>
                <a:lnTo>
                  <a:pt x="407" y="3"/>
                </a:lnTo>
                <a:lnTo>
                  <a:pt x="455" y="3"/>
                </a:lnTo>
                <a:lnTo>
                  <a:pt x="551" y="0"/>
                </a:lnTo>
                <a:lnTo>
                  <a:pt x="614" y="0"/>
                </a:lnTo>
                <a:lnTo>
                  <a:pt x="614" y="9"/>
                </a:lnTo>
                <a:lnTo>
                  <a:pt x="617" y="16"/>
                </a:lnTo>
                <a:lnTo>
                  <a:pt x="618" y="26"/>
                </a:lnTo>
                <a:lnTo>
                  <a:pt x="620" y="36"/>
                </a:lnTo>
                <a:lnTo>
                  <a:pt x="625" y="47"/>
                </a:lnTo>
                <a:lnTo>
                  <a:pt x="620" y="53"/>
                </a:lnTo>
                <a:lnTo>
                  <a:pt x="619" y="58"/>
                </a:lnTo>
                <a:lnTo>
                  <a:pt x="620" y="62"/>
                </a:lnTo>
                <a:lnTo>
                  <a:pt x="620" y="111"/>
                </a:lnTo>
                <a:lnTo>
                  <a:pt x="626" y="127"/>
                </a:lnTo>
                <a:lnTo>
                  <a:pt x="628" y="129"/>
                </a:lnTo>
                <a:lnTo>
                  <a:pt x="628" y="136"/>
                </a:lnTo>
                <a:lnTo>
                  <a:pt x="629" y="140"/>
                </a:lnTo>
                <a:lnTo>
                  <a:pt x="629" y="144"/>
                </a:lnTo>
                <a:lnTo>
                  <a:pt x="631" y="148"/>
                </a:lnTo>
                <a:lnTo>
                  <a:pt x="634" y="153"/>
                </a:lnTo>
                <a:lnTo>
                  <a:pt x="640" y="166"/>
                </a:lnTo>
                <a:lnTo>
                  <a:pt x="641" y="172"/>
                </a:lnTo>
                <a:lnTo>
                  <a:pt x="644" y="178"/>
                </a:lnTo>
                <a:lnTo>
                  <a:pt x="644" y="182"/>
                </a:lnTo>
                <a:lnTo>
                  <a:pt x="648" y="191"/>
                </a:lnTo>
                <a:lnTo>
                  <a:pt x="648" y="209"/>
                </a:lnTo>
                <a:lnTo>
                  <a:pt x="649" y="215"/>
                </a:lnTo>
                <a:lnTo>
                  <a:pt x="649" y="223"/>
                </a:lnTo>
                <a:lnTo>
                  <a:pt x="648" y="230"/>
                </a:lnTo>
                <a:lnTo>
                  <a:pt x="649" y="235"/>
                </a:lnTo>
                <a:lnTo>
                  <a:pt x="649" y="246"/>
                </a:lnTo>
                <a:lnTo>
                  <a:pt x="651" y="250"/>
                </a:lnTo>
                <a:lnTo>
                  <a:pt x="651" y="259"/>
                </a:lnTo>
                <a:lnTo>
                  <a:pt x="649" y="266"/>
                </a:lnTo>
                <a:lnTo>
                  <a:pt x="655" y="276"/>
                </a:lnTo>
                <a:lnTo>
                  <a:pt x="655" y="283"/>
                </a:lnTo>
                <a:lnTo>
                  <a:pt x="654" y="292"/>
                </a:lnTo>
                <a:lnTo>
                  <a:pt x="654" y="306"/>
                </a:lnTo>
                <a:lnTo>
                  <a:pt x="652" y="309"/>
                </a:lnTo>
                <a:lnTo>
                  <a:pt x="654" y="317"/>
                </a:lnTo>
                <a:lnTo>
                  <a:pt x="657" y="323"/>
                </a:lnTo>
                <a:lnTo>
                  <a:pt x="659" y="333"/>
                </a:lnTo>
                <a:lnTo>
                  <a:pt x="659" y="342"/>
                </a:lnTo>
                <a:lnTo>
                  <a:pt x="670" y="356"/>
                </a:lnTo>
                <a:lnTo>
                  <a:pt x="672" y="365"/>
                </a:lnTo>
                <a:lnTo>
                  <a:pt x="672" y="378"/>
                </a:lnTo>
                <a:lnTo>
                  <a:pt x="675" y="387"/>
                </a:lnTo>
                <a:lnTo>
                  <a:pt x="675" y="391"/>
                </a:lnTo>
                <a:lnTo>
                  <a:pt x="672" y="399"/>
                </a:lnTo>
                <a:lnTo>
                  <a:pt x="672" y="402"/>
                </a:lnTo>
                <a:lnTo>
                  <a:pt x="673" y="407"/>
                </a:lnTo>
                <a:lnTo>
                  <a:pt x="0" y="407"/>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30" name="CustomShape 39"/>
          <p:cNvSpPr/>
          <p:nvPr/>
        </p:nvSpPr>
        <p:spPr>
          <a:xfrm>
            <a:off x="7267320" y="2736360"/>
            <a:ext cx="512280" cy="620280"/>
          </a:xfrm>
          <a:custGeom>
            <a:avLst/>
            <a:gdLst/>
            <a:ahLst/>
            <a:cxnLst/>
            <a:rect l="l" t="t" r="r" b="b"/>
            <a:pathLst>
              <a:path w="390" h="471">
                <a:moveTo>
                  <a:pt x="0" y="378"/>
                </a:moveTo>
                <a:lnTo>
                  <a:pt x="0" y="258"/>
                </a:lnTo>
                <a:lnTo>
                  <a:pt x="2" y="221"/>
                </a:lnTo>
                <a:lnTo>
                  <a:pt x="2" y="93"/>
                </a:lnTo>
                <a:lnTo>
                  <a:pt x="4" y="71"/>
                </a:lnTo>
                <a:lnTo>
                  <a:pt x="4" y="35"/>
                </a:lnTo>
                <a:lnTo>
                  <a:pt x="38" y="33"/>
                </a:lnTo>
                <a:lnTo>
                  <a:pt x="42" y="33"/>
                </a:lnTo>
                <a:lnTo>
                  <a:pt x="84" y="31"/>
                </a:lnTo>
                <a:lnTo>
                  <a:pt x="95" y="31"/>
                </a:lnTo>
                <a:lnTo>
                  <a:pt x="125" y="29"/>
                </a:lnTo>
                <a:lnTo>
                  <a:pt x="120" y="39"/>
                </a:lnTo>
                <a:lnTo>
                  <a:pt x="122" y="37"/>
                </a:lnTo>
                <a:lnTo>
                  <a:pt x="129" y="37"/>
                </a:lnTo>
                <a:lnTo>
                  <a:pt x="134" y="33"/>
                </a:lnTo>
                <a:lnTo>
                  <a:pt x="135" y="33"/>
                </a:lnTo>
                <a:lnTo>
                  <a:pt x="140" y="37"/>
                </a:lnTo>
                <a:lnTo>
                  <a:pt x="141" y="43"/>
                </a:lnTo>
                <a:lnTo>
                  <a:pt x="146" y="44"/>
                </a:lnTo>
                <a:lnTo>
                  <a:pt x="149" y="44"/>
                </a:lnTo>
                <a:lnTo>
                  <a:pt x="158" y="49"/>
                </a:lnTo>
                <a:lnTo>
                  <a:pt x="162" y="53"/>
                </a:lnTo>
                <a:lnTo>
                  <a:pt x="170" y="57"/>
                </a:lnTo>
                <a:lnTo>
                  <a:pt x="175" y="57"/>
                </a:lnTo>
                <a:lnTo>
                  <a:pt x="177" y="55"/>
                </a:lnTo>
                <a:lnTo>
                  <a:pt x="179" y="51"/>
                </a:lnTo>
                <a:lnTo>
                  <a:pt x="182" y="51"/>
                </a:lnTo>
                <a:lnTo>
                  <a:pt x="184" y="55"/>
                </a:lnTo>
                <a:lnTo>
                  <a:pt x="190" y="55"/>
                </a:lnTo>
                <a:lnTo>
                  <a:pt x="190" y="60"/>
                </a:lnTo>
                <a:lnTo>
                  <a:pt x="187" y="62"/>
                </a:lnTo>
                <a:lnTo>
                  <a:pt x="170" y="64"/>
                </a:lnTo>
                <a:lnTo>
                  <a:pt x="167" y="66"/>
                </a:lnTo>
                <a:lnTo>
                  <a:pt x="167" y="68"/>
                </a:lnTo>
                <a:lnTo>
                  <a:pt x="170" y="73"/>
                </a:lnTo>
                <a:lnTo>
                  <a:pt x="173" y="71"/>
                </a:lnTo>
                <a:lnTo>
                  <a:pt x="176" y="71"/>
                </a:lnTo>
                <a:lnTo>
                  <a:pt x="180" y="66"/>
                </a:lnTo>
                <a:lnTo>
                  <a:pt x="190" y="66"/>
                </a:lnTo>
                <a:lnTo>
                  <a:pt x="194" y="64"/>
                </a:lnTo>
                <a:lnTo>
                  <a:pt x="196" y="71"/>
                </a:lnTo>
                <a:lnTo>
                  <a:pt x="208" y="78"/>
                </a:lnTo>
                <a:lnTo>
                  <a:pt x="213" y="78"/>
                </a:lnTo>
                <a:lnTo>
                  <a:pt x="220" y="73"/>
                </a:lnTo>
                <a:lnTo>
                  <a:pt x="222" y="71"/>
                </a:lnTo>
                <a:lnTo>
                  <a:pt x="228" y="71"/>
                </a:lnTo>
                <a:lnTo>
                  <a:pt x="250" y="62"/>
                </a:lnTo>
                <a:lnTo>
                  <a:pt x="258" y="62"/>
                </a:lnTo>
                <a:lnTo>
                  <a:pt x="267" y="64"/>
                </a:lnTo>
                <a:lnTo>
                  <a:pt x="275" y="64"/>
                </a:lnTo>
                <a:lnTo>
                  <a:pt x="278" y="62"/>
                </a:lnTo>
                <a:lnTo>
                  <a:pt x="284" y="60"/>
                </a:lnTo>
                <a:lnTo>
                  <a:pt x="294" y="49"/>
                </a:lnTo>
                <a:lnTo>
                  <a:pt x="301" y="44"/>
                </a:lnTo>
                <a:lnTo>
                  <a:pt x="312" y="33"/>
                </a:lnTo>
                <a:lnTo>
                  <a:pt x="314" y="29"/>
                </a:lnTo>
                <a:lnTo>
                  <a:pt x="320" y="27"/>
                </a:lnTo>
                <a:lnTo>
                  <a:pt x="330" y="25"/>
                </a:lnTo>
                <a:lnTo>
                  <a:pt x="334" y="18"/>
                </a:lnTo>
                <a:lnTo>
                  <a:pt x="340" y="16"/>
                </a:lnTo>
                <a:lnTo>
                  <a:pt x="343" y="16"/>
                </a:lnTo>
                <a:lnTo>
                  <a:pt x="349" y="13"/>
                </a:lnTo>
                <a:lnTo>
                  <a:pt x="360" y="10"/>
                </a:lnTo>
                <a:lnTo>
                  <a:pt x="367" y="6"/>
                </a:lnTo>
                <a:lnTo>
                  <a:pt x="376" y="2"/>
                </a:lnTo>
                <a:lnTo>
                  <a:pt x="387" y="0"/>
                </a:lnTo>
                <a:lnTo>
                  <a:pt x="387" y="113"/>
                </a:lnTo>
                <a:lnTo>
                  <a:pt x="389" y="141"/>
                </a:lnTo>
                <a:lnTo>
                  <a:pt x="389" y="148"/>
                </a:lnTo>
                <a:lnTo>
                  <a:pt x="387" y="176"/>
                </a:lnTo>
                <a:lnTo>
                  <a:pt x="378" y="176"/>
                </a:lnTo>
                <a:lnTo>
                  <a:pt x="373" y="184"/>
                </a:lnTo>
                <a:lnTo>
                  <a:pt x="379" y="199"/>
                </a:lnTo>
                <a:lnTo>
                  <a:pt x="378" y="203"/>
                </a:lnTo>
                <a:lnTo>
                  <a:pt x="378" y="209"/>
                </a:lnTo>
                <a:lnTo>
                  <a:pt x="379" y="221"/>
                </a:lnTo>
                <a:lnTo>
                  <a:pt x="376" y="225"/>
                </a:lnTo>
                <a:lnTo>
                  <a:pt x="365" y="252"/>
                </a:lnTo>
                <a:lnTo>
                  <a:pt x="367" y="256"/>
                </a:lnTo>
                <a:lnTo>
                  <a:pt x="365" y="266"/>
                </a:lnTo>
                <a:lnTo>
                  <a:pt x="364" y="270"/>
                </a:lnTo>
                <a:lnTo>
                  <a:pt x="361" y="270"/>
                </a:lnTo>
                <a:lnTo>
                  <a:pt x="361" y="276"/>
                </a:lnTo>
                <a:lnTo>
                  <a:pt x="360" y="280"/>
                </a:lnTo>
                <a:lnTo>
                  <a:pt x="360" y="285"/>
                </a:lnTo>
                <a:lnTo>
                  <a:pt x="356" y="292"/>
                </a:lnTo>
                <a:lnTo>
                  <a:pt x="358" y="299"/>
                </a:lnTo>
                <a:lnTo>
                  <a:pt x="356" y="301"/>
                </a:lnTo>
                <a:lnTo>
                  <a:pt x="354" y="309"/>
                </a:lnTo>
                <a:lnTo>
                  <a:pt x="345" y="315"/>
                </a:lnTo>
                <a:lnTo>
                  <a:pt x="342" y="320"/>
                </a:lnTo>
                <a:lnTo>
                  <a:pt x="334" y="330"/>
                </a:lnTo>
                <a:lnTo>
                  <a:pt x="331" y="333"/>
                </a:lnTo>
                <a:lnTo>
                  <a:pt x="330" y="333"/>
                </a:lnTo>
                <a:lnTo>
                  <a:pt x="323" y="340"/>
                </a:lnTo>
                <a:lnTo>
                  <a:pt x="318" y="342"/>
                </a:lnTo>
                <a:lnTo>
                  <a:pt x="312" y="347"/>
                </a:lnTo>
                <a:lnTo>
                  <a:pt x="308" y="342"/>
                </a:lnTo>
                <a:lnTo>
                  <a:pt x="305" y="338"/>
                </a:lnTo>
                <a:lnTo>
                  <a:pt x="301" y="340"/>
                </a:lnTo>
                <a:lnTo>
                  <a:pt x="294" y="347"/>
                </a:lnTo>
                <a:lnTo>
                  <a:pt x="294" y="352"/>
                </a:lnTo>
                <a:lnTo>
                  <a:pt x="292" y="358"/>
                </a:lnTo>
                <a:lnTo>
                  <a:pt x="286" y="356"/>
                </a:lnTo>
                <a:lnTo>
                  <a:pt x="283" y="358"/>
                </a:lnTo>
                <a:lnTo>
                  <a:pt x="281" y="363"/>
                </a:lnTo>
                <a:lnTo>
                  <a:pt x="278" y="365"/>
                </a:lnTo>
                <a:lnTo>
                  <a:pt x="276" y="369"/>
                </a:lnTo>
                <a:lnTo>
                  <a:pt x="276" y="380"/>
                </a:lnTo>
                <a:lnTo>
                  <a:pt x="275" y="382"/>
                </a:lnTo>
                <a:lnTo>
                  <a:pt x="270" y="382"/>
                </a:lnTo>
                <a:lnTo>
                  <a:pt x="270" y="387"/>
                </a:lnTo>
                <a:lnTo>
                  <a:pt x="275" y="391"/>
                </a:lnTo>
                <a:lnTo>
                  <a:pt x="273" y="397"/>
                </a:lnTo>
                <a:lnTo>
                  <a:pt x="275" y="403"/>
                </a:lnTo>
                <a:lnTo>
                  <a:pt x="269" y="400"/>
                </a:lnTo>
                <a:lnTo>
                  <a:pt x="264" y="409"/>
                </a:lnTo>
                <a:lnTo>
                  <a:pt x="260" y="409"/>
                </a:lnTo>
                <a:lnTo>
                  <a:pt x="263" y="405"/>
                </a:lnTo>
                <a:lnTo>
                  <a:pt x="263" y="400"/>
                </a:lnTo>
                <a:lnTo>
                  <a:pt x="261" y="395"/>
                </a:lnTo>
                <a:lnTo>
                  <a:pt x="255" y="394"/>
                </a:lnTo>
                <a:lnTo>
                  <a:pt x="252" y="391"/>
                </a:lnTo>
                <a:lnTo>
                  <a:pt x="248" y="394"/>
                </a:lnTo>
                <a:lnTo>
                  <a:pt x="244" y="397"/>
                </a:lnTo>
                <a:lnTo>
                  <a:pt x="242" y="405"/>
                </a:lnTo>
                <a:lnTo>
                  <a:pt x="242" y="413"/>
                </a:lnTo>
                <a:lnTo>
                  <a:pt x="234" y="419"/>
                </a:lnTo>
                <a:lnTo>
                  <a:pt x="236" y="431"/>
                </a:lnTo>
                <a:lnTo>
                  <a:pt x="236" y="438"/>
                </a:lnTo>
                <a:lnTo>
                  <a:pt x="237" y="446"/>
                </a:lnTo>
                <a:lnTo>
                  <a:pt x="228" y="448"/>
                </a:lnTo>
                <a:lnTo>
                  <a:pt x="225" y="467"/>
                </a:lnTo>
                <a:lnTo>
                  <a:pt x="210" y="470"/>
                </a:lnTo>
                <a:lnTo>
                  <a:pt x="204" y="470"/>
                </a:lnTo>
                <a:lnTo>
                  <a:pt x="201" y="467"/>
                </a:lnTo>
                <a:lnTo>
                  <a:pt x="199" y="463"/>
                </a:lnTo>
                <a:lnTo>
                  <a:pt x="196" y="458"/>
                </a:lnTo>
                <a:lnTo>
                  <a:pt x="192" y="453"/>
                </a:lnTo>
                <a:lnTo>
                  <a:pt x="184" y="448"/>
                </a:lnTo>
                <a:lnTo>
                  <a:pt x="179" y="444"/>
                </a:lnTo>
                <a:lnTo>
                  <a:pt x="179" y="438"/>
                </a:lnTo>
                <a:lnTo>
                  <a:pt x="177" y="436"/>
                </a:lnTo>
                <a:lnTo>
                  <a:pt x="175" y="426"/>
                </a:lnTo>
                <a:lnTo>
                  <a:pt x="171" y="426"/>
                </a:lnTo>
                <a:lnTo>
                  <a:pt x="164" y="431"/>
                </a:lnTo>
                <a:lnTo>
                  <a:pt x="155" y="436"/>
                </a:lnTo>
                <a:lnTo>
                  <a:pt x="153" y="442"/>
                </a:lnTo>
                <a:lnTo>
                  <a:pt x="143" y="442"/>
                </a:lnTo>
                <a:lnTo>
                  <a:pt x="138" y="444"/>
                </a:lnTo>
                <a:lnTo>
                  <a:pt x="131" y="438"/>
                </a:lnTo>
                <a:lnTo>
                  <a:pt x="117" y="434"/>
                </a:lnTo>
                <a:lnTo>
                  <a:pt x="109" y="436"/>
                </a:lnTo>
                <a:lnTo>
                  <a:pt x="105" y="442"/>
                </a:lnTo>
                <a:lnTo>
                  <a:pt x="96" y="438"/>
                </a:lnTo>
                <a:lnTo>
                  <a:pt x="89" y="431"/>
                </a:lnTo>
                <a:lnTo>
                  <a:pt x="86" y="426"/>
                </a:lnTo>
                <a:lnTo>
                  <a:pt x="76" y="422"/>
                </a:lnTo>
                <a:lnTo>
                  <a:pt x="66" y="422"/>
                </a:lnTo>
                <a:lnTo>
                  <a:pt x="61" y="419"/>
                </a:lnTo>
                <a:lnTo>
                  <a:pt x="55" y="416"/>
                </a:lnTo>
                <a:lnTo>
                  <a:pt x="55" y="409"/>
                </a:lnTo>
                <a:lnTo>
                  <a:pt x="52" y="405"/>
                </a:lnTo>
                <a:lnTo>
                  <a:pt x="49" y="394"/>
                </a:lnTo>
                <a:lnTo>
                  <a:pt x="45" y="389"/>
                </a:lnTo>
                <a:lnTo>
                  <a:pt x="37" y="385"/>
                </a:lnTo>
                <a:lnTo>
                  <a:pt x="37" y="380"/>
                </a:lnTo>
                <a:lnTo>
                  <a:pt x="32" y="378"/>
                </a:lnTo>
                <a:lnTo>
                  <a:pt x="30" y="380"/>
                </a:lnTo>
                <a:lnTo>
                  <a:pt x="19" y="385"/>
                </a:lnTo>
                <a:lnTo>
                  <a:pt x="5" y="376"/>
                </a:lnTo>
                <a:lnTo>
                  <a:pt x="0" y="378"/>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31" name="CustomShape 40"/>
          <p:cNvSpPr/>
          <p:nvPr/>
        </p:nvSpPr>
        <p:spPr>
          <a:xfrm>
            <a:off x="5119560" y="3600000"/>
            <a:ext cx="1014120" cy="591840"/>
          </a:xfrm>
          <a:custGeom>
            <a:avLst/>
            <a:gdLst/>
            <a:ahLst/>
            <a:cxnLst/>
            <a:rect l="l" t="t" r="r" b="b"/>
            <a:pathLst>
              <a:path w="771" h="450">
                <a:moveTo>
                  <a:pt x="87" y="5"/>
                </a:moveTo>
                <a:lnTo>
                  <a:pt x="90" y="5"/>
                </a:lnTo>
                <a:lnTo>
                  <a:pt x="131" y="3"/>
                </a:lnTo>
                <a:lnTo>
                  <a:pt x="175" y="5"/>
                </a:lnTo>
                <a:lnTo>
                  <a:pt x="214" y="5"/>
                </a:lnTo>
                <a:lnTo>
                  <a:pt x="263" y="3"/>
                </a:lnTo>
                <a:lnTo>
                  <a:pt x="270" y="5"/>
                </a:lnTo>
                <a:lnTo>
                  <a:pt x="318" y="5"/>
                </a:lnTo>
                <a:lnTo>
                  <a:pt x="359" y="3"/>
                </a:lnTo>
                <a:lnTo>
                  <a:pt x="402" y="5"/>
                </a:lnTo>
                <a:lnTo>
                  <a:pt x="468" y="5"/>
                </a:lnTo>
                <a:lnTo>
                  <a:pt x="499" y="3"/>
                </a:lnTo>
                <a:lnTo>
                  <a:pt x="524" y="5"/>
                </a:lnTo>
                <a:lnTo>
                  <a:pt x="564" y="5"/>
                </a:lnTo>
                <a:lnTo>
                  <a:pt x="581" y="3"/>
                </a:lnTo>
                <a:lnTo>
                  <a:pt x="647" y="3"/>
                </a:lnTo>
                <a:lnTo>
                  <a:pt x="673" y="0"/>
                </a:lnTo>
                <a:lnTo>
                  <a:pt x="682" y="3"/>
                </a:lnTo>
                <a:lnTo>
                  <a:pt x="752" y="3"/>
                </a:lnTo>
                <a:lnTo>
                  <a:pt x="753" y="33"/>
                </a:lnTo>
                <a:lnTo>
                  <a:pt x="752" y="45"/>
                </a:lnTo>
                <a:lnTo>
                  <a:pt x="753" y="70"/>
                </a:lnTo>
                <a:lnTo>
                  <a:pt x="758" y="114"/>
                </a:lnTo>
                <a:lnTo>
                  <a:pt x="760" y="123"/>
                </a:lnTo>
                <a:lnTo>
                  <a:pt x="764" y="169"/>
                </a:lnTo>
                <a:lnTo>
                  <a:pt x="767" y="182"/>
                </a:lnTo>
                <a:lnTo>
                  <a:pt x="770" y="210"/>
                </a:lnTo>
                <a:lnTo>
                  <a:pt x="770" y="219"/>
                </a:lnTo>
                <a:lnTo>
                  <a:pt x="768" y="271"/>
                </a:lnTo>
                <a:lnTo>
                  <a:pt x="767" y="304"/>
                </a:lnTo>
                <a:lnTo>
                  <a:pt x="767" y="333"/>
                </a:lnTo>
                <a:lnTo>
                  <a:pt x="765" y="376"/>
                </a:lnTo>
                <a:lnTo>
                  <a:pt x="765" y="447"/>
                </a:lnTo>
                <a:lnTo>
                  <a:pt x="760" y="449"/>
                </a:lnTo>
                <a:lnTo>
                  <a:pt x="758" y="444"/>
                </a:lnTo>
                <a:lnTo>
                  <a:pt x="750" y="442"/>
                </a:lnTo>
                <a:lnTo>
                  <a:pt x="749" y="440"/>
                </a:lnTo>
                <a:lnTo>
                  <a:pt x="744" y="440"/>
                </a:lnTo>
                <a:lnTo>
                  <a:pt x="742" y="438"/>
                </a:lnTo>
                <a:lnTo>
                  <a:pt x="738" y="435"/>
                </a:lnTo>
                <a:lnTo>
                  <a:pt x="738" y="433"/>
                </a:lnTo>
                <a:lnTo>
                  <a:pt x="732" y="433"/>
                </a:lnTo>
                <a:lnTo>
                  <a:pt x="729" y="431"/>
                </a:lnTo>
                <a:lnTo>
                  <a:pt x="723" y="425"/>
                </a:lnTo>
                <a:lnTo>
                  <a:pt x="720" y="418"/>
                </a:lnTo>
                <a:lnTo>
                  <a:pt x="717" y="420"/>
                </a:lnTo>
                <a:lnTo>
                  <a:pt x="713" y="418"/>
                </a:lnTo>
                <a:lnTo>
                  <a:pt x="709" y="410"/>
                </a:lnTo>
                <a:lnTo>
                  <a:pt x="706" y="407"/>
                </a:lnTo>
                <a:lnTo>
                  <a:pt x="699" y="404"/>
                </a:lnTo>
                <a:lnTo>
                  <a:pt x="696" y="416"/>
                </a:lnTo>
                <a:lnTo>
                  <a:pt x="691" y="416"/>
                </a:lnTo>
                <a:lnTo>
                  <a:pt x="688" y="418"/>
                </a:lnTo>
                <a:lnTo>
                  <a:pt x="673" y="418"/>
                </a:lnTo>
                <a:lnTo>
                  <a:pt x="670" y="416"/>
                </a:lnTo>
                <a:lnTo>
                  <a:pt x="670" y="408"/>
                </a:lnTo>
                <a:lnTo>
                  <a:pt x="664" y="408"/>
                </a:lnTo>
                <a:lnTo>
                  <a:pt x="661" y="414"/>
                </a:lnTo>
                <a:lnTo>
                  <a:pt x="657" y="416"/>
                </a:lnTo>
                <a:lnTo>
                  <a:pt x="655" y="414"/>
                </a:lnTo>
                <a:lnTo>
                  <a:pt x="654" y="416"/>
                </a:lnTo>
                <a:lnTo>
                  <a:pt x="650" y="416"/>
                </a:lnTo>
                <a:lnTo>
                  <a:pt x="649" y="420"/>
                </a:lnTo>
                <a:lnTo>
                  <a:pt x="633" y="420"/>
                </a:lnTo>
                <a:lnTo>
                  <a:pt x="631" y="425"/>
                </a:lnTo>
                <a:lnTo>
                  <a:pt x="624" y="422"/>
                </a:lnTo>
                <a:lnTo>
                  <a:pt x="615" y="427"/>
                </a:lnTo>
                <a:lnTo>
                  <a:pt x="611" y="435"/>
                </a:lnTo>
                <a:lnTo>
                  <a:pt x="606" y="435"/>
                </a:lnTo>
                <a:lnTo>
                  <a:pt x="602" y="438"/>
                </a:lnTo>
                <a:lnTo>
                  <a:pt x="597" y="444"/>
                </a:lnTo>
                <a:lnTo>
                  <a:pt x="594" y="440"/>
                </a:lnTo>
                <a:lnTo>
                  <a:pt x="591" y="438"/>
                </a:lnTo>
                <a:lnTo>
                  <a:pt x="588" y="433"/>
                </a:lnTo>
                <a:lnTo>
                  <a:pt x="587" y="435"/>
                </a:lnTo>
                <a:lnTo>
                  <a:pt x="581" y="429"/>
                </a:lnTo>
                <a:lnTo>
                  <a:pt x="574" y="427"/>
                </a:lnTo>
                <a:lnTo>
                  <a:pt x="576" y="422"/>
                </a:lnTo>
                <a:lnTo>
                  <a:pt x="577" y="422"/>
                </a:lnTo>
                <a:lnTo>
                  <a:pt x="577" y="418"/>
                </a:lnTo>
                <a:lnTo>
                  <a:pt x="574" y="418"/>
                </a:lnTo>
                <a:lnTo>
                  <a:pt x="572" y="416"/>
                </a:lnTo>
                <a:lnTo>
                  <a:pt x="570" y="416"/>
                </a:lnTo>
                <a:lnTo>
                  <a:pt x="564" y="427"/>
                </a:lnTo>
                <a:lnTo>
                  <a:pt x="558" y="422"/>
                </a:lnTo>
                <a:lnTo>
                  <a:pt x="555" y="422"/>
                </a:lnTo>
                <a:lnTo>
                  <a:pt x="553" y="425"/>
                </a:lnTo>
                <a:lnTo>
                  <a:pt x="551" y="422"/>
                </a:lnTo>
                <a:lnTo>
                  <a:pt x="550" y="410"/>
                </a:lnTo>
                <a:lnTo>
                  <a:pt x="546" y="408"/>
                </a:lnTo>
                <a:lnTo>
                  <a:pt x="541" y="408"/>
                </a:lnTo>
                <a:lnTo>
                  <a:pt x="542" y="418"/>
                </a:lnTo>
                <a:lnTo>
                  <a:pt x="536" y="425"/>
                </a:lnTo>
                <a:lnTo>
                  <a:pt x="532" y="422"/>
                </a:lnTo>
                <a:lnTo>
                  <a:pt x="530" y="427"/>
                </a:lnTo>
                <a:lnTo>
                  <a:pt x="533" y="429"/>
                </a:lnTo>
                <a:lnTo>
                  <a:pt x="530" y="435"/>
                </a:lnTo>
                <a:lnTo>
                  <a:pt x="530" y="440"/>
                </a:lnTo>
                <a:lnTo>
                  <a:pt x="527" y="442"/>
                </a:lnTo>
                <a:lnTo>
                  <a:pt x="524" y="440"/>
                </a:lnTo>
                <a:lnTo>
                  <a:pt x="522" y="431"/>
                </a:lnTo>
                <a:lnTo>
                  <a:pt x="524" y="425"/>
                </a:lnTo>
                <a:lnTo>
                  <a:pt x="524" y="420"/>
                </a:lnTo>
                <a:lnTo>
                  <a:pt x="522" y="416"/>
                </a:lnTo>
                <a:lnTo>
                  <a:pt x="517" y="416"/>
                </a:lnTo>
                <a:lnTo>
                  <a:pt x="515" y="422"/>
                </a:lnTo>
                <a:lnTo>
                  <a:pt x="511" y="422"/>
                </a:lnTo>
                <a:lnTo>
                  <a:pt x="505" y="429"/>
                </a:lnTo>
                <a:lnTo>
                  <a:pt x="502" y="429"/>
                </a:lnTo>
                <a:lnTo>
                  <a:pt x="499" y="427"/>
                </a:lnTo>
                <a:lnTo>
                  <a:pt x="499" y="420"/>
                </a:lnTo>
                <a:lnTo>
                  <a:pt x="496" y="416"/>
                </a:lnTo>
                <a:lnTo>
                  <a:pt x="491" y="414"/>
                </a:lnTo>
                <a:lnTo>
                  <a:pt x="489" y="416"/>
                </a:lnTo>
                <a:lnTo>
                  <a:pt x="487" y="416"/>
                </a:lnTo>
                <a:lnTo>
                  <a:pt x="487" y="410"/>
                </a:lnTo>
                <a:lnTo>
                  <a:pt x="484" y="407"/>
                </a:lnTo>
                <a:lnTo>
                  <a:pt x="481" y="404"/>
                </a:lnTo>
                <a:lnTo>
                  <a:pt x="478" y="404"/>
                </a:lnTo>
                <a:lnTo>
                  <a:pt x="470" y="414"/>
                </a:lnTo>
                <a:lnTo>
                  <a:pt x="463" y="425"/>
                </a:lnTo>
                <a:lnTo>
                  <a:pt x="460" y="425"/>
                </a:lnTo>
                <a:lnTo>
                  <a:pt x="458" y="422"/>
                </a:lnTo>
                <a:lnTo>
                  <a:pt x="454" y="420"/>
                </a:lnTo>
                <a:lnTo>
                  <a:pt x="452" y="414"/>
                </a:lnTo>
                <a:lnTo>
                  <a:pt x="455" y="407"/>
                </a:lnTo>
                <a:lnTo>
                  <a:pt x="451" y="402"/>
                </a:lnTo>
                <a:lnTo>
                  <a:pt x="447" y="404"/>
                </a:lnTo>
                <a:lnTo>
                  <a:pt x="444" y="402"/>
                </a:lnTo>
                <a:lnTo>
                  <a:pt x="441" y="392"/>
                </a:lnTo>
                <a:lnTo>
                  <a:pt x="443" y="384"/>
                </a:lnTo>
                <a:lnTo>
                  <a:pt x="439" y="382"/>
                </a:lnTo>
                <a:lnTo>
                  <a:pt x="436" y="386"/>
                </a:lnTo>
                <a:lnTo>
                  <a:pt x="426" y="386"/>
                </a:lnTo>
                <a:lnTo>
                  <a:pt x="421" y="382"/>
                </a:lnTo>
                <a:lnTo>
                  <a:pt x="417" y="382"/>
                </a:lnTo>
                <a:lnTo>
                  <a:pt x="415" y="384"/>
                </a:lnTo>
                <a:lnTo>
                  <a:pt x="414" y="392"/>
                </a:lnTo>
                <a:lnTo>
                  <a:pt x="406" y="396"/>
                </a:lnTo>
                <a:lnTo>
                  <a:pt x="402" y="390"/>
                </a:lnTo>
                <a:lnTo>
                  <a:pt x="398" y="382"/>
                </a:lnTo>
                <a:lnTo>
                  <a:pt x="395" y="380"/>
                </a:lnTo>
                <a:lnTo>
                  <a:pt x="394" y="382"/>
                </a:lnTo>
                <a:lnTo>
                  <a:pt x="388" y="382"/>
                </a:lnTo>
                <a:lnTo>
                  <a:pt x="383" y="386"/>
                </a:lnTo>
                <a:lnTo>
                  <a:pt x="379" y="382"/>
                </a:lnTo>
                <a:lnTo>
                  <a:pt x="371" y="382"/>
                </a:lnTo>
                <a:lnTo>
                  <a:pt x="367" y="380"/>
                </a:lnTo>
                <a:lnTo>
                  <a:pt x="365" y="376"/>
                </a:lnTo>
                <a:lnTo>
                  <a:pt x="361" y="373"/>
                </a:lnTo>
                <a:lnTo>
                  <a:pt x="359" y="376"/>
                </a:lnTo>
                <a:lnTo>
                  <a:pt x="346" y="376"/>
                </a:lnTo>
                <a:lnTo>
                  <a:pt x="343" y="373"/>
                </a:lnTo>
                <a:lnTo>
                  <a:pt x="343" y="357"/>
                </a:lnTo>
                <a:lnTo>
                  <a:pt x="338" y="355"/>
                </a:lnTo>
                <a:lnTo>
                  <a:pt x="336" y="349"/>
                </a:lnTo>
                <a:lnTo>
                  <a:pt x="334" y="349"/>
                </a:lnTo>
                <a:lnTo>
                  <a:pt x="331" y="345"/>
                </a:lnTo>
                <a:lnTo>
                  <a:pt x="327" y="343"/>
                </a:lnTo>
                <a:lnTo>
                  <a:pt x="325" y="345"/>
                </a:lnTo>
                <a:lnTo>
                  <a:pt x="325" y="351"/>
                </a:lnTo>
                <a:lnTo>
                  <a:pt x="322" y="353"/>
                </a:lnTo>
                <a:lnTo>
                  <a:pt x="318" y="349"/>
                </a:lnTo>
                <a:lnTo>
                  <a:pt x="310" y="349"/>
                </a:lnTo>
                <a:lnTo>
                  <a:pt x="308" y="353"/>
                </a:lnTo>
                <a:lnTo>
                  <a:pt x="298" y="353"/>
                </a:lnTo>
                <a:lnTo>
                  <a:pt x="292" y="345"/>
                </a:lnTo>
                <a:lnTo>
                  <a:pt x="288" y="340"/>
                </a:lnTo>
                <a:lnTo>
                  <a:pt x="286" y="335"/>
                </a:lnTo>
                <a:lnTo>
                  <a:pt x="277" y="329"/>
                </a:lnTo>
                <a:lnTo>
                  <a:pt x="276" y="327"/>
                </a:lnTo>
                <a:lnTo>
                  <a:pt x="272" y="329"/>
                </a:lnTo>
                <a:lnTo>
                  <a:pt x="270" y="304"/>
                </a:lnTo>
                <a:lnTo>
                  <a:pt x="270" y="72"/>
                </a:lnTo>
                <a:lnTo>
                  <a:pt x="76" y="72"/>
                </a:lnTo>
                <a:lnTo>
                  <a:pt x="0" y="73"/>
                </a:lnTo>
                <a:lnTo>
                  <a:pt x="0" y="5"/>
                </a:lnTo>
                <a:lnTo>
                  <a:pt x="87" y="5"/>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32" name="CustomShape 41"/>
          <p:cNvSpPr/>
          <p:nvPr/>
        </p:nvSpPr>
        <p:spPr>
          <a:xfrm>
            <a:off x="2576160" y="1994760"/>
            <a:ext cx="953640" cy="738000"/>
          </a:xfrm>
          <a:custGeom>
            <a:avLst/>
            <a:gdLst/>
            <a:ahLst/>
            <a:cxnLst/>
            <a:rect l="l" t="t" r="r" b="b"/>
            <a:pathLst>
              <a:path w="725" h="560">
                <a:moveTo>
                  <a:pt x="682" y="29"/>
                </a:moveTo>
                <a:lnTo>
                  <a:pt x="685" y="32"/>
                </a:lnTo>
                <a:lnTo>
                  <a:pt x="690" y="43"/>
                </a:lnTo>
                <a:lnTo>
                  <a:pt x="693" y="47"/>
                </a:lnTo>
                <a:lnTo>
                  <a:pt x="696" y="49"/>
                </a:lnTo>
                <a:lnTo>
                  <a:pt x="699" y="55"/>
                </a:lnTo>
                <a:lnTo>
                  <a:pt x="703" y="51"/>
                </a:lnTo>
                <a:lnTo>
                  <a:pt x="706" y="57"/>
                </a:lnTo>
                <a:lnTo>
                  <a:pt x="714" y="57"/>
                </a:lnTo>
                <a:lnTo>
                  <a:pt x="717" y="61"/>
                </a:lnTo>
                <a:lnTo>
                  <a:pt x="718" y="71"/>
                </a:lnTo>
                <a:lnTo>
                  <a:pt x="723" y="77"/>
                </a:lnTo>
                <a:lnTo>
                  <a:pt x="724" y="82"/>
                </a:lnTo>
                <a:lnTo>
                  <a:pt x="717" y="94"/>
                </a:lnTo>
                <a:lnTo>
                  <a:pt x="716" y="102"/>
                </a:lnTo>
                <a:lnTo>
                  <a:pt x="706" y="121"/>
                </a:lnTo>
                <a:lnTo>
                  <a:pt x="703" y="130"/>
                </a:lnTo>
                <a:lnTo>
                  <a:pt x="702" y="139"/>
                </a:lnTo>
                <a:lnTo>
                  <a:pt x="699" y="148"/>
                </a:lnTo>
                <a:lnTo>
                  <a:pt x="694" y="152"/>
                </a:lnTo>
                <a:lnTo>
                  <a:pt x="690" y="159"/>
                </a:lnTo>
                <a:lnTo>
                  <a:pt x="690" y="164"/>
                </a:lnTo>
                <a:lnTo>
                  <a:pt x="692" y="164"/>
                </a:lnTo>
                <a:lnTo>
                  <a:pt x="690" y="168"/>
                </a:lnTo>
                <a:lnTo>
                  <a:pt x="687" y="184"/>
                </a:lnTo>
                <a:lnTo>
                  <a:pt x="682" y="186"/>
                </a:lnTo>
                <a:lnTo>
                  <a:pt x="681" y="190"/>
                </a:lnTo>
                <a:lnTo>
                  <a:pt x="676" y="192"/>
                </a:lnTo>
                <a:lnTo>
                  <a:pt x="672" y="197"/>
                </a:lnTo>
                <a:lnTo>
                  <a:pt x="668" y="205"/>
                </a:lnTo>
                <a:lnTo>
                  <a:pt x="663" y="221"/>
                </a:lnTo>
                <a:lnTo>
                  <a:pt x="658" y="230"/>
                </a:lnTo>
                <a:lnTo>
                  <a:pt x="658" y="236"/>
                </a:lnTo>
                <a:lnTo>
                  <a:pt x="656" y="243"/>
                </a:lnTo>
                <a:lnTo>
                  <a:pt x="656" y="248"/>
                </a:lnTo>
                <a:lnTo>
                  <a:pt x="658" y="250"/>
                </a:lnTo>
                <a:lnTo>
                  <a:pt x="658" y="259"/>
                </a:lnTo>
                <a:lnTo>
                  <a:pt x="662" y="260"/>
                </a:lnTo>
                <a:lnTo>
                  <a:pt x="667" y="259"/>
                </a:lnTo>
                <a:lnTo>
                  <a:pt x="670" y="262"/>
                </a:lnTo>
                <a:lnTo>
                  <a:pt x="675" y="260"/>
                </a:lnTo>
                <a:lnTo>
                  <a:pt x="684" y="269"/>
                </a:lnTo>
                <a:lnTo>
                  <a:pt x="684" y="276"/>
                </a:lnTo>
                <a:lnTo>
                  <a:pt x="679" y="283"/>
                </a:lnTo>
                <a:lnTo>
                  <a:pt x="679" y="287"/>
                </a:lnTo>
                <a:lnTo>
                  <a:pt x="681" y="294"/>
                </a:lnTo>
                <a:lnTo>
                  <a:pt x="678" y="309"/>
                </a:lnTo>
                <a:lnTo>
                  <a:pt x="674" y="323"/>
                </a:lnTo>
                <a:lnTo>
                  <a:pt x="674" y="559"/>
                </a:lnTo>
                <a:lnTo>
                  <a:pt x="407" y="559"/>
                </a:lnTo>
                <a:lnTo>
                  <a:pt x="326" y="557"/>
                </a:lnTo>
                <a:lnTo>
                  <a:pt x="274" y="559"/>
                </a:lnTo>
                <a:lnTo>
                  <a:pt x="32" y="559"/>
                </a:lnTo>
                <a:lnTo>
                  <a:pt x="24" y="550"/>
                </a:lnTo>
                <a:lnTo>
                  <a:pt x="17" y="539"/>
                </a:lnTo>
                <a:lnTo>
                  <a:pt x="16" y="528"/>
                </a:lnTo>
                <a:lnTo>
                  <a:pt x="14" y="526"/>
                </a:lnTo>
                <a:lnTo>
                  <a:pt x="14" y="519"/>
                </a:lnTo>
                <a:lnTo>
                  <a:pt x="11" y="514"/>
                </a:lnTo>
                <a:lnTo>
                  <a:pt x="14" y="510"/>
                </a:lnTo>
                <a:lnTo>
                  <a:pt x="12" y="501"/>
                </a:lnTo>
                <a:lnTo>
                  <a:pt x="14" y="495"/>
                </a:lnTo>
                <a:lnTo>
                  <a:pt x="17" y="486"/>
                </a:lnTo>
                <a:lnTo>
                  <a:pt x="14" y="477"/>
                </a:lnTo>
                <a:lnTo>
                  <a:pt x="14" y="473"/>
                </a:lnTo>
                <a:lnTo>
                  <a:pt x="9" y="469"/>
                </a:lnTo>
                <a:lnTo>
                  <a:pt x="9" y="462"/>
                </a:lnTo>
                <a:lnTo>
                  <a:pt x="4" y="459"/>
                </a:lnTo>
                <a:lnTo>
                  <a:pt x="3" y="452"/>
                </a:lnTo>
                <a:lnTo>
                  <a:pt x="0" y="449"/>
                </a:lnTo>
                <a:lnTo>
                  <a:pt x="4" y="437"/>
                </a:lnTo>
                <a:lnTo>
                  <a:pt x="8" y="432"/>
                </a:lnTo>
                <a:lnTo>
                  <a:pt x="9" y="428"/>
                </a:lnTo>
                <a:lnTo>
                  <a:pt x="17" y="391"/>
                </a:lnTo>
                <a:lnTo>
                  <a:pt x="16" y="384"/>
                </a:lnTo>
                <a:lnTo>
                  <a:pt x="22" y="378"/>
                </a:lnTo>
                <a:lnTo>
                  <a:pt x="34" y="342"/>
                </a:lnTo>
                <a:lnTo>
                  <a:pt x="35" y="338"/>
                </a:lnTo>
                <a:lnTo>
                  <a:pt x="34" y="334"/>
                </a:lnTo>
                <a:lnTo>
                  <a:pt x="35" y="318"/>
                </a:lnTo>
                <a:lnTo>
                  <a:pt x="36" y="314"/>
                </a:lnTo>
                <a:lnTo>
                  <a:pt x="38" y="305"/>
                </a:lnTo>
                <a:lnTo>
                  <a:pt x="38" y="283"/>
                </a:lnTo>
                <a:lnTo>
                  <a:pt x="42" y="264"/>
                </a:lnTo>
                <a:lnTo>
                  <a:pt x="42" y="260"/>
                </a:lnTo>
                <a:lnTo>
                  <a:pt x="42" y="254"/>
                </a:lnTo>
                <a:lnTo>
                  <a:pt x="44" y="243"/>
                </a:lnTo>
                <a:lnTo>
                  <a:pt x="46" y="236"/>
                </a:lnTo>
                <a:lnTo>
                  <a:pt x="44" y="227"/>
                </a:lnTo>
                <a:lnTo>
                  <a:pt x="46" y="219"/>
                </a:lnTo>
                <a:lnTo>
                  <a:pt x="46" y="208"/>
                </a:lnTo>
                <a:lnTo>
                  <a:pt x="44" y="203"/>
                </a:lnTo>
                <a:lnTo>
                  <a:pt x="47" y="199"/>
                </a:lnTo>
                <a:lnTo>
                  <a:pt x="46" y="190"/>
                </a:lnTo>
                <a:lnTo>
                  <a:pt x="47" y="186"/>
                </a:lnTo>
                <a:lnTo>
                  <a:pt x="48" y="172"/>
                </a:lnTo>
                <a:lnTo>
                  <a:pt x="50" y="165"/>
                </a:lnTo>
                <a:lnTo>
                  <a:pt x="50" y="152"/>
                </a:lnTo>
                <a:lnTo>
                  <a:pt x="55" y="139"/>
                </a:lnTo>
                <a:lnTo>
                  <a:pt x="53" y="135"/>
                </a:lnTo>
                <a:lnTo>
                  <a:pt x="56" y="123"/>
                </a:lnTo>
                <a:lnTo>
                  <a:pt x="53" y="114"/>
                </a:lnTo>
                <a:lnTo>
                  <a:pt x="57" y="106"/>
                </a:lnTo>
                <a:lnTo>
                  <a:pt x="53" y="97"/>
                </a:lnTo>
                <a:lnTo>
                  <a:pt x="56" y="94"/>
                </a:lnTo>
                <a:lnTo>
                  <a:pt x="61" y="100"/>
                </a:lnTo>
                <a:lnTo>
                  <a:pt x="61" y="94"/>
                </a:lnTo>
                <a:lnTo>
                  <a:pt x="56" y="84"/>
                </a:lnTo>
                <a:lnTo>
                  <a:pt x="56" y="80"/>
                </a:lnTo>
                <a:lnTo>
                  <a:pt x="57" y="73"/>
                </a:lnTo>
                <a:lnTo>
                  <a:pt x="55" y="64"/>
                </a:lnTo>
                <a:lnTo>
                  <a:pt x="53" y="55"/>
                </a:lnTo>
                <a:lnTo>
                  <a:pt x="55" y="45"/>
                </a:lnTo>
                <a:lnTo>
                  <a:pt x="51" y="36"/>
                </a:lnTo>
                <a:lnTo>
                  <a:pt x="56" y="31"/>
                </a:lnTo>
                <a:lnTo>
                  <a:pt x="59" y="24"/>
                </a:lnTo>
                <a:lnTo>
                  <a:pt x="56" y="11"/>
                </a:lnTo>
                <a:lnTo>
                  <a:pt x="55" y="6"/>
                </a:lnTo>
                <a:lnTo>
                  <a:pt x="50" y="2"/>
                </a:lnTo>
                <a:lnTo>
                  <a:pt x="53" y="0"/>
                </a:lnTo>
                <a:lnTo>
                  <a:pt x="56" y="0"/>
                </a:lnTo>
                <a:lnTo>
                  <a:pt x="67" y="11"/>
                </a:lnTo>
                <a:lnTo>
                  <a:pt x="70" y="8"/>
                </a:lnTo>
                <a:lnTo>
                  <a:pt x="65" y="4"/>
                </a:lnTo>
                <a:lnTo>
                  <a:pt x="69" y="2"/>
                </a:lnTo>
                <a:lnTo>
                  <a:pt x="73" y="2"/>
                </a:lnTo>
                <a:lnTo>
                  <a:pt x="76" y="6"/>
                </a:lnTo>
                <a:lnTo>
                  <a:pt x="82" y="6"/>
                </a:lnTo>
                <a:lnTo>
                  <a:pt x="88" y="4"/>
                </a:lnTo>
                <a:lnTo>
                  <a:pt x="91" y="0"/>
                </a:lnTo>
                <a:lnTo>
                  <a:pt x="99" y="0"/>
                </a:lnTo>
                <a:lnTo>
                  <a:pt x="99" y="4"/>
                </a:lnTo>
                <a:lnTo>
                  <a:pt x="101" y="6"/>
                </a:lnTo>
                <a:lnTo>
                  <a:pt x="103" y="11"/>
                </a:lnTo>
                <a:lnTo>
                  <a:pt x="112" y="11"/>
                </a:lnTo>
                <a:lnTo>
                  <a:pt x="121" y="6"/>
                </a:lnTo>
                <a:lnTo>
                  <a:pt x="126" y="6"/>
                </a:lnTo>
                <a:lnTo>
                  <a:pt x="139" y="16"/>
                </a:lnTo>
                <a:lnTo>
                  <a:pt x="146" y="20"/>
                </a:lnTo>
                <a:lnTo>
                  <a:pt x="151" y="32"/>
                </a:lnTo>
                <a:lnTo>
                  <a:pt x="155" y="37"/>
                </a:lnTo>
                <a:lnTo>
                  <a:pt x="156" y="47"/>
                </a:lnTo>
                <a:lnTo>
                  <a:pt x="156" y="57"/>
                </a:lnTo>
                <a:lnTo>
                  <a:pt x="157" y="59"/>
                </a:lnTo>
                <a:lnTo>
                  <a:pt x="157" y="73"/>
                </a:lnTo>
                <a:lnTo>
                  <a:pt x="159" y="77"/>
                </a:lnTo>
                <a:lnTo>
                  <a:pt x="162" y="82"/>
                </a:lnTo>
                <a:lnTo>
                  <a:pt x="171" y="84"/>
                </a:lnTo>
                <a:lnTo>
                  <a:pt x="184" y="86"/>
                </a:lnTo>
                <a:lnTo>
                  <a:pt x="193" y="88"/>
                </a:lnTo>
                <a:lnTo>
                  <a:pt x="198" y="90"/>
                </a:lnTo>
                <a:lnTo>
                  <a:pt x="203" y="90"/>
                </a:lnTo>
                <a:lnTo>
                  <a:pt x="234" y="77"/>
                </a:lnTo>
                <a:lnTo>
                  <a:pt x="236" y="73"/>
                </a:lnTo>
                <a:lnTo>
                  <a:pt x="241" y="71"/>
                </a:lnTo>
                <a:lnTo>
                  <a:pt x="256" y="71"/>
                </a:lnTo>
                <a:lnTo>
                  <a:pt x="265" y="68"/>
                </a:lnTo>
                <a:lnTo>
                  <a:pt x="270" y="68"/>
                </a:lnTo>
                <a:lnTo>
                  <a:pt x="278" y="71"/>
                </a:lnTo>
                <a:lnTo>
                  <a:pt x="288" y="71"/>
                </a:lnTo>
                <a:lnTo>
                  <a:pt x="294" y="73"/>
                </a:lnTo>
                <a:lnTo>
                  <a:pt x="298" y="77"/>
                </a:lnTo>
                <a:lnTo>
                  <a:pt x="302" y="82"/>
                </a:lnTo>
                <a:lnTo>
                  <a:pt x="305" y="82"/>
                </a:lnTo>
                <a:lnTo>
                  <a:pt x="311" y="77"/>
                </a:lnTo>
                <a:lnTo>
                  <a:pt x="325" y="77"/>
                </a:lnTo>
                <a:lnTo>
                  <a:pt x="352" y="64"/>
                </a:lnTo>
                <a:lnTo>
                  <a:pt x="361" y="68"/>
                </a:lnTo>
                <a:lnTo>
                  <a:pt x="367" y="71"/>
                </a:lnTo>
                <a:lnTo>
                  <a:pt x="389" y="66"/>
                </a:lnTo>
                <a:lnTo>
                  <a:pt x="394" y="59"/>
                </a:lnTo>
                <a:lnTo>
                  <a:pt x="402" y="57"/>
                </a:lnTo>
                <a:lnTo>
                  <a:pt x="407" y="55"/>
                </a:lnTo>
                <a:lnTo>
                  <a:pt x="419" y="51"/>
                </a:lnTo>
                <a:lnTo>
                  <a:pt x="422" y="51"/>
                </a:lnTo>
                <a:lnTo>
                  <a:pt x="434" y="49"/>
                </a:lnTo>
                <a:lnTo>
                  <a:pt x="438" y="47"/>
                </a:lnTo>
                <a:lnTo>
                  <a:pt x="446" y="40"/>
                </a:lnTo>
                <a:lnTo>
                  <a:pt x="452" y="43"/>
                </a:lnTo>
                <a:lnTo>
                  <a:pt x="456" y="43"/>
                </a:lnTo>
                <a:lnTo>
                  <a:pt x="461" y="40"/>
                </a:lnTo>
                <a:lnTo>
                  <a:pt x="481" y="40"/>
                </a:lnTo>
                <a:lnTo>
                  <a:pt x="491" y="36"/>
                </a:lnTo>
                <a:lnTo>
                  <a:pt x="496" y="31"/>
                </a:lnTo>
                <a:lnTo>
                  <a:pt x="500" y="29"/>
                </a:lnTo>
                <a:lnTo>
                  <a:pt x="682" y="2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33" name="CustomShape 42"/>
          <p:cNvSpPr/>
          <p:nvPr/>
        </p:nvSpPr>
        <p:spPr>
          <a:xfrm>
            <a:off x="7777080" y="2687040"/>
            <a:ext cx="686880" cy="444240"/>
          </a:xfrm>
          <a:custGeom>
            <a:avLst/>
            <a:gdLst/>
            <a:ahLst/>
            <a:cxnLst/>
            <a:rect l="l" t="t" r="r" b="b"/>
            <a:pathLst>
              <a:path w="522" h="337">
                <a:moveTo>
                  <a:pt x="0" y="214"/>
                </a:moveTo>
                <a:lnTo>
                  <a:pt x="2" y="186"/>
                </a:lnTo>
                <a:lnTo>
                  <a:pt x="2" y="178"/>
                </a:lnTo>
                <a:lnTo>
                  <a:pt x="0" y="148"/>
                </a:lnTo>
                <a:lnTo>
                  <a:pt x="0" y="37"/>
                </a:lnTo>
                <a:lnTo>
                  <a:pt x="6" y="35"/>
                </a:lnTo>
                <a:lnTo>
                  <a:pt x="9" y="35"/>
                </a:lnTo>
                <a:lnTo>
                  <a:pt x="16" y="31"/>
                </a:lnTo>
                <a:lnTo>
                  <a:pt x="26" y="24"/>
                </a:lnTo>
                <a:lnTo>
                  <a:pt x="26" y="22"/>
                </a:lnTo>
                <a:lnTo>
                  <a:pt x="34" y="18"/>
                </a:lnTo>
                <a:lnTo>
                  <a:pt x="36" y="13"/>
                </a:lnTo>
                <a:lnTo>
                  <a:pt x="39" y="13"/>
                </a:lnTo>
                <a:lnTo>
                  <a:pt x="37" y="18"/>
                </a:lnTo>
                <a:lnTo>
                  <a:pt x="40" y="18"/>
                </a:lnTo>
                <a:lnTo>
                  <a:pt x="50" y="10"/>
                </a:lnTo>
                <a:lnTo>
                  <a:pt x="67" y="0"/>
                </a:lnTo>
                <a:lnTo>
                  <a:pt x="68" y="33"/>
                </a:lnTo>
                <a:lnTo>
                  <a:pt x="198" y="33"/>
                </a:lnTo>
                <a:lnTo>
                  <a:pt x="208" y="35"/>
                </a:lnTo>
                <a:lnTo>
                  <a:pt x="248" y="33"/>
                </a:lnTo>
                <a:lnTo>
                  <a:pt x="262" y="33"/>
                </a:lnTo>
                <a:lnTo>
                  <a:pt x="319" y="35"/>
                </a:lnTo>
                <a:lnTo>
                  <a:pt x="322" y="35"/>
                </a:lnTo>
                <a:lnTo>
                  <a:pt x="356" y="33"/>
                </a:lnTo>
                <a:lnTo>
                  <a:pt x="464" y="33"/>
                </a:lnTo>
                <a:lnTo>
                  <a:pt x="470" y="41"/>
                </a:lnTo>
                <a:lnTo>
                  <a:pt x="473" y="53"/>
                </a:lnTo>
                <a:lnTo>
                  <a:pt x="481" y="53"/>
                </a:lnTo>
                <a:lnTo>
                  <a:pt x="485" y="57"/>
                </a:lnTo>
                <a:lnTo>
                  <a:pt x="486" y="57"/>
                </a:lnTo>
                <a:lnTo>
                  <a:pt x="486" y="62"/>
                </a:lnTo>
                <a:lnTo>
                  <a:pt x="491" y="68"/>
                </a:lnTo>
                <a:lnTo>
                  <a:pt x="491" y="73"/>
                </a:lnTo>
                <a:lnTo>
                  <a:pt x="489" y="86"/>
                </a:lnTo>
                <a:lnTo>
                  <a:pt x="492" y="90"/>
                </a:lnTo>
                <a:lnTo>
                  <a:pt x="495" y="102"/>
                </a:lnTo>
                <a:lnTo>
                  <a:pt x="498" y="102"/>
                </a:lnTo>
                <a:lnTo>
                  <a:pt x="504" y="106"/>
                </a:lnTo>
                <a:lnTo>
                  <a:pt x="509" y="108"/>
                </a:lnTo>
                <a:lnTo>
                  <a:pt x="512" y="108"/>
                </a:lnTo>
                <a:lnTo>
                  <a:pt x="518" y="110"/>
                </a:lnTo>
                <a:lnTo>
                  <a:pt x="521" y="119"/>
                </a:lnTo>
                <a:lnTo>
                  <a:pt x="517" y="121"/>
                </a:lnTo>
                <a:lnTo>
                  <a:pt x="510" y="131"/>
                </a:lnTo>
                <a:lnTo>
                  <a:pt x="503" y="148"/>
                </a:lnTo>
                <a:lnTo>
                  <a:pt x="497" y="155"/>
                </a:lnTo>
                <a:lnTo>
                  <a:pt x="494" y="159"/>
                </a:lnTo>
                <a:lnTo>
                  <a:pt x="489" y="164"/>
                </a:lnTo>
                <a:lnTo>
                  <a:pt x="485" y="166"/>
                </a:lnTo>
                <a:lnTo>
                  <a:pt x="485" y="172"/>
                </a:lnTo>
                <a:lnTo>
                  <a:pt x="488" y="176"/>
                </a:lnTo>
                <a:lnTo>
                  <a:pt x="489" y="181"/>
                </a:lnTo>
                <a:lnTo>
                  <a:pt x="489" y="186"/>
                </a:lnTo>
                <a:lnTo>
                  <a:pt x="488" y="188"/>
                </a:lnTo>
                <a:lnTo>
                  <a:pt x="486" y="195"/>
                </a:lnTo>
                <a:lnTo>
                  <a:pt x="483" y="197"/>
                </a:lnTo>
                <a:lnTo>
                  <a:pt x="481" y="197"/>
                </a:lnTo>
                <a:lnTo>
                  <a:pt x="479" y="199"/>
                </a:lnTo>
                <a:lnTo>
                  <a:pt x="479" y="205"/>
                </a:lnTo>
                <a:lnTo>
                  <a:pt x="481" y="207"/>
                </a:lnTo>
                <a:lnTo>
                  <a:pt x="477" y="214"/>
                </a:lnTo>
                <a:lnTo>
                  <a:pt x="477" y="218"/>
                </a:lnTo>
                <a:lnTo>
                  <a:pt x="481" y="223"/>
                </a:lnTo>
                <a:lnTo>
                  <a:pt x="488" y="223"/>
                </a:lnTo>
                <a:lnTo>
                  <a:pt x="489" y="225"/>
                </a:lnTo>
                <a:lnTo>
                  <a:pt x="491" y="236"/>
                </a:lnTo>
                <a:lnTo>
                  <a:pt x="491" y="241"/>
                </a:lnTo>
                <a:lnTo>
                  <a:pt x="495" y="246"/>
                </a:lnTo>
                <a:lnTo>
                  <a:pt x="498" y="246"/>
                </a:lnTo>
                <a:lnTo>
                  <a:pt x="503" y="251"/>
                </a:lnTo>
                <a:lnTo>
                  <a:pt x="504" y="255"/>
                </a:lnTo>
                <a:lnTo>
                  <a:pt x="509" y="260"/>
                </a:lnTo>
                <a:lnTo>
                  <a:pt x="510" y="265"/>
                </a:lnTo>
                <a:lnTo>
                  <a:pt x="515" y="268"/>
                </a:lnTo>
                <a:lnTo>
                  <a:pt x="520" y="278"/>
                </a:lnTo>
                <a:lnTo>
                  <a:pt x="521" y="281"/>
                </a:lnTo>
                <a:lnTo>
                  <a:pt x="518" y="281"/>
                </a:lnTo>
                <a:lnTo>
                  <a:pt x="510" y="285"/>
                </a:lnTo>
                <a:lnTo>
                  <a:pt x="509" y="287"/>
                </a:lnTo>
                <a:lnTo>
                  <a:pt x="498" y="291"/>
                </a:lnTo>
                <a:lnTo>
                  <a:pt x="492" y="301"/>
                </a:lnTo>
                <a:lnTo>
                  <a:pt x="489" y="301"/>
                </a:lnTo>
                <a:lnTo>
                  <a:pt x="486" y="305"/>
                </a:lnTo>
                <a:lnTo>
                  <a:pt x="485" y="311"/>
                </a:lnTo>
                <a:lnTo>
                  <a:pt x="482" y="315"/>
                </a:lnTo>
                <a:lnTo>
                  <a:pt x="477" y="317"/>
                </a:lnTo>
                <a:lnTo>
                  <a:pt x="474" y="317"/>
                </a:lnTo>
                <a:lnTo>
                  <a:pt x="472" y="320"/>
                </a:lnTo>
                <a:lnTo>
                  <a:pt x="465" y="320"/>
                </a:lnTo>
                <a:lnTo>
                  <a:pt x="458" y="325"/>
                </a:lnTo>
                <a:lnTo>
                  <a:pt x="454" y="320"/>
                </a:lnTo>
                <a:lnTo>
                  <a:pt x="442" y="320"/>
                </a:lnTo>
                <a:lnTo>
                  <a:pt x="433" y="327"/>
                </a:lnTo>
                <a:lnTo>
                  <a:pt x="430" y="332"/>
                </a:lnTo>
                <a:lnTo>
                  <a:pt x="428" y="336"/>
                </a:lnTo>
                <a:lnTo>
                  <a:pt x="0" y="336"/>
                </a:lnTo>
                <a:lnTo>
                  <a:pt x="0" y="214"/>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34" name="CustomShape 43"/>
          <p:cNvSpPr/>
          <p:nvPr/>
        </p:nvSpPr>
        <p:spPr>
          <a:xfrm>
            <a:off x="8800920" y="2728080"/>
            <a:ext cx="90000" cy="126720"/>
          </a:xfrm>
          <a:custGeom>
            <a:avLst/>
            <a:gdLst/>
            <a:ahLst/>
            <a:cxnLst/>
            <a:rect l="l" t="t" r="r" b="b"/>
            <a:pathLst>
              <a:path w="69" h="96">
                <a:moveTo>
                  <a:pt x="2" y="91"/>
                </a:moveTo>
                <a:lnTo>
                  <a:pt x="2" y="79"/>
                </a:lnTo>
                <a:lnTo>
                  <a:pt x="6" y="79"/>
                </a:lnTo>
                <a:lnTo>
                  <a:pt x="6" y="2"/>
                </a:lnTo>
                <a:lnTo>
                  <a:pt x="34" y="0"/>
                </a:lnTo>
                <a:lnTo>
                  <a:pt x="42" y="0"/>
                </a:lnTo>
                <a:lnTo>
                  <a:pt x="43" y="4"/>
                </a:lnTo>
                <a:lnTo>
                  <a:pt x="43" y="16"/>
                </a:lnTo>
                <a:lnTo>
                  <a:pt x="46" y="16"/>
                </a:lnTo>
                <a:lnTo>
                  <a:pt x="46" y="31"/>
                </a:lnTo>
                <a:lnTo>
                  <a:pt x="48" y="33"/>
                </a:lnTo>
                <a:lnTo>
                  <a:pt x="59" y="38"/>
                </a:lnTo>
                <a:lnTo>
                  <a:pt x="61" y="38"/>
                </a:lnTo>
                <a:lnTo>
                  <a:pt x="65" y="49"/>
                </a:lnTo>
                <a:lnTo>
                  <a:pt x="68" y="64"/>
                </a:lnTo>
                <a:lnTo>
                  <a:pt x="68" y="69"/>
                </a:lnTo>
                <a:lnTo>
                  <a:pt x="60" y="75"/>
                </a:lnTo>
                <a:lnTo>
                  <a:pt x="60" y="69"/>
                </a:lnTo>
                <a:lnTo>
                  <a:pt x="55" y="69"/>
                </a:lnTo>
                <a:lnTo>
                  <a:pt x="57" y="75"/>
                </a:lnTo>
                <a:lnTo>
                  <a:pt x="54" y="79"/>
                </a:lnTo>
                <a:lnTo>
                  <a:pt x="51" y="79"/>
                </a:lnTo>
                <a:lnTo>
                  <a:pt x="46" y="75"/>
                </a:lnTo>
                <a:lnTo>
                  <a:pt x="50" y="60"/>
                </a:lnTo>
                <a:lnTo>
                  <a:pt x="46" y="49"/>
                </a:lnTo>
                <a:lnTo>
                  <a:pt x="42" y="49"/>
                </a:lnTo>
                <a:lnTo>
                  <a:pt x="39" y="55"/>
                </a:lnTo>
                <a:lnTo>
                  <a:pt x="35" y="60"/>
                </a:lnTo>
                <a:lnTo>
                  <a:pt x="35" y="62"/>
                </a:lnTo>
                <a:lnTo>
                  <a:pt x="39" y="69"/>
                </a:lnTo>
                <a:lnTo>
                  <a:pt x="39" y="73"/>
                </a:lnTo>
                <a:lnTo>
                  <a:pt x="34" y="79"/>
                </a:lnTo>
                <a:lnTo>
                  <a:pt x="34" y="86"/>
                </a:lnTo>
                <a:lnTo>
                  <a:pt x="32" y="85"/>
                </a:lnTo>
                <a:lnTo>
                  <a:pt x="34" y="79"/>
                </a:lnTo>
                <a:lnTo>
                  <a:pt x="30" y="81"/>
                </a:lnTo>
                <a:lnTo>
                  <a:pt x="28" y="85"/>
                </a:lnTo>
                <a:lnTo>
                  <a:pt x="20" y="89"/>
                </a:lnTo>
                <a:lnTo>
                  <a:pt x="10" y="91"/>
                </a:lnTo>
                <a:lnTo>
                  <a:pt x="4" y="95"/>
                </a:lnTo>
                <a:lnTo>
                  <a:pt x="0" y="95"/>
                </a:lnTo>
                <a:lnTo>
                  <a:pt x="2" y="91"/>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35" name="CustomShape 44"/>
          <p:cNvSpPr/>
          <p:nvPr/>
        </p:nvSpPr>
        <p:spPr>
          <a:xfrm>
            <a:off x="7440480" y="3918960"/>
            <a:ext cx="569520" cy="554040"/>
          </a:xfrm>
          <a:custGeom>
            <a:avLst/>
            <a:gdLst/>
            <a:ahLst/>
            <a:cxnLst/>
            <a:rect l="l" t="t" r="r" b="b"/>
            <a:pathLst>
              <a:path w="434" h="420">
                <a:moveTo>
                  <a:pt x="24" y="28"/>
                </a:moveTo>
                <a:lnTo>
                  <a:pt x="33" y="24"/>
                </a:lnTo>
                <a:lnTo>
                  <a:pt x="34" y="24"/>
                </a:lnTo>
                <a:lnTo>
                  <a:pt x="51" y="17"/>
                </a:lnTo>
                <a:lnTo>
                  <a:pt x="56" y="17"/>
                </a:lnTo>
                <a:lnTo>
                  <a:pt x="61" y="13"/>
                </a:lnTo>
                <a:lnTo>
                  <a:pt x="63" y="11"/>
                </a:lnTo>
                <a:lnTo>
                  <a:pt x="66" y="11"/>
                </a:lnTo>
                <a:lnTo>
                  <a:pt x="79" y="4"/>
                </a:lnTo>
                <a:lnTo>
                  <a:pt x="81" y="2"/>
                </a:lnTo>
                <a:lnTo>
                  <a:pt x="83" y="4"/>
                </a:lnTo>
                <a:lnTo>
                  <a:pt x="86" y="0"/>
                </a:lnTo>
                <a:lnTo>
                  <a:pt x="91" y="2"/>
                </a:lnTo>
                <a:lnTo>
                  <a:pt x="95" y="2"/>
                </a:lnTo>
                <a:lnTo>
                  <a:pt x="99" y="0"/>
                </a:lnTo>
                <a:lnTo>
                  <a:pt x="103" y="0"/>
                </a:lnTo>
                <a:lnTo>
                  <a:pt x="124" y="2"/>
                </a:lnTo>
                <a:lnTo>
                  <a:pt x="144" y="2"/>
                </a:lnTo>
                <a:lnTo>
                  <a:pt x="181" y="4"/>
                </a:lnTo>
                <a:lnTo>
                  <a:pt x="184" y="4"/>
                </a:lnTo>
                <a:lnTo>
                  <a:pt x="212" y="6"/>
                </a:lnTo>
                <a:lnTo>
                  <a:pt x="210" y="13"/>
                </a:lnTo>
                <a:lnTo>
                  <a:pt x="209" y="16"/>
                </a:lnTo>
                <a:lnTo>
                  <a:pt x="210" y="20"/>
                </a:lnTo>
                <a:lnTo>
                  <a:pt x="218" y="13"/>
                </a:lnTo>
                <a:lnTo>
                  <a:pt x="225" y="24"/>
                </a:lnTo>
                <a:lnTo>
                  <a:pt x="233" y="37"/>
                </a:lnTo>
                <a:lnTo>
                  <a:pt x="233" y="51"/>
                </a:lnTo>
                <a:lnTo>
                  <a:pt x="254" y="53"/>
                </a:lnTo>
                <a:lnTo>
                  <a:pt x="332" y="53"/>
                </a:lnTo>
                <a:lnTo>
                  <a:pt x="354" y="78"/>
                </a:lnTo>
                <a:lnTo>
                  <a:pt x="354" y="79"/>
                </a:lnTo>
                <a:lnTo>
                  <a:pt x="388" y="119"/>
                </a:lnTo>
                <a:lnTo>
                  <a:pt x="425" y="167"/>
                </a:lnTo>
                <a:lnTo>
                  <a:pt x="433" y="176"/>
                </a:lnTo>
                <a:lnTo>
                  <a:pt x="425" y="184"/>
                </a:lnTo>
                <a:lnTo>
                  <a:pt x="413" y="192"/>
                </a:lnTo>
                <a:lnTo>
                  <a:pt x="395" y="212"/>
                </a:lnTo>
                <a:lnTo>
                  <a:pt x="392" y="216"/>
                </a:lnTo>
                <a:lnTo>
                  <a:pt x="392" y="218"/>
                </a:lnTo>
                <a:lnTo>
                  <a:pt x="388" y="225"/>
                </a:lnTo>
                <a:lnTo>
                  <a:pt x="383" y="234"/>
                </a:lnTo>
                <a:lnTo>
                  <a:pt x="380" y="244"/>
                </a:lnTo>
                <a:lnTo>
                  <a:pt x="375" y="247"/>
                </a:lnTo>
                <a:lnTo>
                  <a:pt x="373" y="251"/>
                </a:lnTo>
                <a:lnTo>
                  <a:pt x="371" y="250"/>
                </a:lnTo>
                <a:lnTo>
                  <a:pt x="371" y="244"/>
                </a:lnTo>
                <a:lnTo>
                  <a:pt x="369" y="244"/>
                </a:lnTo>
                <a:lnTo>
                  <a:pt x="369" y="256"/>
                </a:lnTo>
                <a:lnTo>
                  <a:pt x="369" y="258"/>
                </a:lnTo>
                <a:lnTo>
                  <a:pt x="374" y="258"/>
                </a:lnTo>
                <a:lnTo>
                  <a:pt x="375" y="264"/>
                </a:lnTo>
                <a:lnTo>
                  <a:pt x="375" y="269"/>
                </a:lnTo>
                <a:lnTo>
                  <a:pt x="374" y="271"/>
                </a:lnTo>
                <a:lnTo>
                  <a:pt x="371" y="269"/>
                </a:lnTo>
                <a:lnTo>
                  <a:pt x="369" y="271"/>
                </a:lnTo>
                <a:lnTo>
                  <a:pt x="371" y="274"/>
                </a:lnTo>
                <a:lnTo>
                  <a:pt x="365" y="279"/>
                </a:lnTo>
                <a:lnTo>
                  <a:pt x="362" y="279"/>
                </a:lnTo>
                <a:lnTo>
                  <a:pt x="360" y="282"/>
                </a:lnTo>
                <a:lnTo>
                  <a:pt x="360" y="285"/>
                </a:lnTo>
                <a:lnTo>
                  <a:pt x="356" y="285"/>
                </a:lnTo>
                <a:lnTo>
                  <a:pt x="352" y="289"/>
                </a:lnTo>
                <a:lnTo>
                  <a:pt x="345" y="289"/>
                </a:lnTo>
                <a:lnTo>
                  <a:pt x="340" y="296"/>
                </a:lnTo>
                <a:lnTo>
                  <a:pt x="336" y="300"/>
                </a:lnTo>
                <a:lnTo>
                  <a:pt x="334" y="304"/>
                </a:lnTo>
                <a:lnTo>
                  <a:pt x="336" y="307"/>
                </a:lnTo>
                <a:lnTo>
                  <a:pt x="327" y="313"/>
                </a:lnTo>
                <a:lnTo>
                  <a:pt x="322" y="320"/>
                </a:lnTo>
                <a:lnTo>
                  <a:pt x="319" y="322"/>
                </a:lnTo>
                <a:lnTo>
                  <a:pt x="314" y="322"/>
                </a:lnTo>
                <a:lnTo>
                  <a:pt x="313" y="315"/>
                </a:lnTo>
                <a:lnTo>
                  <a:pt x="310" y="315"/>
                </a:lnTo>
                <a:lnTo>
                  <a:pt x="310" y="320"/>
                </a:lnTo>
                <a:lnTo>
                  <a:pt x="309" y="327"/>
                </a:lnTo>
                <a:lnTo>
                  <a:pt x="312" y="327"/>
                </a:lnTo>
                <a:lnTo>
                  <a:pt x="312" y="329"/>
                </a:lnTo>
                <a:lnTo>
                  <a:pt x="309" y="331"/>
                </a:lnTo>
                <a:lnTo>
                  <a:pt x="306" y="340"/>
                </a:lnTo>
                <a:lnTo>
                  <a:pt x="301" y="340"/>
                </a:lnTo>
                <a:lnTo>
                  <a:pt x="296" y="342"/>
                </a:lnTo>
                <a:lnTo>
                  <a:pt x="292" y="342"/>
                </a:lnTo>
                <a:lnTo>
                  <a:pt x="291" y="346"/>
                </a:lnTo>
                <a:lnTo>
                  <a:pt x="288" y="346"/>
                </a:lnTo>
                <a:lnTo>
                  <a:pt x="288" y="343"/>
                </a:lnTo>
                <a:lnTo>
                  <a:pt x="283" y="343"/>
                </a:lnTo>
                <a:lnTo>
                  <a:pt x="283" y="352"/>
                </a:lnTo>
                <a:lnTo>
                  <a:pt x="277" y="356"/>
                </a:lnTo>
                <a:lnTo>
                  <a:pt x="272" y="360"/>
                </a:lnTo>
                <a:lnTo>
                  <a:pt x="269" y="356"/>
                </a:lnTo>
                <a:lnTo>
                  <a:pt x="265" y="358"/>
                </a:lnTo>
                <a:lnTo>
                  <a:pt x="254" y="358"/>
                </a:lnTo>
                <a:lnTo>
                  <a:pt x="254" y="362"/>
                </a:lnTo>
                <a:lnTo>
                  <a:pt x="259" y="364"/>
                </a:lnTo>
                <a:lnTo>
                  <a:pt x="260" y="368"/>
                </a:lnTo>
                <a:lnTo>
                  <a:pt x="254" y="372"/>
                </a:lnTo>
                <a:lnTo>
                  <a:pt x="248" y="384"/>
                </a:lnTo>
                <a:lnTo>
                  <a:pt x="240" y="384"/>
                </a:lnTo>
                <a:lnTo>
                  <a:pt x="236" y="378"/>
                </a:lnTo>
                <a:lnTo>
                  <a:pt x="232" y="366"/>
                </a:lnTo>
                <a:lnTo>
                  <a:pt x="230" y="364"/>
                </a:lnTo>
                <a:lnTo>
                  <a:pt x="227" y="372"/>
                </a:lnTo>
                <a:lnTo>
                  <a:pt x="229" y="378"/>
                </a:lnTo>
                <a:lnTo>
                  <a:pt x="233" y="384"/>
                </a:lnTo>
                <a:lnTo>
                  <a:pt x="233" y="389"/>
                </a:lnTo>
                <a:lnTo>
                  <a:pt x="232" y="395"/>
                </a:lnTo>
                <a:lnTo>
                  <a:pt x="238" y="391"/>
                </a:lnTo>
                <a:lnTo>
                  <a:pt x="239" y="389"/>
                </a:lnTo>
                <a:lnTo>
                  <a:pt x="242" y="393"/>
                </a:lnTo>
                <a:lnTo>
                  <a:pt x="240" y="399"/>
                </a:lnTo>
                <a:lnTo>
                  <a:pt x="233" y="407"/>
                </a:lnTo>
                <a:lnTo>
                  <a:pt x="232" y="409"/>
                </a:lnTo>
                <a:lnTo>
                  <a:pt x="227" y="407"/>
                </a:lnTo>
                <a:lnTo>
                  <a:pt x="225" y="413"/>
                </a:lnTo>
                <a:lnTo>
                  <a:pt x="223" y="419"/>
                </a:lnTo>
                <a:lnTo>
                  <a:pt x="220" y="417"/>
                </a:lnTo>
                <a:lnTo>
                  <a:pt x="217" y="417"/>
                </a:lnTo>
                <a:lnTo>
                  <a:pt x="209" y="413"/>
                </a:lnTo>
                <a:lnTo>
                  <a:pt x="206" y="413"/>
                </a:lnTo>
                <a:lnTo>
                  <a:pt x="202" y="411"/>
                </a:lnTo>
                <a:lnTo>
                  <a:pt x="200" y="404"/>
                </a:lnTo>
                <a:lnTo>
                  <a:pt x="200" y="399"/>
                </a:lnTo>
                <a:lnTo>
                  <a:pt x="201" y="395"/>
                </a:lnTo>
                <a:lnTo>
                  <a:pt x="202" y="383"/>
                </a:lnTo>
                <a:lnTo>
                  <a:pt x="197" y="368"/>
                </a:lnTo>
                <a:lnTo>
                  <a:pt x="197" y="362"/>
                </a:lnTo>
                <a:lnTo>
                  <a:pt x="187" y="352"/>
                </a:lnTo>
                <a:lnTo>
                  <a:pt x="181" y="348"/>
                </a:lnTo>
                <a:lnTo>
                  <a:pt x="179" y="343"/>
                </a:lnTo>
                <a:lnTo>
                  <a:pt x="177" y="336"/>
                </a:lnTo>
                <a:lnTo>
                  <a:pt x="175" y="329"/>
                </a:lnTo>
                <a:lnTo>
                  <a:pt x="177" y="327"/>
                </a:lnTo>
                <a:lnTo>
                  <a:pt x="177" y="322"/>
                </a:lnTo>
                <a:lnTo>
                  <a:pt x="175" y="313"/>
                </a:lnTo>
                <a:lnTo>
                  <a:pt x="173" y="311"/>
                </a:lnTo>
                <a:lnTo>
                  <a:pt x="173" y="307"/>
                </a:lnTo>
                <a:lnTo>
                  <a:pt x="170" y="300"/>
                </a:lnTo>
                <a:lnTo>
                  <a:pt x="170" y="294"/>
                </a:lnTo>
                <a:lnTo>
                  <a:pt x="168" y="289"/>
                </a:lnTo>
                <a:lnTo>
                  <a:pt x="163" y="287"/>
                </a:lnTo>
                <a:lnTo>
                  <a:pt x="157" y="280"/>
                </a:lnTo>
                <a:lnTo>
                  <a:pt x="147" y="276"/>
                </a:lnTo>
                <a:lnTo>
                  <a:pt x="144" y="269"/>
                </a:lnTo>
                <a:lnTo>
                  <a:pt x="145" y="264"/>
                </a:lnTo>
                <a:lnTo>
                  <a:pt x="144" y="262"/>
                </a:lnTo>
                <a:lnTo>
                  <a:pt x="141" y="264"/>
                </a:lnTo>
                <a:lnTo>
                  <a:pt x="138" y="260"/>
                </a:lnTo>
                <a:lnTo>
                  <a:pt x="136" y="260"/>
                </a:lnTo>
                <a:lnTo>
                  <a:pt x="138" y="256"/>
                </a:lnTo>
                <a:lnTo>
                  <a:pt x="135" y="251"/>
                </a:lnTo>
                <a:lnTo>
                  <a:pt x="129" y="245"/>
                </a:lnTo>
                <a:lnTo>
                  <a:pt x="129" y="236"/>
                </a:lnTo>
                <a:lnTo>
                  <a:pt x="130" y="231"/>
                </a:lnTo>
                <a:lnTo>
                  <a:pt x="124" y="227"/>
                </a:lnTo>
                <a:lnTo>
                  <a:pt x="115" y="215"/>
                </a:lnTo>
                <a:lnTo>
                  <a:pt x="109" y="215"/>
                </a:lnTo>
                <a:lnTo>
                  <a:pt x="105" y="206"/>
                </a:lnTo>
                <a:lnTo>
                  <a:pt x="101" y="196"/>
                </a:lnTo>
                <a:lnTo>
                  <a:pt x="95" y="188"/>
                </a:lnTo>
                <a:lnTo>
                  <a:pt x="89" y="181"/>
                </a:lnTo>
                <a:lnTo>
                  <a:pt x="79" y="174"/>
                </a:lnTo>
                <a:lnTo>
                  <a:pt x="73" y="167"/>
                </a:lnTo>
                <a:lnTo>
                  <a:pt x="73" y="165"/>
                </a:lnTo>
                <a:lnTo>
                  <a:pt x="71" y="157"/>
                </a:lnTo>
                <a:lnTo>
                  <a:pt x="66" y="150"/>
                </a:lnTo>
                <a:lnTo>
                  <a:pt x="62" y="141"/>
                </a:lnTo>
                <a:lnTo>
                  <a:pt x="59" y="137"/>
                </a:lnTo>
                <a:lnTo>
                  <a:pt x="56" y="125"/>
                </a:lnTo>
                <a:lnTo>
                  <a:pt x="53" y="119"/>
                </a:lnTo>
                <a:lnTo>
                  <a:pt x="49" y="114"/>
                </a:lnTo>
                <a:lnTo>
                  <a:pt x="48" y="110"/>
                </a:lnTo>
                <a:lnTo>
                  <a:pt x="46" y="102"/>
                </a:lnTo>
                <a:lnTo>
                  <a:pt x="44" y="96"/>
                </a:lnTo>
                <a:lnTo>
                  <a:pt x="38" y="96"/>
                </a:lnTo>
                <a:lnTo>
                  <a:pt x="33" y="94"/>
                </a:lnTo>
                <a:lnTo>
                  <a:pt x="28" y="94"/>
                </a:lnTo>
                <a:lnTo>
                  <a:pt x="24" y="90"/>
                </a:lnTo>
                <a:lnTo>
                  <a:pt x="18" y="82"/>
                </a:lnTo>
                <a:lnTo>
                  <a:pt x="15" y="79"/>
                </a:lnTo>
                <a:lnTo>
                  <a:pt x="12" y="79"/>
                </a:lnTo>
                <a:lnTo>
                  <a:pt x="9" y="78"/>
                </a:lnTo>
                <a:lnTo>
                  <a:pt x="6" y="73"/>
                </a:lnTo>
                <a:lnTo>
                  <a:pt x="3" y="69"/>
                </a:lnTo>
                <a:lnTo>
                  <a:pt x="0" y="65"/>
                </a:lnTo>
                <a:lnTo>
                  <a:pt x="4" y="55"/>
                </a:lnTo>
                <a:lnTo>
                  <a:pt x="16" y="39"/>
                </a:lnTo>
                <a:lnTo>
                  <a:pt x="22" y="33"/>
                </a:lnTo>
                <a:lnTo>
                  <a:pt x="24" y="28"/>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36" name="CustomShape 45"/>
          <p:cNvSpPr/>
          <p:nvPr/>
        </p:nvSpPr>
        <p:spPr>
          <a:xfrm>
            <a:off x="4995720" y="2044080"/>
            <a:ext cx="902880" cy="606240"/>
          </a:xfrm>
          <a:custGeom>
            <a:avLst/>
            <a:gdLst/>
            <a:ahLst/>
            <a:cxnLst/>
            <a:rect l="l" t="t" r="r" b="b"/>
            <a:pathLst>
              <a:path w="686" h="461">
                <a:moveTo>
                  <a:pt x="0" y="389"/>
                </a:moveTo>
                <a:lnTo>
                  <a:pt x="0" y="98"/>
                </a:lnTo>
                <a:lnTo>
                  <a:pt x="2" y="9"/>
                </a:lnTo>
                <a:lnTo>
                  <a:pt x="2" y="0"/>
                </a:lnTo>
                <a:lnTo>
                  <a:pt x="673" y="0"/>
                </a:lnTo>
                <a:lnTo>
                  <a:pt x="673" y="9"/>
                </a:lnTo>
                <a:lnTo>
                  <a:pt x="670" y="16"/>
                </a:lnTo>
                <a:lnTo>
                  <a:pt x="664" y="24"/>
                </a:lnTo>
                <a:lnTo>
                  <a:pt x="654" y="33"/>
                </a:lnTo>
                <a:lnTo>
                  <a:pt x="649" y="35"/>
                </a:lnTo>
                <a:lnTo>
                  <a:pt x="648" y="38"/>
                </a:lnTo>
                <a:lnTo>
                  <a:pt x="648" y="47"/>
                </a:lnTo>
                <a:lnTo>
                  <a:pt x="651" y="47"/>
                </a:lnTo>
                <a:lnTo>
                  <a:pt x="654" y="51"/>
                </a:lnTo>
                <a:lnTo>
                  <a:pt x="661" y="66"/>
                </a:lnTo>
                <a:lnTo>
                  <a:pt x="672" y="71"/>
                </a:lnTo>
                <a:lnTo>
                  <a:pt x="678" y="76"/>
                </a:lnTo>
                <a:lnTo>
                  <a:pt x="682" y="77"/>
                </a:lnTo>
                <a:lnTo>
                  <a:pt x="683" y="86"/>
                </a:lnTo>
                <a:lnTo>
                  <a:pt x="683" y="186"/>
                </a:lnTo>
                <a:lnTo>
                  <a:pt x="685" y="229"/>
                </a:lnTo>
                <a:lnTo>
                  <a:pt x="685" y="325"/>
                </a:lnTo>
                <a:lnTo>
                  <a:pt x="672" y="325"/>
                </a:lnTo>
                <a:lnTo>
                  <a:pt x="670" y="329"/>
                </a:lnTo>
                <a:lnTo>
                  <a:pt x="672" y="333"/>
                </a:lnTo>
                <a:lnTo>
                  <a:pt x="675" y="336"/>
                </a:lnTo>
                <a:lnTo>
                  <a:pt x="678" y="341"/>
                </a:lnTo>
                <a:lnTo>
                  <a:pt x="676" y="345"/>
                </a:lnTo>
                <a:lnTo>
                  <a:pt x="676" y="350"/>
                </a:lnTo>
                <a:lnTo>
                  <a:pt x="672" y="352"/>
                </a:lnTo>
                <a:lnTo>
                  <a:pt x="673" y="356"/>
                </a:lnTo>
                <a:lnTo>
                  <a:pt x="673" y="360"/>
                </a:lnTo>
                <a:lnTo>
                  <a:pt x="679" y="360"/>
                </a:lnTo>
                <a:lnTo>
                  <a:pt x="682" y="362"/>
                </a:lnTo>
                <a:lnTo>
                  <a:pt x="682" y="367"/>
                </a:lnTo>
                <a:lnTo>
                  <a:pt x="685" y="375"/>
                </a:lnTo>
                <a:lnTo>
                  <a:pt x="683" y="376"/>
                </a:lnTo>
                <a:lnTo>
                  <a:pt x="683" y="382"/>
                </a:lnTo>
                <a:lnTo>
                  <a:pt x="678" y="386"/>
                </a:lnTo>
                <a:lnTo>
                  <a:pt x="679" y="389"/>
                </a:lnTo>
                <a:lnTo>
                  <a:pt x="678" y="391"/>
                </a:lnTo>
                <a:lnTo>
                  <a:pt x="679" y="398"/>
                </a:lnTo>
                <a:lnTo>
                  <a:pt x="676" y="400"/>
                </a:lnTo>
                <a:lnTo>
                  <a:pt x="676" y="407"/>
                </a:lnTo>
                <a:lnTo>
                  <a:pt x="673" y="415"/>
                </a:lnTo>
                <a:lnTo>
                  <a:pt x="670" y="421"/>
                </a:lnTo>
                <a:lnTo>
                  <a:pt x="669" y="425"/>
                </a:lnTo>
                <a:lnTo>
                  <a:pt x="669" y="430"/>
                </a:lnTo>
                <a:lnTo>
                  <a:pt x="681" y="448"/>
                </a:lnTo>
                <a:lnTo>
                  <a:pt x="681" y="456"/>
                </a:lnTo>
                <a:lnTo>
                  <a:pt x="683" y="460"/>
                </a:lnTo>
                <a:lnTo>
                  <a:pt x="678" y="460"/>
                </a:lnTo>
                <a:lnTo>
                  <a:pt x="675" y="458"/>
                </a:lnTo>
                <a:lnTo>
                  <a:pt x="672" y="454"/>
                </a:lnTo>
                <a:lnTo>
                  <a:pt x="669" y="456"/>
                </a:lnTo>
                <a:lnTo>
                  <a:pt x="664" y="448"/>
                </a:lnTo>
                <a:lnTo>
                  <a:pt x="659" y="442"/>
                </a:lnTo>
                <a:lnTo>
                  <a:pt x="657" y="433"/>
                </a:lnTo>
                <a:lnTo>
                  <a:pt x="652" y="433"/>
                </a:lnTo>
                <a:lnTo>
                  <a:pt x="651" y="430"/>
                </a:lnTo>
                <a:lnTo>
                  <a:pt x="644" y="430"/>
                </a:lnTo>
                <a:lnTo>
                  <a:pt x="640" y="427"/>
                </a:lnTo>
                <a:lnTo>
                  <a:pt x="635" y="427"/>
                </a:lnTo>
                <a:lnTo>
                  <a:pt x="633" y="425"/>
                </a:lnTo>
                <a:lnTo>
                  <a:pt x="627" y="423"/>
                </a:lnTo>
                <a:lnTo>
                  <a:pt x="624" y="423"/>
                </a:lnTo>
                <a:lnTo>
                  <a:pt x="617" y="415"/>
                </a:lnTo>
                <a:lnTo>
                  <a:pt x="612" y="415"/>
                </a:lnTo>
                <a:lnTo>
                  <a:pt x="614" y="414"/>
                </a:lnTo>
                <a:lnTo>
                  <a:pt x="612" y="412"/>
                </a:lnTo>
                <a:lnTo>
                  <a:pt x="606" y="409"/>
                </a:lnTo>
                <a:lnTo>
                  <a:pt x="602" y="409"/>
                </a:lnTo>
                <a:lnTo>
                  <a:pt x="598" y="412"/>
                </a:lnTo>
                <a:lnTo>
                  <a:pt x="578" y="412"/>
                </a:lnTo>
                <a:lnTo>
                  <a:pt x="575" y="414"/>
                </a:lnTo>
                <a:lnTo>
                  <a:pt x="572" y="414"/>
                </a:lnTo>
                <a:lnTo>
                  <a:pt x="567" y="412"/>
                </a:lnTo>
                <a:lnTo>
                  <a:pt x="564" y="414"/>
                </a:lnTo>
                <a:lnTo>
                  <a:pt x="562" y="412"/>
                </a:lnTo>
                <a:lnTo>
                  <a:pt x="556" y="412"/>
                </a:lnTo>
                <a:lnTo>
                  <a:pt x="554" y="418"/>
                </a:lnTo>
                <a:lnTo>
                  <a:pt x="546" y="423"/>
                </a:lnTo>
                <a:lnTo>
                  <a:pt x="542" y="421"/>
                </a:lnTo>
                <a:lnTo>
                  <a:pt x="537" y="421"/>
                </a:lnTo>
                <a:lnTo>
                  <a:pt x="531" y="415"/>
                </a:lnTo>
                <a:lnTo>
                  <a:pt x="528" y="412"/>
                </a:lnTo>
                <a:lnTo>
                  <a:pt x="521" y="409"/>
                </a:lnTo>
                <a:lnTo>
                  <a:pt x="518" y="405"/>
                </a:lnTo>
                <a:lnTo>
                  <a:pt x="516" y="407"/>
                </a:lnTo>
                <a:lnTo>
                  <a:pt x="509" y="400"/>
                </a:lnTo>
                <a:lnTo>
                  <a:pt x="507" y="400"/>
                </a:lnTo>
                <a:lnTo>
                  <a:pt x="502" y="396"/>
                </a:lnTo>
                <a:lnTo>
                  <a:pt x="502" y="394"/>
                </a:lnTo>
                <a:lnTo>
                  <a:pt x="499" y="391"/>
                </a:lnTo>
                <a:lnTo>
                  <a:pt x="499" y="389"/>
                </a:lnTo>
                <a:lnTo>
                  <a:pt x="429" y="391"/>
                </a:lnTo>
                <a:lnTo>
                  <a:pt x="405" y="389"/>
                </a:lnTo>
                <a:lnTo>
                  <a:pt x="346" y="391"/>
                </a:lnTo>
                <a:lnTo>
                  <a:pt x="178" y="391"/>
                </a:lnTo>
                <a:lnTo>
                  <a:pt x="114" y="389"/>
                </a:lnTo>
                <a:lnTo>
                  <a:pt x="94" y="391"/>
                </a:lnTo>
                <a:lnTo>
                  <a:pt x="49" y="389"/>
                </a:lnTo>
                <a:lnTo>
                  <a:pt x="0" y="38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37" name="CustomShape 46"/>
          <p:cNvSpPr/>
          <p:nvPr/>
        </p:nvSpPr>
        <p:spPr>
          <a:xfrm>
            <a:off x="6624360" y="3661560"/>
            <a:ext cx="1020240" cy="299520"/>
          </a:xfrm>
          <a:custGeom>
            <a:avLst/>
            <a:gdLst/>
            <a:ahLst/>
            <a:cxnLst/>
            <a:rect l="l" t="t" r="r" b="b"/>
            <a:pathLst>
              <a:path w="776" h="228">
                <a:moveTo>
                  <a:pt x="1" y="224"/>
                </a:moveTo>
                <a:lnTo>
                  <a:pt x="0" y="220"/>
                </a:lnTo>
                <a:lnTo>
                  <a:pt x="2" y="218"/>
                </a:lnTo>
                <a:lnTo>
                  <a:pt x="6" y="218"/>
                </a:lnTo>
                <a:lnTo>
                  <a:pt x="10" y="211"/>
                </a:lnTo>
                <a:lnTo>
                  <a:pt x="15" y="212"/>
                </a:lnTo>
                <a:lnTo>
                  <a:pt x="21" y="205"/>
                </a:lnTo>
                <a:lnTo>
                  <a:pt x="19" y="200"/>
                </a:lnTo>
                <a:lnTo>
                  <a:pt x="21" y="198"/>
                </a:lnTo>
                <a:lnTo>
                  <a:pt x="18" y="188"/>
                </a:lnTo>
                <a:lnTo>
                  <a:pt x="18" y="176"/>
                </a:lnTo>
                <a:lnTo>
                  <a:pt x="16" y="172"/>
                </a:lnTo>
                <a:lnTo>
                  <a:pt x="8" y="174"/>
                </a:lnTo>
                <a:lnTo>
                  <a:pt x="10" y="167"/>
                </a:lnTo>
                <a:lnTo>
                  <a:pt x="15" y="162"/>
                </a:lnTo>
                <a:lnTo>
                  <a:pt x="15" y="159"/>
                </a:lnTo>
                <a:lnTo>
                  <a:pt x="19" y="159"/>
                </a:lnTo>
                <a:lnTo>
                  <a:pt x="19" y="169"/>
                </a:lnTo>
                <a:lnTo>
                  <a:pt x="22" y="169"/>
                </a:lnTo>
                <a:lnTo>
                  <a:pt x="26" y="163"/>
                </a:lnTo>
                <a:lnTo>
                  <a:pt x="27" y="155"/>
                </a:lnTo>
                <a:lnTo>
                  <a:pt x="30" y="153"/>
                </a:lnTo>
                <a:lnTo>
                  <a:pt x="32" y="153"/>
                </a:lnTo>
                <a:lnTo>
                  <a:pt x="37" y="137"/>
                </a:lnTo>
                <a:lnTo>
                  <a:pt x="37" y="135"/>
                </a:lnTo>
                <a:lnTo>
                  <a:pt x="31" y="131"/>
                </a:lnTo>
                <a:lnTo>
                  <a:pt x="31" y="124"/>
                </a:lnTo>
                <a:lnTo>
                  <a:pt x="34" y="124"/>
                </a:lnTo>
                <a:lnTo>
                  <a:pt x="41" y="122"/>
                </a:lnTo>
                <a:lnTo>
                  <a:pt x="45" y="116"/>
                </a:lnTo>
                <a:lnTo>
                  <a:pt x="50" y="114"/>
                </a:lnTo>
                <a:lnTo>
                  <a:pt x="50" y="109"/>
                </a:lnTo>
                <a:lnTo>
                  <a:pt x="49" y="107"/>
                </a:lnTo>
                <a:lnTo>
                  <a:pt x="49" y="102"/>
                </a:lnTo>
                <a:lnTo>
                  <a:pt x="56" y="102"/>
                </a:lnTo>
                <a:lnTo>
                  <a:pt x="57" y="100"/>
                </a:lnTo>
                <a:lnTo>
                  <a:pt x="50" y="89"/>
                </a:lnTo>
                <a:lnTo>
                  <a:pt x="54" y="82"/>
                </a:lnTo>
                <a:lnTo>
                  <a:pt x="59" y="78"/>
                </a:lnTo>
                <a:lnTo>
                  <a:pt x="62" y="67"/>
                </a:lnTo>
                <a:lnTo>
                  <a:pt x="60" y="65"/>
                </a:lnTo>
                <a:lnTo>
                  <a:pt x="55" y="60"/>
                </a:lnTo>
                <a:lnTo>
                  <a:pt x="54" y="57"/>
                </a:lnTo>
                <a:lnTo>
                  <a:pt x="56" y="55"/>
                </a:lnTo>
                <a:lnTo>
                  <a:pt x="60" y="55"/>
                </a:lnTo>
                <a:lnTo>
                  <a:pt x="64" y="57"/>
                </a:lnTo>
                <a:lnTo>
                  <a:pt x="65" y="54"/>
                </a:lnTo>
                <a:lnTo>
                  <a:pt x="60" y="47"/>
                </a:lnTo>
                <a:lnTo>
                  <a:pt x="62" y="43"/>
                </a:lnTo>
                <a:lnTo>
                  <a:pt x="65" y="41"/>
                </a:lnTo>
                <a:lnTo>
                  <a:pt x="67" y="43"/>
                </a:lnTo>
                <a:lnTo>
                  <a:pt x="70" y="41"/>
                </a:lnTo>
                <a:lnTo>
                  <a:pt x="70" y="39"/>
                </a:lnTo>
                <a:lnTo>
                  <a:pt x="67" y="31"/>
                </a:lnTo>
                <a:lnTo>
                  <a:pt x="67" y="25"/>
                </a:lnTo>
                <a:lnTo>
                  <a:pt x="70" y="23"/>
                </a:lnTo>
                <a:lnTo>
                  <a:pt x="70" y="20"/>
                </a:lnTo>
                <a:lnTo>
                  <a:pt x="65" y="16"/>
                </a:lnTo>
                <a:lnTo>
                  <a:pt x="68" y="14"/>
                </a:lnTo>
                <a:lnTo>
                  <a:pt x="73" y="16"/>
                </a:lnTo>
                <a:lnTo>
                  <a:pt x="74" y="19"/>
                </a:lnTo>
                <a:lnTo>
                  <a:pt x="73" y="26"/>
                </a:lnTo>
                <a:lnTo>
                  <a:pt x="74" y="29"/>
                </a:lnTo>
                <a:lnTo>
                  <a:pt x="77" y="26"/>
                </a:lnTo>
                <a:lnTo>
                  <a:pt x="79" y="23"/>
                </a:lnTo>
                <a:lnTo>
                  <a:pt x="201" y="23"/>
                </a:lnTo>
                <a:lnTo>
                  <a:pt x="201" y="7"/>
                </a:lnTo>
                <a:lnTo>
                  <a:pt x="200" y="0"/>
                </a:lnTo>
                <a:lnTo>
                  <a:pt x="210" y="0"/>
                </a:lnTo>
                <a:lnTo>
                  <a:pt x="219" y="3"/>
                </a:lnTo>
                <a:lnTo>
                  <a:pt x="219" y="4"/>
                </a:lnTo>
                <a:lnTo>
                  <a:pt x="316" y="4"/>
                </a:lnTo>
                <a:lnTo>
                  <a:pt x="324" y="3"/>
                </a:lnTo>
                <a:lnTo>
                  <a:pt x="332" y="3"/>
                </a:lnTo>
                <a:lnTo>
                  <a:pt x="335" y="4"/>
                </a:lnTo>
                <a:lnTo>
                  <a:pt x="338" y="4"/>
                </a:lnTo>
                <a:lnTo>
                  <a:pt x="341" y="3"/>
                </a:lnTo>
                <a:lnTo>
                  <a:pt x="344" y="3"/>
                </a:lnTo>
                <a:lnTo>
                  <a:pt x="349" y="4"/>
                </a:lnTo>
                <a:lnTo>
                  <a:pt x="368" y="4"/>
                </a:lnTo>
                <a:lnTo>
                  <a:pt x="388" y="7"/>
                </a:lnTo>
                <a:lnTo>
                  <a:pt x="478" y="7"/>
                </a:lnTo>
                <a:lnTo>
                  <a:pt x="494" y="9"/>
                </a:lnTo>
                <a:lnTo>
                  <a:pt x="499" y="9"/>
                </a:lnTo>
                <a:lnTo>
                  <a:pt x="545" y="11"/>
                </a:lnTo>
                <a:lnTo>
                  <a:pt x="595" y="11"/>
                </a:lnTo>
                <a:lnTo>
                  <a:pt x="597" y="9"/>
                </a:lnTo>
                <a:lnTo>
                  <a:pt x="611" y="11"/>
                </a:lnTo>
                <a:lnTo>
                  <a:pt x="750" y="11"/>
                </a:lnTo>
                <a:lnTo>
                  <a:pt x="752" y="7"/>
                </a:lnTo>
                <a:lnTo>
                  <a:pt x="775" y="7"/>
                </a:lnTo>
                <a:lnTo>
                  <a:pt x="775" y="11"/>
                </a:lnTo>
                <a:lnTo>
                  <a:pt x="773" y="11"/>
                </a:lnTo>
                <a:lnTo>
                  <a:pt x="770" y="16"/>
                </a:lnTo>
                <a:lnTo>
                  <a:pt x="770" y="23"/>
                </a:lnTo>
                <a:lnTo>
                  <a:pt x="772" y="26"/>
                </a:lnTo>
                <a:lnTo>
                  <a:pt x="768" y="31"/>
                </a:lnTo>
                <a:lnTo>
                  <a:pt x="767" y="35"/>
                </a:lnTo>
                <a:lnTo>
                  <a:pt x="768" y="43"/>
                </a:lnTo>
                <a:lnTo>
                  <a:pt x="770" y="45"/>
                </a:lnTo>
                <a:lnTo>
                  <a:pt x="765" y="45"/>
                </a:lnTo>
                <a:lnTo>
                  <a:pt x="761" y="43"/>
                </a:lnTo>
                <a:lnTo>
                  <a:pt x="755" y="47"/>
                </a:lnTo>
                <a:lnTo>
                  <a:pt x="749" y="55"/>
                </a:lnTo>
                <a:lnTo>
                  <a:pt x="746" y="62"/>
                </a:lnTo>
                <a:lnTo>
                  <a:pt x="742" y="72"/>
                </a:lnTo>
                <a:lnTo>
                  <a:pt x="739" y="74"/>
                </a:lnTo>
                <a:lnTo>
                  <a:pt x="737" y="76"/>
                </a:lnTo>
                <a:lnTo>
                  <a:pt x="731" y="76"/>
                </a:lnTo>
                <a:lnTo>
                  <a:pt x="731" y="74"/>
                </a:lnTo>
                <a:lnTo>
                  <a:pt x="728" y="72"/>
                </a:lnTo>
                <a:lnTo>
                  <a:pt x="723" y="72"/>
                </a:lnTo>
                <a:lnTo>
                  <a:pt x="720" y="74"/>
                </a:lnTo>
                <a:lnTo>
                  <a:pt x="716" y="74"/>
                </a:lnTo>
                <a:lnTo>
                  <a:pt x="708" y="80"/>
                </a:lnTo>
                <a:lnTo>
                  <a:pt x="707" y="84"/>
                </a:lnTo>
                <a:lnTo>
                  <a:pt x="704" y="89"/>
                </a:lnTo>
                <a:lnTo>
                  <a:pt x="696" y="96"/>
                </a:lnTo>
                <a:lnTo>
                  <a:pt x="692" y="96"/>
                </a:lnTo>
                <a:lnTo>
                  <a:pt x="688" y="92"/>
                </a:lnTo>
                <a:lnTo>
                  <a:pt x="689" y="84"/>
                </a:lnTo>
                <a:lnTo>
                  <a:pt x="686" y="80"/>
                </a:lnTo>
                <a:lnTo>
                  <a:pt x="684" y="80"/>
                </a:lnTo>
                <a:lnTo>
                  <a:pt x="676" y="89"/>
                </a:lnTo>
                <a:lnTo>
                  <a:pt x="673" y="92"/>
                </a:lnTo>
                <a:lnTo>
                  <a:pt x="673" y="96"/>
                </a:lnTo>
                <a:lnTo>
                  <a:pt x="669" y="100"/>
                </a:lnTo>
                <a:lnTo>
                  <a:pt x="664" y="98"/>
                </a:lnTo>
                <a:lnTo>
                  <a:pt x="662" y="100"/>
                </a:lnTo>
                <a:lnTo>
                  <a:pt x="662" y="104"/>
                </a:lnTo>
                <a:lnTo>
                  <a:pt x="664" y="107"/>
                </a:lnTo>
                <a:lnTo>
                  <a:pt x="659" y="116"/>
                </a:lnTo>
                <a:lnTo>
                  <a:pt x="654" y="118"/>
                </a:lnTo>
                <a:lnTo>
                  <a:pt x="648" y="118"/>
                </a:lnTo>
                <a:lnTo>
                  <a:pt x="644" y="120"/>
                </a:lnTo>
                <a:lnTo>
                  <a:pt x="640" y="124"/>
                </a:lnTo>
                <a:lnTo>
                  <a:pt x="633" y="127"/>
                </a:lnTo>
                <a:lnTo>
                  <a:pt x="629" y="133"/>
                </a:lnTo>
                <a:lnTo>
                  <a:pt x="624" y="135"/>
                </a:lnTo>
                <a:lnTo>
                  <a:pt x="622" y="135"/>
                </a:lnTo>
                <a:lnTo>
                  <a:pt x="618" y="141"/>
                </a:lnTo>
                <a:lnTo>
                  <a:pt x="615" y="141"/>
                </a:lnTo>
                <a:lnTo>
                  <a:pt x="612" y="143"/>
                </a:lnTo>
                <a:lnTo>
                  <a:pt x="608" y="149"/>
                </a:lnTo>
                <a:lnTo>
                  <a:pt x="601" y="149"/>
                </a:lnTo>
                <a:lnTo>
                  <a:pt x="595" y="147"/>
                </a:lnTo>
                <a:lnTo>
                  <a:pt x="592" y="147"/>
                </a:lnTo>
                <a:lnTo>
                  <a:pt x="579" y="153"/>
                </a:lnTo>
                <a:lnTo>
                  <a:pt x="569" y="162"/>
                </a:lnTo>
                <a:lnTo>
                  <a:pt x="565" y="163"/>
                </a:lnTo>
                <a:lnTo>
                  <a:pt x="563" y="169"/>
                </a:lnTo>
                <a:lnTo>
                  <a:pt x="563" y="176"/>
                </a:lnTo>
                <a:lnTo>
                  <a:pt x="562" y="184"/>
                </a:lnTo>
                <a:lnTo>
                  <a:pt x="553" y="192"/>
                </a:lnTo>
                <a:lnTo>
                  <a:pt x="545" y="192"/>
                </a:lnTo>
                <a:lnTo>
                  <a:pt x="543" y="186"/>
                </a:lnTo>
                <a:lnTo>
                  <a:pt x="538" y="192"/>
                </a:lnTo>
                <a:lnTo>
                  <a:pt x="538" y="193"/>
                </a:lnTo>
                <a:lnTo>
                  <a:pt x="535" y="224"/>
                </a:lnTo>
                <a:lnTo>
                  <a:pt x="508" y="224"/>
                </a:lnTo>
                <a:lnTo>
                  <a:pt x="495" y="227"/>
                </a:lnTo>
                <a:lnTo>
                  <a:pt x="420" y="227"/>
                </a:lnTo>
                <a:lnTo>
                  <a:pt x="397" y="224"/>
                </a:lnTo>
                <a:lnTo>
                  <a:pt x="276" y="224"/>
                </a:lnTo>
                <a:lnTo>
                  <a:pt x="276" y="222"/>
                </a:lnTo>
                <a:lnTo>
                  <a:pt x="188" y="222"/>
                </a:lnTo>
                <a:lnTo>
                  <a:pt x="1" y="224"/>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38" name="CustomShape 47"/>
          <p:cNvSpPr/>
          <p:nvPr/>
        </p:nvSpPr>
        <p:spPr>
          <a:xfrm>
            <a:off x="4690800" y="3668400"/>
            <a:ext cx="1549080" cy="1842840"/>
          </a:xfrm>
          <a:custGeom>
            <a:avLst/>
            <a:gdLst/>
            <a:ahLst/>
            <a:cxnLst/>
            <a:rect l="l" t="t" r="r" b="b"/>
            <a:pathLst>
              <a:path w="1177" h="1401">
                <a:moveTo>
                  <a:pt x="326" y="1"/>
                </a:moveTo>
                <a:lnTo>
                  <a:pt x="403" y="0"/>
                </a:lnTo>
                <a:lnTo>
                  <a:pt x="596" y="0"/>
                </a:lnTo>
                <a:lnTo>
                  <a:pt x="596" y="232"/>
                </a:lnTo>
                <a:lnTo>
                  <a:pt x="598" y="257"/>
                </a:lnTo>
                <a:lnTo>
                  <a:pt x="612" y="263"/>
                </a:lnTo>
                <a:lnTo>
                  <a:pt x="624" y="280"/>
                </a:lnTo>
                <a:lnTo>
                  <a:pt x="644" y="276"/>
                </a:lnTo>
                <a:lnTo>
                  <a:pt x="660" y="276"/>
                </a:lnTo>
                <a:lnTo>
                  <a:pt x="669" y="300"/>
                </a:lnTo>
                <a:lnTo>
                  <a:pt x="685" y="303"/>
                </a:lnTo>
                <a:lnTo>
                  <a:pt x="697" y="309"/>
                </a:lnTo>
                <a:lnTo>
                  <a:pt x="714" y="309"/>
                </a:lnTo>
                <a:lnTo>
                  <a:pt x="726" y="312"/>
                </a:lnTo>
                <a:lnTo>
                  <a:pt x="741" y="312"/>
                </a:lnTo>
                <a:lnTo>
                  <a:pt x="762" y="314"/>
                </a:lnTo>
                <a:lnTo>
                  <a:pt x="769" y="329"/>
                </a:lnTo>
                <a:lnTo>
                  <a:pt x="801" y="334"/>
                </a:lnTo>
                <a:lnTo>
                  <a:pt x="813" y="338"/>
                </a:lnTo>
                <a:lnTo>
                  <a:pt x="837" y="349"/>
                </a:lnTo>
                <a:lnTo>
                  <a:pt x="850" y="352"/>
                </a:lnTo>
                <a:lnTo>
                  <a:pt x="850" y="367"/>
                </a:lnTo>
                <a:lnTo>
                  <a:pt x="868" y="345"/>
                </a:lnTo>
                <a:lnTo>
                  <a:pt x="889" y="354"/>
                </a:lnTo>
                <a:lnTo>
                  <a:pt x="902" y="345"/>
                </a:lnTo>
                <a:lnTo>
                  <a:pt x="923" y="371"/>
                </a:lnTo>
                <a:lnTo>
                  <a:pt x="933" y="362"/>
                </a:lnTo>
                <a:lnTo>
                  <a:pt x="950" y="349"/>
                </a:lnTo>
                <a:lnTo>
                  <a:pt x="975" y="347"/>
                </a:lnTo>
                <a:lnTo>
                  <a:pt x="987" y="341"/>
                </a:lnTo>
                <a:lnTo>
                  <a:pt x="1013" y="345"/>
                </a:lnTo>
                <a:lnTo>
                  <a:pt x="1024" y="331"/>
                </a:lnTo>
                <a:lnTo>
                  <a:pt x="1043" y="347"/>
                </a:lnTo>
                <a:lnTo>
                  <a:pt x="1055" y="358"/>
                </a:lnTo>
                <a:lnTo>
                  <a:pt x="1076" y="367"/>
                </a:lnTo>
                <a:lnTo>
                  <a:pt x="1091" y="374"/>
                </a:lnTo>
                <a:lnTo>
                  <a:pt x="1110" y="386"/>
                </a:lnTo>
                <a:lnTo>
                  <a:pt x="1123" y="385"/>
                </a:lnTo>
                <a:lnTo>
                  <a:pt x="1129" y="542"/>
                </a:lnTo>
                <a:lnTo>
                  <a:pt x="1131" y="568"/>
                </a:lnTo>
                <a:lnTo>
                  <a:pt x="1129" y="595"/>
                </a:lnTo>
                <a:lnTo>
                  <a:pt x="1146" y="615"/>
                </a:lnTo>
                <a:lnTo>
                  <a:pt x="1152" y="656"/>
                </a:lnTo>
                <a:lnTo>
                  <a:pt x="1161" y="673"/>
                </a:lnTo>
                <a:lnTo>
                  <a:pt x="1176" y="701"/>
                </a:lnTo>
                <a:lnTo>
                  <a:pt x="1176" y="719"/>
                </a:lnTo>
                <a:lnTo>
                  <a:pt x="1176" y="734"/>
                </a:lnTo>
                <a:lnTo>
                  <a:pt x="1172" y="754"/>
                </a:lnTo>
                <a:lnTo>
                  <a:pt x="1159" y="795"/>
                </a:lnTo>
                <a:lnTo>
                  <a:pt x="1165" y="836"/>
                </a:lnTo>
                <a:lnTo>
                  <a:pt x="1152" y="865"/>
                </a:lnTo>
                <a:lnTo>
                  <a:pt x="1148" y="895"/>
                </a:lnTo>
                <a:lnTo>
                  <a:pt x="1131" y="899"/>
                </a:lnTo>
                <a:lnTo>
                  <a:pt x="1106" y="913"/>
                </a:lnTo>
                <a:lnTo>
                  <a:pt x="1093" y="920"/>
                </a:lnTo>
                <a:lnTo>
                  <a:pt x="1081" y="926"/>
                </a:lnTo>
                <a:lnTo>
                  <a:pt x="1070" y="938"/>
                </a:lnTo>
                <a:lnTo>
                  <a:pt x="1088" y="920"/>
                </a:lnTo>
                <a:lnTo>
                  <a:pt x="1068" y="920"/>
                </a:lnTo>
                <a:lnTo>
                  <a:pt x="1073" y="885"/>
                </a:lnTo>
                <a:lnTo>
                  <a:pt x="1055" y="898"/>
                </a:lnTo>
                <a:lnTo>
                  <a:pt x="1043" y="918"/>
                </a:lnTo>
                <a:lnTo>
                  <a:pt x="1053" y="946"/>
                </a:lnTo>
                <a:lnTo>
                  <a:pt x="1040" y="960"/>
                </a:lnTo>
                <a:lnTo>
                  <a:pt x="1024" y="977"/>
                </a:lnTo>
                <a:lnTo>
                  <a:pt x="1019" y="995"/>
                </a:lnTo>
                <a:lnTo>
                  <a:pt x="996" y="1015"/>
                </a:lnTo>
                <a:lnTo>
                  <a:pt x="980" y="1030"/>
                </a:lnTo>
                <a:lnTo>
                  <a:pt x="967" y="1040"/>
                </a:lnTo>
                <a:lnTo>
                  <a:pt x="955" y="1044"/>
                </a:lnTo>
                <a:lnTo>
                  <a:pt x="931" y="1064"/>
                </a:lnTo>
                <a:lnTo>
                  <a:pt x="946" y="1048"/>
                </a:lnTo>
                <a:lnTo>
                  <a:pt x="957" y="1038"/>
                </a:lnTo>
                <a:lnTo>
                  <a:pt x="976" y="1028"/>
                </a:lnTo>
                <a:lnTo>
                  <a:pt x="944" y="1042"/>
                </a:lnTo>
                <a:lnTo>
                  <a:pt x="932" y="1046"/>
                </a:lnTo>
                <a:lnTo>
                  <a:pt x="937" y="1028"/>
                </a:lnTo>
                <a:lnTo>
                  <a:pt x="920" y="1038"/>
                </a:lnTo>
                <a:lnTo>
                  <a:pt x="895" y="1030"/>
                </a:lnTo>
                <a:lnTo>
                  <a:pt x="908" y="1050"/>
                </a:lnTo>
                <a:lnTo>
                  <a:pt x="907" y="1073"/>
                </a:lnTo>
                <a:lnTo>
                  <a:pt x="891" y="1079"/>
                </a:lnTo>
                <a:lnTo>
                  <a:pt x="882" y="1059"/>
                </a:lnTo>
                <a:lnTo>
                  <a:pt x="884" y="1085"/>
                </a:lnTo>
                <a:lnTo>
                  <a:pt x="877" y="1101"/>
                </a:lnTo>
                <a:lnTo>
                  <a:pt x="867" y="1093"/>
                </a:lnTo>
                <a:lnTo>
                  <a:pt x="844" y="1114"/>
                </a:lnTo>
                <a:lnTo>
                  <a:pt x="859" y="1110"/>
                </a:lnTo>
                <a:lnTo>
                  <a:pt x="858" y="1125"/>
                </a:lnTo>
                <a:lnTo>
                  <a:pt x="834" y="1143"/>
                </a:lnTo>
                <a:lnTo>
                  <a:pt x="822" y="1143"/>
                </a:lnTo>
                <a:lnTo>
                  <a:pt x="834" y="1167"/>
                </a:lnTo>
                <a:lnTo>
                  <a:pt x="835" y="1185"/>
                </a:lnTo>
                <a:lnTo>
                  <a:pt x="828" y="1210"/>
                </a:lnTo>
                <a:lnTo>
                  <a:pt x="805" y="1214"/>
                </a:lnTo>
                <a:lnTo>
                  <a:pt x="796" y="1199"/>
                </a:lnTo>
                <a:lnTo>
                  <a:pt x="799" y="1214"/>
                </a:lnTo>
                <a:lnTo>
                  <a:pt x="813" y="1224"/>
                </a:lnTo>
                <a:lnTo>
                  <a:pt x="825" y="1224"/>
                </a:lnTo>
                <a:lnTo>
                  <a:pt x="822" y="1256"/>
                </a:lnTo>
                <a:lnTo>
                  <a:pt x="822" y="1291"/>
                </a:lnTo>
                <a:lnTo>
                  <a:pt x="827" y="1318"/>
                </a:lnTo>
                <a:lnTo>
                  <a:pt x="825" y="1336"/>
                </a:lnTo>
                <a:lnTo>
                  <a:pt x="832" y="1351"/>
                </a:lnTo>
                <a:lnTo>
                  <a:pt x="841" y="1378"/>
                </a:lnTo>
                <a:lnTo>
                  <a:pt x="852" y="1382"/>
                </a:lnTo>
                <a:lnTo>
                  <a:pt x="850" y="1398"/>
                </a:lnTo>
                <a:lnTo>
                  <a:pt x="840" y="1398"/>
                </a:lnTo>
                <a:lnTo>
                  <a:pt x="819" y="1400"/>
                </a:lnTo>
                <a:lnTo>
                  <a:pt x="801" y="1389"/>
                </a:lnTo>
                <a:lnTo>
                  <a:pt x="780" y="1382"/>
                </a:lnTo>
                <a:lnTo>
                  <a:pt x="769" y="1384"/>
                </a:lnTo>
                <a:lnTo>
                  <a:pt x="747" y="1376"/>
                </a:lnTo>
                <a:lnTo>
                  <a:pt x="726" y="1358"/>
                </a:lnTo>
                <a:lnTo>
                  <a:pt x="709" y="1351"/>
                </a:lnTo>
                <a:lnTo>
                  <a:pt x="695" y="1345"/>
                </a:lnTo>
                <a:lnTo>
                  <a:pt x="682" y="1339"/>
                </a:lnTo>
                <a:lnTo>
                  <a:pt x="672" y="1320"/>
                </a:lnTo>
                <a:lnTo>
                  <a:pt x="667" y="1304"/>
                </a:lnTo>
                <a:lnTo>
                  <a:pt x="661" y="1281"/>
                </a:lnTo>
                <a:lnTo>
                  <a:pt x="648" y="1258"/>
                </a:lnTo>
                <a:lnTo>
                  <a:pt x="647" y="1228"/>
                </a:lnTo>
                <a:lnTo>
                  <a:pt x="641" y="1210"/>
                </a:lnTo>
                <a:lnTo>
                  <a:pt x="638" y="1181"/>
                </a:lnTo>
                <a:lnTo>
                  <a:pt x="622" y="1172"/>
                </a:lnTo>
                <a:lnTo>
                  <a:pt x="606" y="1143"/>
                </a:lnTo>
                <a:lnTo>
                  <a:pt x="594" y="1124"/>
                </a:lnTo>
                <a:lnTo>
                  <a:pt x="578" y="1101"/>
                </a:lnTo>
                <a:lnTo>
                  <a:pt x="567" y="1079"/>
                </a:lnTo>
                <a:lnTo>
                  <a:pt x="554" y="1042"/>
                </a:lnTo>
                <a:lnTo>
                  <a:pt x="546" y="1020"/>
                </a:lnTo>
                <a:lnTo>
                  <a:pt x="534" y="986"/>
                </a:lnTo>
                <a:lnTo>
                  <a:pt x="524" y="963"/>
                </a:lnTo>
                <a:lnTo>
                  <a:pt x="510" y="949"/>
                </a:lnTo>
                <a:lnTo>
                  <a:pt x="493" y="932"/>
                </a:lnTo>
                <a:lnTo>
                  <a:pt x="486" y="915"/>
                </a:lnTo>
                <a:lnTo>
                  <a:pt x="471" y="895"/>
                </a:lnTo>
                <a:lnTo>
                  <a:pt x="459" y="893"/>
                </a:lnTo>
                <a:lnTo>
                  <a:pt x="439" y="893"/>
                </a:lnTo>
                <a:lnTo>
                  <a:pt x="423" y="891"/>
                </a:lnTo>
                <a:lnTo>
                  <a:pt x="412" y="891"/>
                </a:lnTo>
                <a:lnTo>
                  <a:pt x="398" y="882"/>
                </a:lnTo>
                <a:lnTo>
                  <a:pt x="384" y="891"/>
                </a:lnTo>
                <a:lnTo>
                  <a:pt x="366" y="893"/>
                </a:lnTo>
                <a:lnTo>
                  <a:pt x="345" y="924"/>
                </a:lnTo>
                <a:lnTo>
                  <a:pt x="341" y="946"/>
                </a:lnTo>
                <a:lnTo>
                  <a:pt x="323" y="979"/>
                </a:lnTo>
                <a:lnTo>
                  <a:pt x="310" y="995"/>
                </a:lnTo>
                <a:lnTo>
                  <a:pt x="296" y="989"/>
                </a:lnTo>
                <a:lnTo>
                  <a:pt x="276" y="973"/>
                </a:lnTo>
                <a:lnTo>
                  <a:pt x="265" y="973"/>
                </a:lnTo>
                <a:lnTo>
                  <a:pt x="252" y="958"/>
                </a:lnTo>
                <a:lnTo>
                  <a:pt x="237" y="955"/>
                </a:lnTo>
                <a:lnTo>
                  <a:pt x="225" y="944"/>
                </a:lnTo>
                <a:lnTo>
                  <a:pt x="207" y="924"/>
                </a:lnTo>
                <a:lnTo>
                  <a:pt x="188" y="907"/>
                </a:lnTo>
                <a:lnTo>
                  <a:pt x="185" y="891"/>
                </a:lnTo>
                <a:lnTo>
                  <a:pt x="176" y="860"/>
                </a:lnTo>
                <a:lnTo>
                  <a:pt x="176" y="842"/>
                </a:lnTo>
                <a:lnTo>
                  <a:pt x="162" y="812"/>
                </a:lnTo>
                <a:lnTo>
                  <a:pt x="158" y="787"/>
                </a:lnTo>
                <a:lnTo>
                  <a:pt x="138" y="768"/>
                </a:lnTo>
                <a:lnTo>
                  <a:pt x="122" y="756"/>
                </a:lnTo>
                <a:lnTo>
                  <a:pt x="95" y="721"/>
                </a:lnTo>
                <a:lnTo>
                  <a:pt x="69" y="693"/>
                </a:lnTo>
                <a:lnTo>
                  <a:pt x="59" y="679"/>
                </a:lnTo>
                <a:lnTo>
                  <a:pt x="38" y="668"/>
                </a:lnTo>
                <a:lnTo>
                  <a:pt x="27" y="640"/>
                </a:lnTo>
                <a:lnTo>
                  <a:pt x="16" y="630"/>
                </a:lnTo>
                <a:lnTo>
                  <a:pt x="3" y="619"/>
                </a:lnTo>
                <a:lnTo>
                  <a:pt x="0" y="599"/>
                </a:lnTo>
                <a:lnTo>
                  <a:pt x="320" y="597"/>
                </a:lnTo>
                <a:lnTo>
                  <a:pt x="320" y="470"/>
                </a:lnTo>
                <a:lnTo>
                  <a:pt x="322" y="411"/>
                </a:lnTo>
                <a:lnTo>
                  <a:pt x="322" y="290"/>
                </a:lnTo>
                <a:lnTo>
                  <a:pt x="323" y="232"/>
                </a:lnTo>
                <a:lnTo>
                  <a:pt x="326" y="1"/>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39" name="CustomShape 48"/>
          <p:cNvSpPr/>
          <p:nvPr/>
        </p:nvSpPr>
        <p:spPr>
          <a:xfrm>
            <a:off x="3816000" y="2731320"/>
            <a:ext cx="591840" cy="878040"/>
          </a:xfrm>
          <a:custGeom>
            <a:avLst/>
            <a:gdLst/>
            <a:ahLst/>
            <a:cxnLst/>
            <a:rect l="l" t="t" r="r" b="b"/>
            <a:pathLst>
              <a:path w="450" h="667">
                <a:moveTo>
                  <a:pt x="0" y="666"/>
                </a:moveTo>
                <a:lnTo>
                  <a:pt x="0" y="0"/>
                </a:lnTo>
                <a:lnTo>
                  <a:pt x="92" y="2"/>
                </a:lnTo>
                <a:lnTo>
                  <a:pt x="167" y="2"/>
                </a:lnTo>
                <a:lnTo>
                  <a:pt x="173" y="0"/>
                </a:lnTo>
                <a:lnTo>
                  <a:pt x="225" y="0"/>
                </a:lnTo>
                <a:lnTo>
                  <a:pt x="228" y="2"/>
                </a:lnTo>
                <a:lnTo>
                  <a:pt x="268" y="2"/>
                </a:lnTo>
                <a:lnTo>
                  <a:pt x="268" y="135"/>
                </a:lnTo>
                <a:lnTo>
                  <a:pt x="448" y="135"/>
                </a:lnTo>
                <a:lnTo>
                  <a:pt x="448" y="464"/>
                </a:lnTo>
                <a:lnTo>
                  <a:pt x="449" y="511"/>
                </a:lnTo>
                <a:lnTo>
                  <a:pt x="449" y="666"/>
                </a:lnTo>
                <a:lnTo>
                  <a:pt x="362" y="666"/>
                </a:lnTo>
                <a:lnTo>
                  <a:pt x="354" y="664"/>
                </a:lnTo>
                <a:lnTo>
                  <a:pt x="335" y="666"/>
                </a:lnTo>
                <a:lnTo>
                  <a:pt x="294" y="666"/>
                </a:lnTo>
                <a:lnTo>
                  <a:pt x="287" y="664"/>
                </a:lnTo>
                <a:lnTo>
                  <a:pt x="261" y="666"/>
                </a:lnTo>
                <a:lnTo>
                  <a:pt x="249" y="666"/>
                </a:lnTo>
                <a:lnTo>
                  <a:pt x="243" y="664"/>
                </a:lnTo>
                <a:lnTo>
                  <a:pt x="236" y="664"/>
                </a:lnTo>
                <a:lnTo>
                  <a:pt x="211" y="666"/>
                </a:lnTo>
                <a:lnTo>
                  <a:pt x="101" y="666"/>
                </a:lnTo>
                <a:lnTo>
                  <a:pt x="92" y="664"/>
                </a:lnTo>
                <a:lnTo>
                  <a:pt x="69" y="664"/>
                </a:lnTo>
                <a:lnTo>
                  <a:pt x="45" y="666"/>
                </a:lnTo>
                <a:lnTo>
                  <a:pt x="0" y="666"/>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40" name="CustomShape 49"/>
          <p:cNvSpPr/>
          <p:nvPr/>
        </p:nvSpPr>
        <p:spPr>
          <a:xfrm>
            <a:off x="8611920" y="2204640"/>
            <a:ext cx="229680" cy="402840"/>
          </a:xfrm>
          <a:custGeom>
            <a:avLst/>
            <a:gdLst/>
            <a:ahLst/>
            <a:cxnLst/>
            <a:rect l="l" t="t" r="r" b="b"/>
            <a:pathLst>
              <a:path w="175" h="306">
                <a:moveTo>
                  <a:pt x="16" y="303"/>
                </a:moveTo>
                <a:lnTo>
                  <a:pt x="15" y="297"/>
                </a:lnTo>
                <a:lnTo>
                  <a:pt x="15" y="293"/>
                </a:lnTo>
                <a:lnTo>
                  <a:pt x="16" y="290"/>
                </a:lnTo>
                <a:lnTo>
                  <a:pt x="16" y="283"/>
                </a:lnTo>
                <a:lnTo>
                  <a:pt x="15" y="276"/>
                </a:lnTo>
                <a:lnTo>
                  <a:pt x="15" y="270"/>
                </a:lnTo>
                <a:lnTo>
                  <a:pt x="16" y="259"/>
                </a:lnTo>
                <a:lnTo>
                  <a:pt x="16" y="225"/>
                </a:lnTo>
                <a:lnTo>
                  <a:pt x="18" y="219"/>
                </a:lnTo>
                <a:lnTo>
                  <a:pt x="18" y="195"/>
                </a:lnTo>
                <a:lnTo>
                  <a:pt x="12" y="187"/>
                </a:lnTo>
                <a:lnTo>
                  <a:pt x="6" y="190"/>
                </a:lnTo>
                <a:lnTo>
                  <a:pt x="3" y="193"/>
                </a:lnTo>
                <a:lnTo>
                  <a:pt x="3" y="182"/>
                </a:lnTo>
                <a:lnTo>
                  <a:pt x="4" y="177"/>
                </a:lnTo>
                <a:lnTo>
                  <a:pt x="7" y="172"/>
                </a:lnTo>
                <a:lnTo>
                  <a:pt x="7" y="164"/>
                </a:lnTo>
                <a:lnTo>
                  <a:pt x="6" y="162"/>
                </a:lnTo>
                <a:lnTo>
                  <a:pt x="6" y="150"/>
                </a:lnTo>
                <a:lnTo>
                  <a:pt x="3" y="140"/>
                </a:lnTo>
                <a:lnTo>
                  <a:pt x="3" y="135"/>
                </a:lnTo>
                <a:lnTo>
                  <a:pt x="0" y="129"/>
                </a:lnTo>
                <a:lnTo>
                  <a:pt x="4" y="113"/>
                </a:lnTo>
                <a:lnTo>
                  <a:pt x="10" y="106"/>
                </a:lnTo>
                <a:lnTo>
                  <a:pt x="12" y="101"/>
                </a:lnTo>
                <a:lnTo>
                  <a:pt x="12" y="80"/>
                </a:lnTo>
                <a:lnTo>
                  <a:pt x="7" y="64"/>
                </a:lnTo>
                <a:lnTo>
                  <a:pt x="7" y="45"/>
                </a:lnTo>
                <a:lnTo>
                  <a:pt x="9" y="31"/>
                </a:lnTo>
                <a:lnTo>
                  <a:pt x="6" y="27"/>
                </a:lnTo>
                <a:lnTo>
                  <a:pt x="6" y="21"/>
                </a:lnTo>
                <a:lnTo>
                  <a:pt x="10" y="10"/>
                </a:lnTo>
                <a:lnTo>
                  <a:pt x="9" y="9"/>
                </a:lnTo>
                <a:lnTo>
                  <a:pt x="9" y="3"/>
                </a:lnTo>
                <a:lnTo>
                  <a:pt x="80" y="3"/>
                </a:lnTo>
                <a:lnTo>
                  <a:pt x="139" y="0"/>
                </a:lnTo>
                <a:lnTo>
                  <a:pt x="174" y="0"/>
                </a:lnTo>
                <a:lnTo>
                  <a:pt x="172" y="5"/>
                </a:lnTo>
                <a:lnTo>
                  <a:pt x="173" y="13"/>
                </a:lnTo>
                <a:lnTo>
                  <a:pt x="173" y="19"/>
                </a:lnTo>
                <a:lnTo>
                  <a:pt x="167" y="31"/>
                </a:lnTo>
                <a:lnTo>
                  <a:pt x="163" y="35"/>
                </a:lnTo>
                <a:lnTo>
                  <a:pt x="170" y="56"/>
                </a:lnTo>
                <a:lnTo>
                  <a:pt x="170" y="60"/>
                </a:lnTo>
                <a:lnTo>
                  <a:pt x="168" y="62"/>
                </a:lnTo>
                <a:lnTo>
                  <a:pt x="167" y="68"/>
                </a:lnTo>
                <a:lnTo>
                  <a:pt x="161" y="78"/>
                </a:lnTo>
                <a:lnTo>
                  <a:pt x="152" y="84"/>
                </a:lnTo>
                <a:lnTo>
                  <a:pt x="150" y="84"/>
                </a:lnTo>
                <a:lnTo>
                  <a:pt x="147" y="89"/>
                </a:lnTo>
                <a:lnTo>
                  <a:pt x="144" y="91"/>
                </a:lnTo>
                <a:lnTo>
                  <a:pt x="141" y="91"/>
                </a:lnTo>
                <a:lnTo>
                  <a:pt x="134" y="93"/>
                </a:lnTo>
                <a:lnTo>
                  <a:pt x="130" y="98"/>
                </a:lnTo>
                <a:lnTo>
                  <a:pt x="127" y="108"/>
                </a:lnTo>
                <a:lnTo>
                  <a:pt x="127" y="124"/>
                </a:lnTo>
                <a:lnTo>
                  <a:pt x="125" y="129"/>
                </a:lnTo>
                <a:lnTo>
                  <a:pt x="123" y="131"/>
                </a:lnTo>
                <a:lnTo>
                  <a:pt x="120" y="137"/>
                </a:lnTo>
                <a:lnTo>
                  <a:pt x="120" y="142"/>
                </a:lnTo>
                <a:lnTo>
                  <a:pt x="118" y="146"/>
                </a:lnTo>
                <a:lnTo>
                  <a:pt x="115" y="156"/>
                </a:lnTo>
                <a:lnTo>
                  <a:pt x="115" y="160"/>
                </a:lnTo>
                <a:lnTo>
                  <a:pt x="111" y="166"/>
                </a:lnTo>
                <a:lnTo>
                  <a:pt x="109" y="170"/>
                </a:lnTo>
                <a:lnTo>
                  <a:pt x="104" y="175"/>
                </a:lnTo>
                <a:lnTo>
                  <a:pt x="103" y="184"/>
                </a:lnTo>
                <a:lnTo>
                  <a:pt x="100" y="190"/>
                </a:lnTo>
                <a:lnTo>
                  <a:pt x="97" y="193"/>
                </a:lnTo>
                <a:lnTo>
                  <a:pt x="97" y="195"/>
                </a:lnTo>
                <a:lnTo>
                  <a:pt x="94" y="212"/>
                </a:lnTo>
                <a:lnTo>
                  <a:pt x="94" y="225"/>
                </a:lnTo>
                <a:lnTo>
                  <a:pt x="91" y="232"/>
                </a:lnTo>
                <a:lnTo>
                  <a:pt x="91" y="254"/>
                </a:lnTo>
                <a:lnTo>
                  <a:pt x="89" y="260"/>
                </a:lnTo>
                <a:lnTo>
                  <a:pt x="89" y="265"/>
                </a:lnTo>
                <a:lnTo>
                  <a:pt x="87" y="270"/>
                </a:lnTo>
                <a:lnTo>
                  <a:pt x="84" y="276"/>
                </a:lnTo>
                <a:lnTo>
                  <a:pt x="84" y="281"/>
                </a:lnTo>
                <a:lnTo>
                  <a:pt x="80" y="285"/>
                </a:lnTo>
                <a:lnTo>
                  <a:pt x="84" y="297"/>
                </a:lnTo>
                <a:lnTo>
                  <a:pt x="87" y="305"/>
                </a:lnTo>
                <a:lnTo>
                  <a:pt x="47" y="303"/>
                </a:lnTo>
                <a:lnTo>
                  <a:pt x="16" y="303"/>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41" name="CustomShape 50"/>
          <p:cNvSpPr/>
          <p:nvPr/>
        </p:nvSpPr>
        <p:spPr>
          <a:xfrm>
            <a:off x="7408440" y="3174840"/>
            <a:ext cx="920520" cy="514080"/>
          </a:xfrm>
          <a:custGeom>
            <a:avLst/>
            <a:gdLst/>
            <a:ahLst/>
            <a:cxnLst/>
            <a:rect l="l" t="t" r="r" b="b"/>
            <a:pathLst>
              <a:path w="699" h="390">
                <a:moveTo>
                  <a:pt x="0" y="382"/>
                </a:moveTo>
                <a:lnTo>
                  <a:pt x="13" y="373"/>
                </a:lnTo>
                <a:lnTo>
                  <a:pt x="40" y="362"/>
                </a:lnTo>
                <a:lnTo>
                  <a:pt x="51" y="348"/>
                </a:lnTo>
                <a:lnTo>
                  <a:pt x="61" y="346"/>
                </a:lnTo>
                <a:lnTo>
                  <a:pt x="68" y="342"/>
                </a:lnTo>
                <a:lnTo>
                  <a:pt x="71" y="327"/>
                </a:lnTo>
                <a:lnTo>
                  <a:pt x="79" y="323"/>
                </a:lnTo>
                <a:lnTo>
                  <a:pt x="84" y="311"/>
                </a:lnTo>
                <a:lnTo>
                  <a:pt x="97" y="302"/>
                </a:lnTo>
                <a:lnTo>
                  <a:pt x="110" y="293"/>
                </a:lnTo>
                <a:lnTo>
                  <a:pt x="125" y="280"/>
                </a:lnTo>
                <a:lnTo>
                  <a:pt x="133" y="276"/>
                </a:lnTo>
                <a:lnTo>
                  <a:pt x="151" y="256"/>
                </a:lnTo>
                <a:lnTo>
                  <a:pt x="153" y="270"/>
                </a:lnTo>
                <a:lnTo>
                  <a:pt x="156" y="282"/>
                </a:lnTo>
                <a:lnTo>
                  <a:pt x="166" y="288"/>
                </a:lnTo>
                <a:lnTo>
                  <a:pt x="176" y="300"/>
                </a:lnTo>
                <a:lnTo>
                  <a:pt x="184" y="300"/>
                </a:lnTo>
                <a:lnTo>
                  <a:pt x="191" y="296"/>
                </a:lnTo>
                <a:lnTo>
                  <a:pt x="198" y="291"/>
                </a:lnTo>
                <a:lnTo>
                  <a:pt x="209" y="288"/>
                </a:lnTo>
                <a:lnTo>
                  <a:pt x="218" y="296"/>
                </a:lnTo>
                <a:lnTo>
                  <a:pt x="225" y="291"/>
                </a:lnTo>
                <a:lnTo>
                  <a:pt x="236" y="288"/>
                </a:lnTo>
                <a:lnTo>
                  <a:pt x="251" y="282"/>
                </a:lnTo>
                <a:lnTo>
                  <a:pt x="251" y="270"/>
                </a:lnTo>
                <a:lnTo>
                  <a:pt x="277" y="266"/>
                </a:lnTo>
                <a:lnTo>
                  <a:pt x="283" y="264"/>
                </a:lnTo>
                <a:lnTo>
                  <a:pt x="289" y="268"/>
                </a:lnTo>
                <a:lnTo>
                  <a:pt x="294" y="262"/>
                </a:lnTo>
                <a:lnTo>
                  <a:pt x="307" y="247"/>
                </a:lnTo>
                <a:lnTo>
                  <a:pt x="301" y="242"/>
                </a:lnTo>
                <a:lnTo>
                  <a:pt x="303" y="227"/>
                </a:lnTo>
                <a:lnTo>
                  <a:pt x="307" y="217"/>
                </a:lnTo>
                <a:lnTo>
                  <a:pt x="316" y="205"/>
                </a:lnTo>
                <a:lnTo>
                  <a:pt x="324" y="199"/>
                </a:lnTo>
                <a:lnTo>
                  <a:pt x="332" y="180"/>
                </a:lnTo>
                <a:lnTo>
                  <a:pt x="333" y="172"/>
                </a:lnTo>
                <a:lnTo>
                  <a:pt x="342" y="160"/>
                </a:lnTo>
                <a:lnTo>
                  <a:pt x="350" y="147"/>
                </a:lnTo>
                <a:lnTo>
                  <a:pt x="353" y="136"/>
                </a:lnTo>
                <a:lnTo>
                  <a:pt x="353" y="125"/>
                </a:lnTo>
                <a:lnTo>
                  <a:pt x="368" y="123"/>
                </a:lnTo>
                <a:lnTo>
                  <a:pt x="371" y="131"/>
                </a:lnTo>
                <a:lnTo>
                  <a:pt x="383" y="137"/>
                </a:lnTo>
                <a:lnTo>
                  <a:pt x="389" y="140"/>
                </a:lnTo>
                <a:lnTo>
                  <a:pt x="395" y="131"/>
                </a:lnTo>
                <a:lnTo>
                  <a:pt x="399" y="121"/>
                </a:lnTo>
                <a:lnTo>
                  <a:pt x="404" y="107"/>
                </a:lnTo>
                <a:lnTo>
                  <a:pt x="411" y="92"/>
                </a:lnTo>
                <a:lnTo>
                  <a:pt x="416" y="83"/>
                </a:lnTo>
                <a:lnTo>
                  <a:pt x="427" y="94"/>
                </a:lnTo>
                <a:lnTo>
                  <a:pt x="432" y="83"/>
                </a:lnTo>
                <a:lnTo>
                  <a:pt x="439" y="70"/>
                </a:lnTo>
                <a:lnTo>
                  <a:pt x="448" y="62"/>
                </a:lnTo>
                <a:lnTo>
                  <a:pt x="456" y="58"/>
                </a:lnTo>
                <a:lnTo>
                  <a:pt x="459" y="49"/>
                </a:lnTo>
                <a:lnTo>
                  <a:pt x="467" y="43"/>
                </a:lnTo>
                <a:lnTo>
                  <a:pt x="468" y="28"/>
                </a:lnTo>
                <a:lnTo>
                  <a:pt x="473" y="14"/>
                </a:lnTo>
                <a:lnTo>
                  <a:pt x="475" y="0"/>
                </a:lnTo>
                <a:lnTo>
                  <a:pt x="485" y="9"/>
                </a:lnTo>
                <a:lnTo>
                  <a:pt x="502" y="25"/>
                </a:lnTo>
                <a:lnTo>
                  <a:pt x="521" y="43"/>
                </a:lnTo>
                <a:lnTo>
                  <a:pt x="524" y="30"/>
                </a:lnTo>
                <a:lnTo>
                  <a:pt x="532" y="19"/>
                </a:lnTo>
                <a:lnTo>
                  <a:pt x="538" y="20"/>
                </a:lnTo>
                <a:lnTo>
                  <a:pt x="546" y="25"/>
                </a:lnTo>
                <a:lnTo>
                  <a:pt x="553" y="30"/>
                </a:lnTo>
                <a:lnTo>
                  <a:pt x="547" y="43"/>
                </a:lnTo>
                <a:lnTo>
                  <a:pt x="553" y="49"/>
                </a:lnTo>
                <a:lnTo>
                  <a:pt x="566" y="54"/>
                </a:lnTo>
                <a:lnTo>
                  <a:pt x="573" y="62"/>
                </a:lnTo>
                <a:lnTo>
                  <a:pt x="583" y="70"/>
                </a:lnTo>
                <a:lnTo>
                  <a:pt x="589" y="76"/>
                </a:lnTo>
                <a:lnTo>
                  <a:pt x="591" y="98"/>
                </a:lnTo>
                <a:lnTo>
                  <a:pt x="583" y="105"/>
                </a:lnTo>
                <a:lnTo>
                  <a:pt x="575" y="113"/>
                </a:lnTo>
                <a:lnTo>
                  <a:pt x="568" y="127"/>
                </a:lnTo>
                <a:lnTo>
                  <a:pt x="566" y="137"/>
                </a:lnTo>
                <a:lnTo>
                  <a:pt x="570" y="149"/>
                </a:lnTo>
                <a:lnTo>
                  <a:pt x="575" y="152"/>
                </a:lnTo>
                <a:lnTo>
                  <a:pt x="582" y="147"/>
                </a:lnTo>
                <a:lnTo>
                  <a:pt x="591" y="142"/>
                </a:lnTo>
                <a:lnTo>
                  <a:pt x="594" y="158"/>
                </a:lnTo>
                <a:lnTo>
                  <a:pt x="600" y="162"/>
                </a:lnTo>
                <a:lnTo>
                  <a:pt x="606" y="172"/>
                </a:lnTo>
                <a:lnTo>
                  <a:pt x="615" y="174"/>
                </a:lnTo>
                <a:lnTo>
                  <a:pt x="621" y="178"/>
                </a:lnTo>
                <a:lnTo>
                  <a:pt x="627" y="180"/>
                </a:lnTo>
                <a:lnTo>
                  <a:pt x="636" y="186"/>
                </a:lnTo>
                <a:lnTo>
                  <a:pt x="645" y="196"/>
                </a:lnTo>
                <a:lnTo>
                  <a:pt x="653" y="202"/>
                </a:lnTo>
                <a:lnTo>
                  <a:pt x="662" y="207"/>
                </a:lnTo>
                <a:lnTo>
                  <a:pt x="664" y="215"/>
                </a:lnTo>
                <a:lnTo>
                  <a:pt x="658" y="217"/>
                </a:lnTo>
                <a:lnTo>
                  <a:pt x="658" y="227"/>
                </a:lnTo>
                <a:lnTo>
                  <a:pt x="654" y="244"/>
                </a:lnTo>
                <a:lnTo>
                  <a:pt x="649" y="242"/>
                </a:lnTo>
                <a:lnTo>
                  <a:pt x="639" y="240"/>
                </a:lnTo>
                <a:lnTo>
                  <a:pt x="636" y="229"/>
                </a:lnTo>
                <a:lnTo>
                  <a:pt x="631" y="224"/>
                </a:lnTo>
                <a:lnTo>
                  <a:pt x="624" y="219"/>
                </a:lnTo>
                <a:lnTo>
                  <a:pt x="620" y="211"/>
                </a:lnTo>
                <a:lnTo>
                  <a:pt x="611" y="205"/>
                </a:lnTo>
                <a:lnTo>
                  <a:pt x="605" y="191"/>
                </a:lnTo>
                <a:lnTo>
                  <a:pt x="607" y="202"/>
                </a:lnTo>
                <a:lnTo>
                  <a:pt x="613" y="209"/>
                </a:lnTo>
                <a:lnTo>
                  <a:pt x="616" y="217"/>
                </a:lnTo>
                <a:lnTo>
                  <a:pt x="624" y="227"/>
                </a:lnTo>
                <a:lnTo>
                  <a:pt x="631" y="231"/>
                </a:lnTo>
                <a:lnTo>
                  <a:pt x="636" y="247"/>
                </a:lnTo>
                <a:lnTo>
                  <a:pt x="641" y="247"/>
                </a:lnTo>
                <a:lnTo>
                  <a:pt x="650" y="253"/>
                </a:lnTo>
                <a:lnTo>
                  <a:pt x="656" y="257"/>
                </a:lnTo>
                <a:lnTo>
                  <a:pt x="643" y="257"/>
                </a:lnTo>
                <a:lnTo>
                  <a:pt x="650" y="259"/>
                </a:lnTo>
                <a:lnTo>
                  <a:pt x="656" y="264"/>
                </a:lnTo>
                <a:lnTo>
                  <a:pt x="662" y="268"/>
                </a:lnTo>
                <a:lnTo>
                  <a:pt x="662" y="278"/>
                </a:lnTo>
                <a:lnTo>
                  <a:pt x="656" y="280"/>
                </a:lnTo>
                <a:lnTo>
                  <a:pt x="647" y="270"/>
                </a:lnTo>
                <a:lnTo>
                  <a:pt x="647" y="282"/>
                </a:lnTo>
                <a:lnTo>
                  <a:pt x="641" y="293"/>
                </a:lnTo>
                <a:lnTo>
                  <a:pt x="635" y="287"/>
                </a:lnTo>
                <a:lnTo>
                  <a:pt x="621" y="266"/>
                </a:lnTo>
                <a:lnTo>
                  <a:pt x="616" y="257"/>
                </a:lnTo>
                <a:lnTo>
                  <a:pt x="621" y="274"/>
                </a:lnTo>
                <a:lnTo>
                  <a:pt x="626" y="282"/>
                </a:lnTo>
                <a:lnTo>
                  <a:pt x="631" y="291"/>
                </a:lnTo>
                <a:lnTo>
                  <a:pt x="637" y="297"/>
                </a:lnTo>
                <a:lnTo>
                  <a:pt x="647" y="300"/>
                </a:lnTo>
                <a:lnTo>
                  <a:pt x="654" y="307"/>
                </a:lnTo>
                <a:lnTo>
                  <a:pt x="654" y="315"/>
                </a:lnTo>
                <a:lnTo>
                  <a:pt x="659" y="323"/>
                </a:lnTo>
                <a:lnTo>
                  <a:pt x="653" y="327"/>
                </a:lnTo>
                <a:lnTo>
                  <a:pt x="641" y="321"/>
                </a:lnTo>
                <a:lnTo>
                  <a:pt x="631" y="311"/>
                </a:lnTo>
                <a:lnTo>
                  <a:pt x="624" y="297"/>
                </a:lnTo>
                <a:lnTo>
                  <a:pt x="611" y="296"/>
                </a:lnTo>
                <a:lnTo>
                  <a:pt x="609" y="287"/>
                </a:lnTo>
                <a:lnTo>
                  <a:pt x="605" y="296"/>
                </a:lnTo>
                <a:lnTo>
                  <a:pt x="598" y="293"/>
                </a:lnTo>
                <a:lnTo>
                  <a:pt x="613" y="302"/>
                </a:lnTo>
                <a:lnTo>
                  <a:pt x="620" y="309"/>
                </a:lnTo>
                <a:lnTo>
                  <a:pt x="626" y="307"/>
                </a:lnTo>
                <a:lnTo>
                  <a:pt x="627" y="315"/>
                </a:lnTo>
                <a:lnTo>
                  <a:pt x="633" y="327"/>
                </a:lnTo>
                <a:lnTo>
                  <a:pt x="643" y="333"/>
                </a:lnTo>
                <a:lnTo>
                  <a:pt x="641" y="342"/>
                </a:lnTo>
                <a:lnTo>
                  <a:pt x="656" y="342"/>
                </a:lnTo>
                <a:lnTo>
                  <a:pt x="662" y="333"/>
                </a:lnTo>
                <a:lnTo>
                  <a:pt x="673" y="338"/>
                </a:lnTo>
                <a:lnTo>
                  <a:pt x="679" y="340"/>
                </a:lnTo>
                <a:lnTo>
                  <a:pt x="686" y="340"/>
                </a:lnTo>
                <a:lnTo>
                  <a:pt x="689" y="351"/>
                </a:lnTo>
                <a:lnTo>
                  <a:pt x="691" y="360"/>
                </a:lnTo>
                <a:lnTo>
                  <a:pt x="696" y="370"/>
                </a:lnTo>
                <a:lnTo>
                  <a:pt x="698" y="382"/>
                </a:lnTo>
                <a:lnTo>
                  <a:pt x="692" y="374"/>
                </a:lnTo>
                <a:lnTo>
                  <a:pt x="688" y="384"/>
                </a:lnTo>
                <a:lnTo>
                  <a:pt x="682" y="382"/>
                </a:lnTo>
                <a:lnTo>
                  <a:pt x="676" y="386"/>
                </a:lnTo>
                <a:lnTo>
                  <a:pt x="654" y="389"/>
                </a:lnTo>
                <a:lnTo>
                  <a:pt x="641" y="386"/>
                </a:lnTo>
                <a:lnTo>
                  <a:pt x="324" y="389"/>
                </a:lnTo>
                <a:lnTo>
                  <a:pt x="318" y="386"/>
                </a:lnTo>
                <a:lnTo>
                  <a:pt x="247" y="386"/>
                </a:lnTo>
                <a:lnTo>
                  <a:pt x="203" y="384"/>
                </a:lnTo>
                <a:lnTo>
                  <a:pt x="178" y="382"/>
                </a:lnTo>
                <a:lnTo>
                  <a:pt x="156" y="378"/>
                </a:lnTo>
                <a:lnTo>
                  <a:pt x="0" y="382"/>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42" name="CustomShape 51"/>
          <p:cNvSpPr/>
          <p:nvPr/>
        </p:nvSpPr>
        <p:spPr>
          <a:xfrm>
            <a:off x="8310240" y="3426840"/>
            <a:ext cx="77400" cy="158760"/>
          </a:xfrm>
          <a:custGeom>
            <a:avLst/>
            <a:gdLst/>
            <a:ahLst/>
            <a:cxnLst/>
            <a:rect l="l" t="t" r="r" b="b"/>
            <a:pathLst>
              <a:path w="59" h="120">
                <a:moveTo>
                  <a:pt x="58" y="0"/>
                </a:moveTo>
                <a:lnTo>
                  <a:pt x="55" y="4"/>
                </a:lnTo>
                <a:lnTo>
                  <a:pt x="52" y="7"/>
                </a:lnTo>
                <a:lnTo>
                  <a:pt x="52" y="16"/>
                </a:lnTo>
                <a:lnTo>
                  <a:pt x="49" y="18"/>
                </a:lnTo>
                <a:lnTo>
                  <a:pt x="50" y="22"/>
                </a:lnTo>
                <a:lnTo>
                  <a:pt x="46" y="26"/>
                </a:lnTo>
                <a:lnTo>
                  <a:pt x="42" y="35"/>
                </a:lnTo>
                <a:lnTo>
                  <a:pt x="38" y="41"/>
                </a:lnTo>
                <a:lnTo>
                  <a:pt x="38" y="47"/>
                </a:lnTo>
                <a:lnTo>
                  <a:pt x="35" y="51"/>
                </a:lnTo>
                <a:lnTo>
                  <a:pt x="37" y="53"/>
                </a:lnTo>
                <a:lnTo>
                  <a:pt x="35" y="57"/>
                </a:lnTo>
                <a:lnTo>
                  <a:pt x="31" y="59"/>
                </a:lnTo>
                <a:lnTo>
                  <a:pt x="29" y="61"/>
                </a:lnTo>
                <a:lnTo>
                  <a:pt x="29" y="65"/>
                </a:lnTo>
                <a:lnTo>
                  <a:pt x="28" y="65"/>
                </a:lnTo>
                <a:lnTo>
                  <a:pt x="27" y="70"/>
                </a:lnTo>
                <a:lnTo>
                  <a:pt x="24" y="70"/>
                </a:lnTo>
                <a:lnTo>
                  <a:pt x="22" y="72"/>
                </a:lnTo>
                <a:lnTo>
                  <a:pt x="19" y="72"/>
                </a:lnTo>
                <a:lnTo>
                  <a:pt x="19" y="77"/>
                </a:lnTo>
                <a:lnTo>
                  <a:pt x="19" y="84"/>
                </a:lnTo>
                <a:lnTo>
                  <a:pt x="19" y="88"/>
                </a:lnTo>
                <a:lnTo>
                  <a:pt x="15" y="88"/>
                </a:lnTo>
                <a:lnTo>
                  <a:pt x="13" y="92"/>
                </a:lnTo>
                <a:lnTo>
                  <a:pt x="11" y="96"/>
                </a:lnTo>
                <a:lnTo>
                  <a:pt x="11" y="101"/>
                </a:lnTo>
                <a:lnTo>
                  <a:pt x="6" y="112"/>
                </a:lnTo>
                <a:lnTo>
                  <a:pt x="7" y="117"/>
                </a:lnTo>
                <a:lnTo>
                  <a:pt x="4" y="119"/>
                </a:lnTo>
                <a:lnTo>
                  <a:pt x="3" y="117"/>
                </a:lnTo>
                <a:lnTo>
                  <a:pt x="0" y="108"/>
                </a:lnTo>
                <a:lnTo>
                  <a:pt x="1" y="105"/>
                </a:lnTo>
                <a:lnTo>
                  <a:pt x="0" y="101"/>
                </a:lnTo>
                <a:lnTo>
                  <a:pt x="0" y="96"/>
                </a:lnTo>
                <a:lnTo>
                  <a:pt x="1" y="90"/>
                </a:lnTo>
                <a:lnTo>
                  <a:pt x="4" y="86"/>
                </a:lnTo>
                <a:lnTo>
                  <a:pt x="4" y="82"/>
                </a:lnTo>
                <a:lnTo>
                  <a:pt x="3" y="77"/>
                </a:lnTo>
                <a:lnTo>
                  <a:pt x="6" y="75"/>
                </a:lnTo>
                <a:lnTo>
                  <a:pt x="6" y="65"/>
                </a:lnTo>
                <a:lnTo>
                  <a:pt x="7" y="59"/>
                </a:lnTo>
                <a:lnTo>
                  <a:pt x="12" y="55"/>
                </a:lnTo>
                <a:lnTo>
                  <a:pt x="12" y="51"/>
                </a:lnTo>
                <a:lnTo>
                  <a:pt x="13" y="47"/>
                </a:lnTo>
                <a:lnTo>
                  <a:pt x="17" y="43"/>
                </a:lnTo>
                <a:lnTo>
                  <a:pt x="17" y="39"/>
                </a:lnTo>
                <a:lnTo>
                  <a:pt x="19" y="37"/>
                </a:lnTo>
                <a:lnTo>
                  <a:pt x="19" y="32"/>
                </a:lnTo>
                <a:lnTo>
                  <a:pt x="27" y="32"/>
                </a:lnTo>
                <a:lnTo>
                  <a:pt x="25" y="28"/>
                </a:lnTo>
                <a:lnTo>
                  <a:pt x="29" y="24"/>
                </a:lnTo>
                <a:lnTo>
                  <a:pt x="28" y="18"/>
                </a:lnTo>
                <a:lnTo>
                  <a:pt x="25" y="18"/>
                </a:lnTo>
                <a:lnTo>
                  <a:pt x="27" y="13"/>
                </a:lnTo>
                <a:lnTo>
                  <a:pt x="31" y="13"/>
                </a:lnTo>
                <a:lnTo>
                  <a:pt x="32" y="10"/>
                </a:lnTo>
                <a:lnTo>
                  <a:pt x="58" y="0"/>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43" name="CustomShape 52"/>
          <p:cNvSpPr/>
          <p:nvPr/>
        </p:nvSpPr>
        <p:spPr>
          <a:xfrm>
            <a:off x="8354880" y="3425400"/>
            <a:ext cx="50400" cy="31320"/>
          </a:xfrm>
          <a:custGeom>
            <a:avLst/>
            <a:gdLst/>
            <a:ahLst/>
            <a:cxnLst/>
            <a:rect l="l" t="t" r="r" b="b"/>
            <a:pathLst>
              <a:path w="39" h="25">
                <a:moveTo>
                  <a:pt x="0" y="9"/>
                </a:moveTo>
                <a:lnTo>
                  <a:pt x="2" y="6"/>
                </a:lnTo>
                <a:lnTo>
                  <a:pt x="38" y="0"/>
                </a:lnTo>
                <a:lnTo>
                  <a:pt x="27" y="16"/>
                </a:lnTo>
                <a:lnTo>
                  <a:pt x="26" y="24"/>
                </a:lnTo>
                <a:lnTo>
                  <a:pt x="24" y="22"/>
                </a:lnTo>
                <a:lnTo>
                  <a:pt x="25" y="16"/>
                </a:lnTo>
                <a:lnTo>
                  <a:pt x="31" y="4"/>
                </a:lnTo>
                <a:lnTo>
                  <a:pt x="0" y="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44" name="CustomShape 53"/>
          <p:cNvSpPr/>
          <p:nvPr/>
        </p:nvSpPr>
        <p:spPr>
          <a:xfrm>
            <a:off x="2560320" y="1509120"/>
            <a:ext cx="915480" cy="606240"/>
          </a:xfrm>
          <a:custGeom>
            <a:avLst/>
            <a:gdLst/>
            <a:ahLst/>
            <a:cxnLst/>
            <a:rect l="l" t="t" r="r" b="b"/>
            <a:pathLst>
              <a:path w="697" h="461">
                <a:moveTo>
                  <a:pt x="696" y="399"/>
                </a:moveTo>
                <a:lnTo>
                  <a:pt x="514" y="399"/>
                </a:lnTo>
                <a:lnTo>
                  <a:pt x="505" y="406"/>
                </a:lnTo>
                <a:lnTo>
                  <a:pt x="495" y="410"/>
                </a:lnTo>
                <a:lnTo>
                  <a:pt x="475" y="410"/>
                </a:lnTo>
                <a:lnTo>
                  <a:pt x="466" y="412"/>
                </a:lnTo>
                <a:lnTo>
                  <a:pt x="460" y="410"/>
                </a:lnTo>
                <a:lnTo>
                  <a:pt x="452" y="416"/>
                </a:lnTo>
                <a:lnTo>
                  <a:pt x="435" y="421"/>
                </a:lnTo>
                <a:lnTo>
                  <a:pt x="420" y="425"/>
                </a:lnTo>
                <a:lnTo>
                  <a:pt x="407" y="429"/>
                </a:lnTo>
                <a:lnTo>
                  <a:pt x="403" y="436"/>
                </a:lnTo>
                <a:lnTo>
                  <a:pt x="381" y="440"/>
                </a:lnTo>
                <a:lnTo>
                  <a:pt x="366" y="434"/>
                </a:lnTo>
                <a:lnTo>
                  <a:pt x="339" y="447"/>
                </a:lnTo>
                <a:lnTo>
                  <a:pt x="325" y="447"/>
                </a:lnTo>
                <a:lnTo>
                  <a:pt x="319" y="452"/>
                </a:lnTo>
                <a:lnTo>
                  <a:pt x="307" y="442"/>
                </a:lnTo>
                <a:lnTo>
                  <a:pt x="301" y="440"/>
                </a:lnTo>
                <a:lnTo>
                  <a:pt x="291" y="440"/>
                </a:lnTo>
                <a:lnTo>
                  <a:pt x="284" y="438"/>
                </a:lnTo>
                <a:lnTo>
                  <a:pt x="270" y="440"/>
                </a:lnTo>
                <a:lnTo>
                  <a:pt x="255" y="440"/>
                </a:lnTo>
                <a:lnTo>
                  <a:pt x="217" y="460"/>
                </a:lnTo>
                <a:lnTo>
                  <a:pt x="212" y="460"/>
                </a:lnTo>
                <a:lnTo>
                  <a:pt x="198" y="456"/>
                </a:lnTo>
                <a:lnTo>
                  <a:pt x="184" y="454"/>
                </a:lnTo>
                <a:lnTo>
                  <a:pt x="175" y="452"/>
                </a:lnTo>
                <a:lnTo>
                  <a:pt x="171" y="442"/>
                </a:lnTo>
                <a:lnTo>
                  <a:pt x="171" y="429"/>
                </a:lnTo>
                <a:lnTo>
                  <a:pt x="170" y="416"/>
                </a:lnTo>
                <a:lnTo>
                  <a:pt x="169" y="407"/>
                </a:lnTo>
                <a:lnTo>
                  <a:pt x="160" y="389"/>
                </a:lnTo>
                <a:lnTo>
                  <a:pt x="153" y="385"/>
                </a:lnTo>
                <a:lnTo>
                  <a:pt x="140" y="376"/>
                </a:lnTo>
                <a:lnTo>
                  <a:pt x="129" y="378"/>
                </a:lnTo>
                <a:lnTo>
                  <a:pt x="117" y="381"/>
                </a:lnTo>
                <a:lnTo>
                  <a:pt x="115" y="366"/>
                </a:lnTo>
                <a:lnTo>
                  <a:pt x="97" y="362"/>
                </a:lnTo>
                <a:lnTo>
                  <a:pt x="92" y="358"/>
                </a:lnTo>
                <a:lnTo>
                  <a:pt x="83" y="361"/>
                </a:lnTo>
                <a:lnTo>
                  <a:pt x="75" y="366"/>
                </a:lnTo>
                <a:lnTo>
                  <a:pt x="63" y="358"/>
                </a:lnTo>
                <a:lnTo>
                  <a:pt x="59" y="350"/>
                </a:lnTo>
                <a:lnTo>
                  <a:pt x="60" y="339"/>
                </a:lnTo>
                <a:lnTo>
                  <a:pt x="58" y="319"/>
                </a:lnTo>
                <a:lnTo>
                  <a:pt x="64" y="350"/>
                </a:lnTo>
                <a:lnTo>
                  <a:pt x="70" y="350"/>
                </a:lnTo>
                <a:lnTo>
                  <a:pt x="72" y="342"/>
                </a:lnTo>
                <a:lnTo>
                  <a:pt x="68" y="317"/>
                </a:lnTo>
                <a:lnTo>
                  <a:pt x="79" y="306"/>
                </a:lnTo>
                <a:lnTo>
                  <a:pt x="73" y="299"/>
                </a:lnTo>
                <a:lnTo>
                  <a:pt x="64" y="306"/>
                </a:lnTo>
                <a:lnTo>
                  <a:pt x="59" y="306"/>
                </a:lnTo>
                <a:lnTo>
                  <a:pt x="58" y="295"/>
                </a:lnTo>
                <a:lnTo>
                  <a:pt x="54" y="280"/>
                </a:lnTo>
                <a:lnTo>
                  <a:pt x="59" y="286"/>
                </a:lnTo>
                <a:lnTo>
                  <a:pt x="64" y="276"/>
                </a:lnTo>
                <a:lnTo>
                  <a:pt x="73" y="275"/>
                </a:lnTo>
                <a:lnTo>
                  <a:pt x="81" y="270"/>
                </a:lnTo>
                <a:lnTo>
                  <a:pt x="73" y="266"/>
                </a:lnTo>
                <a:lnTo>
                  <a:pt x="66" y="266"/>
                </a:lnTo>
                <a:lnTo>
                  <a:pt x="56" y="261"/>
                </a:lnTo>
                <a:lnTo>
                  <a:pt x="56" y="270"/>
                </a:lnTo>
                <a:lnTo>
                  <a:pt x="52" y="256"/>
                </a:lnTo>
                <a:lnTo>
                  <a:pt x="48" y="233"/>
                </a:lnTo>
                <a:lnTo>
                  <a:pt x="40" y="223"/>
                </a:lnTo>
                <a:lnTo>
                  <a:pt x="34" y="201"/>
                </a:lnTo>
                <a:lnTo>
                  <a:pt x="32" y="188"/>
                </a:lnTo>
                <a:lnTo>
                  <a:pt x="28" y="172"/>
                </a:lnTo>
                <a:lnTo>
                  <a:pt x="22" y="158"/>
                </a:lnTo>
                <a:lnTo>
                  <a:pt x="16" y="153"/>
                </a:lnTo>
                <a:lnTo>
                  <a:pt x="8" y="142"/>
                </a:lnTo>
                <a:lnTo>
                  <a:pt x="4" y="124"/>
                </a:lnTo>
                <a:lnTo>
                  <a:pt x="0" y="113"/>
                </a:lnTo>
                <a:lnTo>
                  <a:pt x="4" y="96"/>
                </a:lnTo>
                <a:lnTo>
                  <a:pt x="0" y="84"/>
                </a:lnTo>
                <a:lnTo>
                  <a:pt x="8" y="82"/>
                </a:lnTo>
                <a:lnTo>
                  <a:pt x="17" y="84"/>
                </a:lnTo>
                <a:lnTo>
                  <a:pt x="23" y="90"/>
                </a:lnTo>
                <a:lnTo>
                  <a:pt x="32" y="96"/>
                </a:lnTo>
                <a:lnTo>
                  <a:pt x="41" y="100"/>
                </a:lnTo>
                <a:lnTo>
                  <a:pt x="48" y="100"/>
                </a:lnTo>
                <a:lnTo>
                  <a:pt x="58" y="107"/>
                </a:lnTo>
                <a:lnTo>
                  <a:pt x="69" y="111"/>
                </a:lnTo>
                <a:lnTo>
                  <a:pt x="81" y="113"/>
                </a:lnTo>
                <a:lnTo>
                  <a:pt x="95" y="111"/>
                </a:lnTo>
                <a:lnTo>
                  <a:pt x="109" y="115"/>
                </a:lnTo>
                <a:lnTo>
                  <a:pt x="117" y="117"/>
                </a:lnTo>
                <a:lnTo>
                  <a:pt x="131" y="117"/>
                </a:lnTo>
                <a:lnTo>
                  <a:pt x="139" y="119"/>
                </a:lnTo>
                <a:lnTo>
                  <a:pt x="148" y="117"/>
                </a:lnTo>
                <a:lnTo>
                  <a:pt x="153" y="127"/>
                </a:lnTo>
                <a:lnTo>
                  <a:pt x="163" y="124"/>
                </a:lnTo>
                <a:lnTo>
                  <a:pt x="171" y="131"/>
                </a:lnTo>
                <a:lnTo>
                  <a:pt x="175" y="117"/>
                </a:lnTo>
                <a:lnTo>
                  <a:pt x="174" y="131"/>
                </a:lnTo>
                <a:lnTo>
                  <a:pt x="180" y="131"/>
                </a:lnTo>
                <a:lnTo>
                  <a:pt x="180" y="121"/>
                </a:lnTo>
                <a:lnTo>
                  <a:pt x="186" y="133"/>
                </a:lnTo>
                <a:lnTo>
                  <a:pt x="183" y="142"/>
                </a:lnTo>
                <a:lnTo>
                  <a:pt x="182" y="158"/>
                </a:lnTo>
                <a:lnTo>
                  <a:pt x="174" y="166"/>
                </a:lnTo>
                <a:lnTo>
                  <a:pt x="167" y="159"/>
                </a:lnTo>
                <a:lnTo>
                  <a:pt x="169" y="171"/>
                </a:lnTo>
                <a:lnTo>
                  <a:pt x="163" y="178"/>
                </a:lnTo>
                <a:lnTo>
                  <a:pt x="156" y="184"/>
                </a:lnTo>
                <a:lnTo>
                  <a:pt x="150" y="188"/>
                </a:lnTo>
                <a:lnTo>
                  <a:pt x="145" y="204"/>
                </a:lnTo>
                <a:lnTo>
                  <a:pt x="143" y="213"/>
                </a:lnTo>
                <a:lnTo>
                  <a:pt x="140" y="221"/>
                </a:lnTo>
                <a:lnTo>
                  <a:pt x="150" y="221"/>
                </a:lnTo>
                <a:lnTo>
                  <a:pt x="164" y="215"/>
                </a:lnTo>
                <a:lnTo>
                  <a:pt x="153" y="217"/>
                </a:lnTo>
                <a:lnTo>
                  <a:pt x="153" y="199"/>
                </a:lnTo>
                <a:lnTo>
                  <a:pt x="163" y="188"/>
                </a:lnTo>
                <a:lnTo>
                  <a:pt x="175" y="180"/>
                </a:lnTo>
                <a:lnTo>
                  <a:pt x="180" y="166"/>
                </a:lnTo>
                <a:lnTo>
                  <a:pt x="187" y="155"/>
                </a:lnTo>
                <a:lnTo>
                  <a:pt x="193" y="158"/>
                </a:lnTo>
                <a:lnTo>
                  <a:pt x="188" y="146"/>
                </a:lnTo>
                <a:lnTo>
                  <a:pt x="198" y="148"/>
                </a:lnTo>
                <a:lnTo>
                  <a:pt x="199" y="159"/>
                </a:lnTo>
                <a:lnTo>
                  <a:pt x="193" y="172"/>
                </a:lnTo>
                <a:lnTo>
                  <a:pt x="187" y="169"/>
                </a:lnTo>
                <a:lnTo>
                  <a:pt x="188" y="182"/>
                </a:lnTo>
                <a:lnTo>
                  <a:pt x="182" y="194"/>
                </a:lnTo>
                <a:lnTo>
                  <a:pt x="187" y="197"/>
                </a:lnTo>
                <a:lnTo>
                  <a:pt x="194" y="193"/>
                </a:lnTo>
                <a:lnTo>
                  <a:pt x="199" y="201"/>
                </a:lnTo>
                <a:lnTo>
                  <a:pt x="194" y="215"/>
                </a:lnTo>
                <a:lnTo>
                  <a:pt x="193" y="227"/>
                </a:lnTo>
                <a:lnTo>
                  <a:pt x="184" y="227"/>
                </a:lnTo>
                <a:lnTo>
                  <a:pt x="187" y="219"/>
                </a:lnTo>
                <a:lnTo>
                  <a:pt x="182" y="219"/>
                </a:lnTo>
                <a:lnTo>
                  <a:pt x="178" y="238"/>
                </a:lnTo>
                <a:lnTo>
                  <a:pt x="171" y="238"/>
                </a:lnTo>
                <a:lnTo>
                  <a:pt x="174" y="223"/>
                </a:lnTo>
                <a:lnTo>
                  <a:pt x="169" y="225"/>
                </a:lnTo>
                <a:lnTo>
                  <a:pt x="161" y="231"/>
                </a:lnTo>
                <a:lnTo>
                  <a:pt x="153" y="239"/>
                </a:lnTo>
                <a:lnTo>
                  <a:pt x="150" y="250"/>
                </a:lnTo>
                <a:lnTo>
                  <a:pt x="161" y="248"/>
                </a:lnTo>
                <a:lnTo>
                  <a:pt x="155" y="256"/>
                </a:lnTo>
                <a:lnTo>
                  <a:pt x="161" y="254"/>
                </a:lnTo>
                <a:lnTo>
                  <a:pt x="163" y="264"/>
                </a:lnTo>
                <a:lnTo>
                  <a:pt x="165" y="250"/>
                </a:lnTo>
                <a:lnTo>
                  <a:pt x="171" y="252"/>
                </a:lnTo>
                <a:lnTo>
                  <a:pt x="177" y="254"/>
                </a:lnTo>
                <a:lnTo>
                  <a:pt x="183" y="254"/>
                </a:lnTo>
                <a:lnTo>
                  <a:pt x="192" y="244"/>
                </a:lnTo>
                <a:lnTo>
                  <a:pt x="193" y="235"/>
                </a:lnTo>
                <a:lnTo>
                  <a:pt x="196" y="225"/>
                </a:lnTo>
                <a:lnTo>
                  <a:pt x="203" y="233"/>
                </a:lnTo>
                <a:lnTo>
                  <a:pt x="208" y="235"/>
                </a:lnTo>
                <a:lnTo>
                  <a:pt x="206" y="225"/>
                </a:lnTo>
                <a:lnTo>
                  <a:pt x="212" y="221"/>
                </a:lnTo>
                <a:lnTo>
                  <a:pt x="213" y="209"/>
                </a:lnTo>
                <a:lnTo>
                  <a:pt x="207" y="191"/>
                </a:lnTo>
                <a:lnTo>
                  <a:pt x="213" y="191"/>
                </a:lnTo>
                <a:lnTo>
                  <a:pt x="210" y="178"/>
                </a:lnTo>
                <a:lnTo>
                  <a:pt x="210" y="166"/>
                </a:lnTo>
                <a:lnTo>
                  <a:pt x="213" y="153"/>
                </a:lnTo>
                <a:lnTo>
                  <a:pt x="217" y="140"/>
                </a:lnTo>
                <a:lnTo>
                  <a:pt x="224" y="136"/>
                </a:lnTo>
                <a:lnTo>
                  <a:pt x="213" y="121"/>
                </a:lnTo>
                <a:lnTo>
                  <a:pt x="210" y="105"/>
                </a:lnTo>
                <a:lnTo>
                  <a:pt x="210" y="96"/>
                </a:lnTo>
                <a:lnTo>
                  <a:pt x="204" y="90"/>
                </a:lnTo>
                <a:lnTo>
                  <a:pt x="194" y="84"/>
                </a:lnTo>
                <a:lnTo>
                  <a:pt x="186" y="80"/>
                </a:lnTo>
                <a:lnTo>
                  <a:pt x="183" y="71"/>
                </a:lnTo>
                <a:lnTo>
                  <a:pt x="190" y="69"/>
                </a:lnTo>
                <a:lnTo>
                  <a:pt x="199" y="76"/>
                </a:lnTo>
                <a:lnTo>
                  <a:pt x="201" y="62"/>
                </a:lnTo>
                <a:lnTo>
                  <a:pt x="201" y="49"/>
                </a:lnTo>
                <a:lnTo>
                  <a:pt x="194" y="31"/>
                </a:lnTo>
                <a:lnTo>
                  <a:pt x="187" y="38"/>
                </a:lnTo>
                <a:lnTo>
                  <a:pt x="180" y="31"/>
                </a:lnTo>
                <a:lnTo>
                  <a:pt x="180" y="23"/>
                </a:lnTo>
                <a:lnTo>
                  <a:pt x="174" y="18"/>
                </a:lnTo>
                <a:lnTo>
                  <a:pt x="177" y="9"/>
                </a:lnTo>
                <a:lnTo>
                  <a:pt x="343" y="3"/>
                </a:lnTo>
                <a:lnTo>
                  <a:pt x="407" y="0"/>
                </a:lnTo>
                <a:lnTo>
                  <a:pt x="524" y="0"/>
                </a:lnTo>
                <a:lnTo>
                  <a:pt x="581" y="3"/>
                </a:lnTo>
                <a:lnTo>
                  <a:pt x="651" y="0"/>
                </a:lnTo>
                <a:lnTo>
                  <a:pt x="688" y="3"/>
                </a:lnTo>
                <a:lnTo>
                  <a:pt x="688" y="219"/>
                </a:lnTo>
                <a:lnTo>
                  <a:pt x="686" y="233"/>
                </a:lnTo>
                <a:lnTo>
                  <a:pt x="688" y="250"/>
                </a:lnTo>
                <a:lnTo>
                  <a:pt x="688" y="348"/>
                </a:lnTo>
                <a:lnTo>
                  <a:pt x="693" y="362"/>
                </a:lnTo>
                <a:lnTo>
                  <a:pt x="693" y="372"/>
                </a:lnTo>
                <a:lnTo>
                  <a:pt x="693" y="389"/>
                </a:lnTo>
                <a:lnTo>
                  <a:pt x="696" y="39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45" name="CustomShape 54"/>
          <p:cNvSpPr/>
          <p:nvPr/>
        </p:nvSpPr>
        <p:spPr>
          <a:xfrm>
            <a:off x="2761920" y="1558440"/>
            <a:ext cx="31320" cy="25200"/>
          </a:xfrm>
          <a:custGeom>
            <a:avLst/>
            <a:gdLst/>
            <a:ahLst/>
            <a:cxnLst/>
            <a:rect l="l" t="t" r="r" b="b"/>
            <a:pathLst>
              <a:path w="24" h="19">
                <a:moveTo>
                  <a:pt x="16" y="15"/>
                </a:moveTo>
                <a:lnTo>
                  <a:pt x="18" y="11"/>
                </a:lnTo>
                <a:lnTo>
                  <a:pt x="23" y="8"/>
                </a:lnTo>
                <a:lnTo>
                  <a:pt x="21" y="6"/>
                </a:lnTo>
                <a:lnTo>
                  <a:pt x="10" y="2"/>
                </a:lnTo>
                <a:lnTo>
                  <a:pt x="8" y="0"/>
                </a:lnTo>
                <a:lnTo>
                  <a:pt x="6" y="6"/>
                </a:lnTo>
                <a:lnTo>
                  <a:pt x="3" y="6"/>
                </a:lnTo>
                <a:lnTo>
                  <a:pt x="0" y="11"/>
                </a:lnTo>
                <a:lnTo>
                  <a:pt x="1" y="18"/>
                </a:lnTo>
                <a:lnTo>
                  <a:pt x="5" y="13"/>
                </a:lnTo>
                <a:lnTo>
                  <a:pt x="8" y="18"/>
                </a:lnTo>
                <a:lnTo>
                  <a:pt x="12" y="18"/>
                </a:lnTo>
                <a:lnTo>
                  <a:pt x="9" y="11"/>
                </a:lnTo>
                <a:lnTo>
                  <a:pt x="9" y="6"/>
                </a:lnTo>
                <a:lnTo>
                  <a:pt x="12" y="6"/>
                </a:lnTo>
                <a:lnTo>
                  <a:pt x="14" y="13"/>
                </a:lnTo>
                <a:lnTo>
                  <a:pt x="16" y="15"/>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46" name="CustomShape 55"/>
          <p:cNvSpPr/>
          <p:nvPr/>
        </p:nvSpPr>
        <p:spPr>
          <a:xfrm>
            <a:off x="2769840" y="1590120"/>
            <a:ext cx="17280" cy="25200"/>
          </a:xfrm>
          <a:custGeom>
            <a:avLst/>
            <a:gdLst/>
            <a:ahLst/>
            <a:cxnLst/>
            <a:rect l="l" t="t" r="r" b="b"/>
            <a:pathLst>
              <a:path w="13" h="19">
                <a:moveTo>
                  <a:pt x="12" y="14"/>
                </a:moveTo>
                <a:lnTo>
                  <a:pt x="10" y="12"/>
                </a:lnTo>
                <a:lnTo>
                  <a:pt x="8" y="12"/>
                </a:lnTo>
                <a:lnTo>
                  <a:pt x="6" y="8"/>
                </a:lnTo>
                <a:lnTo>
                  <a:pt x="6" y="3"/>
                </a:lnTo>
                <a:lnTo>
                  <a:pt x="4" y="0"/>
                </a:lnTo>
                <a:lnTo>
                  <a:pt x="3" y="3"/>
                </a:lnTo>
                <a:lnTo>
                  <a:pt x="3" y="6"/>
                </a:lnTo>
                <a:lnTo>
                  <a:pt x="0" y="6"/>
                </a:lnTo>
                <a:lnTo>
                  <a:pt x="0" y="12"/>
                </a:lnTo>
                <a:lnTo>
                  <a:pt x="2" y="14"/>
                </a:lnTo>
                <a:lnTo>
                  <a:pt x="4" y="14"/>
                </a:lnTo>
                <a:lnTo>
                  <a:pt x="4" y="18"/>
                </a:lnTo>
                <a:lnTo>
                  <a:pt x="10" y="18"/>
                </a:lnTo>
                <a:lnTo>
                  <a:pt x="12" y="14"/>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47" name="CustomShape 56"/>
          <p:cNvSpPr/>
          <p:nvPr/>
        </p:nvSpPr>
        <p:spPr>
          <a:xfrm>
            <a:off x="2790720" y="1618560"/>
            <a:ext cx="48960" cy="85320"/>
          </a:xfrm>
          <a:custGeom>
            <a:avLst/>
            <a:gdLst/>
            <a:ahLst/>
            <a:cxnLst/>
            <a:rect l="l" t="t" r="r" b="b"/>
            <a:pathLst>
              <a:path w="38" h="65">
                <a:moveTo>
                  <a:pt x="35" y="64"/>
                </a:moveTo>
                <a:lnTo>
                  <a:pt x="31" y="62"/>
                </a:lnTo>
                <a:lnTo>
                  <a:pt x="29" y="53"/>
                </a:lnTo>
                <a:lnTo>
                  <a:pt x="24" y="53"/>
                </a:lnTo>
                <a:lnTo>
                  <a:pt x="23" y="56"/>
                </a:lnTo>
                <a:lnTo>
                  <a:pt x="19" y="53"/>
                </a:lnTo>
                <a:lnTo>
                  <a:pt x="21" y="52"/>
                </a:lnTo>
                <a:lnTo>
                  <a:pt x="17" y="49"/>
                </a:lnTo>
                <a:lnTo>
                  <a:pt x="15" y="44"/>
                </a:lnTo>
                <a:lnTo>
                  <a:pt x="13" y="35"/>
                </a:lnTo>
                <a:lnTo>
                  <a:pt x="13" y="31"/>
                </a:lnTo>
                <a:lnTo>
                  <a:pt x="9" y="31"/>
                </a:lnTo>
                <a:lnTo>
                  <a:pt x="5" y="27"/>
                </a:lnTo>
                <a:lnTo>
                  <a:pt x="2" y="23"/>
                </a:lnTo>
                <a:lnTo>
                  <a:pt x="0" y="18"/>
                </a:lnTo>
                <a:lnTo>
                  <a:pt x="8" y="3"/>
                </a:lnTo>
                <a:lnTo>
                  <a:pt x="9" y="0"/>
                </a:lnTo>
                <a:lnTo>
                  <a:pt x="15" y="0"/>
                </a:lnTo>
                <a:lnTo>
                  <a:pt x="15" y="4"/>
                </a:lnTo>
                <a:lnTo>
                  <a:pt x="18" y="4"/>
                </a:lnTo>
                <a:lnTo>
                  <a:pt x="21" y="6"/>
                </a:lnTo>
                <a:lnTo>
                  <a:pt x="24" y="11"/>
                </a:lnTo>
                <a:lnTo>
                  <a:pt x="19" y="13"/>
                </a:lnTo>
                <a:lnTo>
                  <a:pt x="15" y="13"/>
                </a:lnTo>
                <a:lnTo>
                  <a:pt x="13" y="15"/>
                </a:lnTo>
                <a:lnTo>
                  <a:pt x="11" y="13"/>
                </a:lnTo>
                <a:lnTo>
                  <a:pt x="11" y="18"/>
                </a:lnTo>
                <a:lnTo>
                  <a:pt x="7" y="21"/>
                </a:lnTo>
                <a:lnTo>
                  <a:pt x="5" y="23"/>
                </a:lnTo>
                <a:lnTo>
                  <a:pt x="11" y="23"/>
                </a:lnTo>
                <a:lnTo>
                  <a:pt x="17" y="27"/>
                </a:lnTo>
                <a:lnTo>
                  <a:pt x="19" y="37"/>
                </a:lnTo>
                <a:lnTo>
                  <a:pt x="21" y="46"/>
                </a:lnTo>
                <a:lnTo>
                  <a:pt x="23" y="44"/>
                </a:lnTo>
                <a:lnTo>
                  <a:pt x="23" y="39"/>
                </a:lnTo>
                <a:lnTo>
                  <a:pt x="26" y="37"/>
                </a:lnTo>
                <a:lnTo>
                  <a:pt x="31" y="42"/>
                </a:lnTo>
                <a:lnTo>
                  <a:pt x="37" y="52"/>
                </a:lnTo>
                <a:lnTo>
                  <a:pt x="37" y="60"/>
                </a:lnTo>
                <a:lnTo>
                  <a:pt x="35" y="64"/>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48" name="CustomShape 57"/>
          <p:cNvSpPr/>
          <p:nvPr/>
        </p:nvSpPr>
        <p:spPr>
          <a:xfrm>
            <a:off x="2744640" y="1574640"/>
            <a:ext cx="20160" cy="34560"/>
          </a:xfrm>
          <a:custGeom>
            <a:avLst/>
            <a:gdLst/>
            <a:ahLst/>
            <a:cxnLst/>
            <a:rect l="l" t="t" r="r" b="b"/>
            <a:pathLst>
              <a:path w="16" h="26">
                <a:moveTo>
                  <a:pt x="15" y="15"/>
                </a:moveTo>
                <a:lnTo>
                  <a:pt x="14" y="11"/>
                </a:lnTo>
                <a:lnTo>
                  <a:pt x="12" y="11"/>
                </a:lnTo>
                <a:lnTo>
                  <a:pt x="7" y="7"/>
                </a:lnTo>
                <a:lnTo>
                  <a:pt x="5" y="0"/>
                </a:lnTo>
                <a:lnTo>
                  <a:pt x="2" y="2"/>
                </a:lnTo>
                <a:lnTo>
                  <a:pt x="2" y="7"/>
                </a:lnTo>
                <a:lnTo>
                  <a:pt x="0" y="11"/>
                </a:lnTo>
                <a:lnTo>
                  <a:pt x="2" y="16"/>
                </a:lnTo>
                <a:lnTo>
                  <a:pt x="7" y="20"/>
                </a:lnTo>
                <a:lnTo>
                  <a:pt x="9" y="20"/>
                </a:lnTo>
                <a:lnTo>
                  <a:pt x="14" y="25"/>
                </a:lnTo>
                <a:lnTo>
                  <a:pt x="15" y="23"/>
                </a:lnTo>
                <a:lnTo>
                  <a:pt x="12" y="18"/>
                </a:lnTo>
                <a:lnTo>
                  <a:pt x="15" y="15"/>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49" name="CustomShape 58"/>
          <p:cNvSpPr/>
          <p:nvPr/>
        </p:nvSpPr>
        <p:spPr>
          <a:xfrm>
            <a:off x="7529400" y="2969640"/>
            <a:ext cx="580680" cy="599760"/>
          </a:xfrm>
          <a:custGeom>
            <a:avLst/>
            <a:gdLst/>
            <a:ahLst/>
            <a:cxnLst/>
            <a:rect l="l" t="t" r="r" b="b"/>
            <a:pathLst>
              <a:path w="442" h="456">
                <a:moveTo>
                  <a:pt x="59" y="411"/>
                </a:moveTo>
                <a:lnTo>
                  <a:pt x="48" y="411"/>
                </a:lnTo>
                <a:lnTo>
                  <a:pt x="44" y="408"/>
                </a:lnTo>
                <a:lnTo>
                  <a:pt x="42" y="402"/>
                </a:lnTo>
                <a:lnTo>
                  <a:pt x="38" y="400"/>
                </a:lnTo>
                <a:lnTo>
                  <a:pt x="33" y="396"/>
                </a:lnTo>
                <a:lnTo>
                  <a:pt x="28" y="382"/>
                </a:lnTo>
                <a:lnTo>
                  <a:pt x="20" y="375"/>
                </a:lnTo>
                <a:lnTo>
                  <a:pt x="18" y="365"/>
                </a:lnTo>
                <a:lnTo>
                  <a:pt x="14" y="363"/>
                </a:lnTo>
                <a:lnTo>
                  <a:pt x="15" y="354"/>
                </a:lnTo>
                <a:lnTo>
                  <a:pt x="6" y="340"/>
                </a:lnTo>
                <a:lnTo>
                  <a:pt x="0" y="334"/>
                </a:lnTo>
                <a:lnTo>
                  <a:pt x="4" y="324"/>
                </a:lnTo>
                <a:lnTo>
                  <a:pt x="3" y="318"/>
                </a:lnTo>
                <a:lnTo>
                  <a:pt x="4" y="310"/>
                </a:lnTo>
                <a:lnTo>
                  <a:pt x="4" y="292"/>
                </a:lnTo>
                <a:lnTo>
                  <a:pt x="12" y="293"/>
                </a:lnTo>
                <a:lnTo>
                  <a:pt x="27" y="290"/>
                </a:lnTo>
                <a:lnTo>
                  <a:pt x="30" y="272"/>
                </a:lnTo>
                <a:lnTo>
                  <a:pt x="39" y="269"/>
                </a:lnTo>
                <a:lnTo>
                  <a:pt x="38" y="261"/>
                </a:lnTo>
                <a:lnTo>
                  <a:pt x="38" y="254"/>
                </a:lnTo>
                <a:lnTo>
                  <a:pt x="36" y="243"/>
                </a:lnTo>
                <a:lnTo>
                  <a:pt x="44" y="236"/>
                </a:lnTo>
                <a:lnTo>
                  <a:pt x="44" y="228"/>
                </a:lnTo>
                <a:lnTo>
                  <a:pt x="46" y="221"/>
                </a:lnTo>
                <a:lnTo>
                  <a:pt x="50" y="218"/>
                </a:lnTo>
                <a:lnTo>
                  <a:pt x="54" y="215"/>
                </a:lnTo>
                <a:lnTo>
                  <a:pt x="62" y="219"/>
                </a:lnTo>
                <a:lnTo>
                  <a:pt x="64" y="228"/>
                </a:lnTo>
                <a:lnTo>
                  <a:pt x="70" y="224"/>
                </a:lnTo>
                <a:lnTo>
                  <a:pt x="76" y="226"/>
                </a:lnTo>
                <a:lnTo>
                  <a:pt x="76" y="215"/>
                </a:lnTo>
                <a:lnTo>
                  <a:pt x="71" y="210"/>
                </a:lnTo>
                <a:lnTo>
                  <a:pt x="76" y="205"/>
                </a:lnTo>
                <a:lnTo>
                  <a:pt x="77" y="193"/>
                </a:lnTo>
                <a:lnTo>
                  <a:pt x="82" y="187"/>
                </a:lnTo>
                <a:lnTo>
                  <a:pt x="87" y="179"/>
                </a:lnTo>
                <a:lnTo>
                  <a:pt x="93" y="181"/>
                </a:lnTo>
                <a:lnTo>
                  <a:pt x="95" y="175"/>
                </a:lnTo>
                <a:lnTo>
                  <a:pt x="102" y="164"/>
                </a:lnTo>
                <a:lnTo>
                  <a:pt x="106" y="162"/>
                </a:lnTo>
                <a:lnTo>
                  <a:pt x="111" y="168"/>
                </a:lnTo>
                <a:lnTo>
                  <a:pt x="119" y="166"/>
                </a:lnTo>
                <a:lnTo>
                  <a:pt x="124" y="164"/>
                </a:lnTo>
                <a:lnTo>
                  <a:pt x="132" y="157"/>
                </a:lnTo>
                <a:lnTo>
                  <a:pt x="136" y="153"/>
                </a:lnTo>
                <a:lnTo>
                  <a:pt x="144" y="143"/>
                </a:lnTo>
                <a:lnTo>
                  <a:pt x="156" y="133"/>
                </a:lnTo>
                <a:lnTo>
                  <a:pt x="158" y="124"/>
                </a:lnTo>
                <a:lnTo>
                  <a:pt x="158" y="115"/>
                </a:lnTo>
                <a:lnTo>
                  <a:pt x="162" y="109"/>
                </a:lnTo>
                <a:lnTo>
                  <a:pt x="163" y="97"/>
                </a:lnTo>
                <a:lnTo>
                  <a:pt x="166" y="89"/>
                </a:lnTo>
                <a:lnTo>
                  <a:pt x="168" y="80"/>
                </a:lnTo>
                <a:lnTo>
                  <a:pt x="172" y="59"/>
                </a:lnTo>
                <a:lnTo>
                  <a:pt x="177" y="49"/>
                </a:lnTo>
                <a:lnTo>
                  <a:pt x="180" y="39"/>
                </a:lnTo>
                <a:lnTo>
                  <a:pt x="179" y="32"/>
                </a:lnTo>
                <a:lnTo>
                  <a:pt x="180" y="23"/>
                </a:lnTo>
                <a:lnTo>
                  <a:pt x="174" y="7"/>
                </a:lnTo>
                <a:lnTo>
                  <a:pt x="179" y="0"/>
                </a:lnTo>
                <a:lnTo>
                  <a:pt x="188" y="0"/>
                </a:lnTo>
                <a:lnTo>
                  <a:pt x="188" y="122"/>
                </a:lnTo>
                <a:lnTo>
                  <a:pt x="281" y="122"/>
                </a:lnTo>
                <a:lnTo>
                  <a:pt x="281" y="191"/>
                </a:lnTo>
                <a:lnTo>
                  <a:pt x="291" y="179"/>
                </a:lnTo>
                <a:lnTo>
                  <a:pt x="297" y="176"/>
                </a:lnTo>
                <a:lnTo>
                  <a:pt x="301" y="170"/>
                </a:lnTo>
                <a:lnTo>
                  <a:pt x="312" y="162"/>
                </a:lnTo>
                <a:lnTo>
                  <a:pt x="317" y="154"/>
                </a:lnTo>
                <a:lnTo>
                  <a:pt x="327" y="160"/>
                </a:lnTo>
                <a:lnTo>
                  <a:pt x="333" y="153"/>
                </a:lnTo>
                <a:lnTo>
                  <a:pt x="336" y="146"/>
                </a:lnTo>
                <a:lnTo>
                  <a:pt x="341" y="143"/>
                </a:lnTo>
                <a:lnTo>
                  <a:pt x="347" y="133"/>
                </a:lnTo>
                <a:lnTo>
                  <a:pt x="351" y="143"/>
                </a:lnTo>
                <a:lnTo>
                  <a:pt x="361" y="148"/>
                </a:lnTo>
                <a:lnTo>
                  <a:pt x="367" y="148"/>
                </a:lnTo>
                <a:lnTo>
                  <a:pt x="372" y="148"/>
                </a:lnTo>
                <a:lnTo>
                  <a:pt x="374" y="142"/>
                </a:lnTo>
                <a:lnTo>
                  <a:pt x="376" y="135"/>
                </a:lnTo>
                <a:lnTo>
                  <a:pt x="380" y="137"/>
                </a:lnTo>
                <a:lnTo>
                  <a:pt x="386" y="135"/>
                </a:lnTo>
                <a:lnTo>
                  <a:pt x="394" y="129"/>
                </a:lnTo>
                <a:lnTo>
                  <a:pt x="401" y="129"/>
                </a:lnTo>
                <a:lnTo>
                  <a:pt x="414" y="137"/>
                </a:lnTo>
                <a:lnTo>
                  <a:pt x="418" y="137"/>
                </a:lnTo>
                <a:lnTo>
                  <a:pt x="422" y="139"/>
                </a:lnTo>
                <a:lnTo>
                  <a:pt x="427" y="137"/>
                </a:lnTo>
                <a:lnTo>
                  <a:pt x="426" y="146"/>
                </a:lnTo>
                <a:lnTo>
                  <a:pt x="436" y="150"/>
                </a:lnTo>
                <a:lnTo>
                  <a:pt x="433" y="162"/>
                </a:lnTo>
                <a:lnTo>
                  <a:pt x="438" y="164"/>
                </a:lnTo>
                <a:lnTo>
                  <a:pt x="436" y="170"/>
                </a:lnTo>
                <a:lnTo>
                  <a:pt x="441" y="175"/>
                </a:lnTo>
                <a:lnTo>
                  <a:pt x="433" y="187"/>
                </a:lnTo>
                <a:lnTo>
                  <a:pt x="431" y="199"/>
                </a:lnTo>
                <a:lnTo>
                  <a:pt x="410" y="181"/>
                </a:lnTo>
                <a:lnTo>
                  <a:pt x="393" y="166"/>
                </a:lnTo>
                <a:lnTo>
                  <a:pt x="384" y="157"/>
                </a:lnTo>
                <a:lnTo>
                  <a:pt x="382" y="164"/>
                </a:lnTo>
                <a:lnTo>
                  <a:pt x="376" y="181"/>
                </a:lnTo>
                <a:lnTo>
                  <a:pt x="374" y="193"/>
                </a:lnTo>
                <a:lnTo>
                  <a:pt x="376" y="199"/>
                </a:lnTo>
                <a:lnTo>
                  <a:pt x="368" y="205"/>
                </a:lnTo>
                <a:lnTo>
                  <a:pt x="363" y="212"/>
                </a:lnTo>
                <a:lnTo>
                  <a:pt x="361" y="219"/>
                </a:lnTo>
                <a:lnTo>
                  <a:pt x="353" y="228"/>
                </a:lnTo>
                <a:lnTo>
                  <a:pt x="348" y="226"/>
                </a:lnTo>
                <a:lnTo>
                  <a:pt x="341" y="239"/>
                </a:lnTo>
                <a:lnTo>
                  <a:pt x="336" y="250"/>
                </a:lnTo>
                <a:lnTo>
                  <a:pt x="325" y="239"/>
                </a:lnTo>
                <a:lnTo>
                  <a:pt x="320" y="243"/>
                </a:lnTo>
                <a:lnTo>
                  <a:pt x="317" y="254"/>
                </a:lnTo>
                <a:lnTo>
                  <a:pt x="312" y="263"/>
                </a:lnTo>
                <a:lnTo>
                  <a:pt x="310" y="269"/>
                </a:lnTo>
                <a:lnTo>
                  <a:pt x="307" y="277"/>
                </a:lnTo>
                <a:lnTo>
                  <a:pt x="306" y="283"/>
                </a:lnTo>
                <a:lnTo>
                  <a:pt x="301" y="292"/>
                </a:lnTo>
                <a:lnTo>
                  <a:pt x="291" y="293"/>
                </a:lnTo>
                <a:lnTo>
                  <a:pt x="283" y="292"/>
                </a:lnTo>
                <a:lnTo>
                  <a:pt x="276" y="279"/>
                </a:lnTo>
                <a:lnTo>
                  <a:pt x="268" y="272"/>
                </a:lnTo>
                <a:lnTo>
                  <a:pt x="262" y="281"/>
                </a:lnTo>
                <a:lnTo>
                  <a:pt x="262" y="292"/>
                </a:lnTo>
                <a:lnTo>
                  <a:pt x="261" y="298"/>
                </a:lnTo>
                <a:lnTo>
                  <a:pt x="254" y="308"/>
                </a:lnTo>
                <a:lnTo>
                  <a:pt x="251" y="316"/>
                </a:lnTo>
                <a:lnTo>
                  <a:pt x="245" y="322"/>
                </a:lnTo>
                <a:lnTo>
                  <a:pt x="241" y="332"/>
                </a:lnTo>
                <a:lnTo>
                  <a:pt x="233" y="354"/>
                </a:lnTo>
                <a:lnTo>
                  <a:pt x="225" y="361"/>
                </a:lnTo>
                <a:lnTo>
                  <a:pt x="216" y="373"/>
                </a:lnTo>
                <a:lnTo>
                  <a:pt x="212" y="382"/>
                </a:lnTo>
                <a:lnTo>
                  <a:pt x="209" y="391"/>
                </a:lnTo>
                <a:lnTo>
                  <a:pt x="210" y="398"/>
                </a:lnTo>
                <a:lnTo>
                  <a:pt x="216" y="402"/>
                </a:lnTo>
                <a:lnTo>
                  <a:pt x="206" y="408"/>
                </a:lnTo>
                <a:lnTo>
                  <a:pt x="203" y="418"/>
                </a:lnTo>
                <a:lnTo>
                  <a:pt x="197" y="424"/>
                </a:lnTo>
                <a:lnTo>
                  <a:pt x="192" y="426"/>
                </a:lnTo>
                <a:lnTo>
                  <a:pt x="191" y="420"/>
                </a:lnTo>
                <a:lnTo>
                  <a:pt x="185" y="422"/>
                </a:lnTo>
                <a:lnTo>
                  <a:pt x="165" y="433"/>
                </a:lnTo>
                <a:lnTo>
                  <a:pt x="160" y="426"/>
                </a:lnTo>
                <a:lnTo>
                  <a:pt x="156" y="433"/>
                </a:lnTo>
                <a:lnTo>
                  <a:pt x="160" y="437"/>
                </a:lnTo>
                <a:lnTo>
                  <a:pt x="149" y="444"/>
                </a:lnTo>
                <a:lnTo>
                  <a:pt x="139" y="447"/>
                </a:lnTo>
                <a:lnTo>
                  <a:pt x="134" y="447"/>
                </a:lnTo>
                <a:lnTo>
                  <a:pt x="127" y="452"/>
                </a:lnTo>
                <a:lnTo>
                  <a:pt x="121" y="452"/>
                </a:lnTo>
                <a:lnTo>
                  <a:pt x="118" y="444"/>
                </a:lnTo>
                <a:lnTo>
                  <a:pt x="113" y="439"/>
                </a:lnTo>
                <a:lnTo>
                  <a:pt x="107" y="447"/>
                </a:lnTo>
                <a:lnTo>
                  <a:pt x="102" y="452"/>
                </a:lnTo>
                <a:lnTo>
                  <a:pt x="93" y="455"/>
                </a:lnTo>
                <a:lnTo>
                  <a:pt x="85" y="455"/>
                </a:lnTo>
                <a:lnTo>
                  <a:pt x="79" y="452"/>
                </a:lnTo>
                <a:lnTo>
                  <a:pt x="74" y="444"/>
                </a:lnTo>
                <a:lnTo>
                  <a:pt x="68" y="444"/>
                </a:lnTo>
                <a:lnTo>
                  <a:pt x="62" y="435"/>
                </a:lnTo>
                <a:lnTo>
                  <a:pt x="61" y="426"/>
                </a:lnTo>
                <a:lnTo>
                  <a:pt x="56" y="420"/>
                </a:lnTo>
                <a:lnTo>
                  <a:pt x="61" y="418"/>
                </a:lnTo>
                <a:lnTo>
                  <a:pt x="59" y="411"/>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50" name="CustomShape 59"/>
          <p:cNvSpPr/>
          <p:nvPr/>
        </p:nvSpPr>
        <p:spPr>
          <a:xfrm>
            <a:off x="6314760" y="1871280"/>
            <a:ext cx="701280" cy="777600"/>
          </a:xfrm>
          <a:custGeom>
            <a:avLst/>
            <a:gdLst/>
            <a:ahLst/>
            <a:cxnLst/>
            <a:rect l="l" t="t" r="r" b="b"/>
            <a:pathLst>
              <a:path w="533" h="591">
                <a:moveTo>
                  <a:pt x="203" y="588"/>
                </a:moveTo>
                <a:lnTo>
                  <a:pt x="202" y="580"/>
                </a:lnTo>
                <a:lnTo>
                  <a:pt x="192" y="568"/>
                </a:lnTo>
                <a:lnTo>
                  <a:pt x="186" y="565"/>
                </a:lnTo>
                <a:lnTo>
                  <a:pt x="169" y="559"/>
                </a:lnTo>
                <a:lnTo>
                  <a:pt x="163" y="539"/>
                </a:lnTo>
                <a:lnTo>
                  <a:pt x="157" y="524"/>
                </a:lnTo>
                <a:lnTo>
                  <a:pt x="156" y="513"/>
                </a:lnTo>
                <a:lnTo>
                  <a:pt x="159" y="499"/>
                </a:lnTo>
                <a:lnTo>
                  <a:pt x="165" y="488"/>
                </a:lnTo>
                <a:lnTo>
                  <a:pt x="157" y="475"/>
                </a:lnTo>
                <a:lnTo>
                  <a:pt x="151" y="461"/>
                </a:lnTo>
                <a:lnTo>
                  <a:pt x="148" y="449"/>
                </a:lnTo>
                <a:lnTo>
                  <a:pt x="150" y="440"/>
                </a:lnTo>
                <a:lnTo>
                  <a:pt x="146" y="431"/>
                </a:lnTo>
                <a:lnTo>
                  <a:pt x="150" y="420"/>
                </a:lnTo>
                <a:lnTo>
                  <a:pt x="148" y="411"/>
                </a:lnTo>
                <a:lnTo>
                  <a:pt x="139" y="400"/>
                </a:lnTo>
                <a:lnTo>
                  <a:pt x="127" y="388"/>
                </a:lnTo>
                <a:lnTo>
                  <a:pt x="116" y="380"/>
                </a:lnTo>
                <a:lnTo>
                  <a:pt x="106" y="371"/>
                </a:lnTo>
                <a:lnTo>
                  <a:pt x="95" y="364"/>
                </a:lnTo>
                <a:lnTo>
                  <a:pt x="90" y="354"/>
                </a:lnTo>
                <a:lnTo>
                  <a:pt x="71" y="333"/>
                </a:lnTo>
                <a:lnTo>
                  <a:pt x="58" y="329"/>
                </a:lnTo>
                <a:lnTo>
                  <a:pt x="49" y="316"/>
                </a:lnTo>
                <a:lnTo>
                  <a:pt x="42" y="314"/>
                </a:lnTo>
                <a:lnTo>
                  <a:pt x="34" y="314"/>
                </a:lnTo>
                <a:lnTo>
                  <a:pt x="28" y="310"/>
                </a:lnTo>
                <a:lnTo>
                  <a:pt x="21" y="298"/>
                </a:lnTo>
                <a:lnTo>
                  <a:pt x="15" y="296"/>
                </a:lnTo>
                <a:lnTo>
                  <a:pt x="9" y="289"/>
                </a:lnTo>
                <a:lnTo>
                  <a:pt x="10" y="280"/>
                </a:lnTo>
                <a:lnTo>
                  <a:pt x="13" y="263"/>
                </a:lnTo>
                <a:lnTo>
                  <a:pt x="9" y="247"/>
                </a:lnTo>
                <a:lnTo>
                  <a:pt x="12" y="238"/>
                </a:lnTo>
                <a:lnTo>
                  <a:pt x="12" y="218"/>
                </a:lnTo>
                <a:lnTo>
                  <a:pt x="16" y="208"/>
                </a:lnTo>
                <a:lnTo>
                  <a:pt x="12" y="183"/>
                </a:lnTo>
                <a:lnTo>
                  <a:pt x="0" y="181"/>
                </a:lnTo>
                <a:lnTo>
                  <a:pt x="1" y="163"/>
                </a:lnTo>
                <a:lnTo>
                  <a:pt x="9" y="156"/>
                </a:lnTo>
                <a:lnTo>
                  <a:pt x="12" y="145"/>
                </a:lnTo>
                <a:lnTo>
                  <a:pt x="19" y="137"/>
                </a:lnTo>
                <a:lnTo>
                  <a:pt x="33" y="127"/>
                </a:lnTo>
                <a:lnTo>
                  <a:pt x="39" y="126"/>
                </a:lnTo>
                <a:lnTo>
                  <a:pt x="49" y="122"/>
                </a:lnTo>
                <a:lnTo>
                  <a:pt x="54" y="103"/>
                </a:lnTo>
                <a:lnTo>
                  <a:pt x="54" y="68"/>
                </a:lnTo>
                <a:lnTo>
                  <a:pt x="53" y="37"/>
                </a:lnTo>
                <a:lnTo>
                  <a:pt x="61" y="34"/>
                </a:lnTo>
                <a:lnTo>
                  <a:pt x="66" y="26"/>
                </a:lnTo>
                <a:lnTo>
                  <a:pt x="83" y="34"/>
                </a:lnTo>
                <a:lnTo>
                  <a:pt x="97" y="34"/>
                </a:lnTo>
                <a:lnTo>
                  <a:pt x="110" y="31"/>
                </a:lnTo>
                <a:lnTo>
                  <a:pt x="127" y="26"/>
                </a:lnTo>
                <a:lnTo>
                  <a:pt x="142" y="20"/>
                </a:lnTo>
                <a:lnTo>
                  <a:pt x="150" y="12"/>
                </a:lnTo>
                <a:lnTo>
                  <a:pt x="157" y="15"/>
                </a:lnTo>
                <a:lnTo>
                  <a:pt x="169" y="8"/>
                </a:lnTo>
                <a:lnTo>
                  <a:pt x="179" y="4"/>
                </a:lnTo>
                <a:lnTo>
                  <a:pt x="185" y="0"/>
                </a:lnTo>
                <a:lnTo>
                  <a:pt x="194" y="8"/>
                </a:lnTo>
                <a:lnTo>
                  <a:pt x="186" y="22"/>
                </a:lnTo>
                <a:lnTo>
                  <a:pt x="185" y="34"/>
                </a:lnTo>
                <a:lnTo>
                  <a:pt x="196" y="37"/>
                </a:lnTo>
                <a:lnTo>
                  <a:pt x="203" y="39"/>
                </a:lnTo>
                <a:lnTo>
                  <a:pt x="211" y="46"/>
                </a:lnTo>
                <a:lnTo>
                  <a:pt x="222" y="50"/>
                </a:lnTo>
                <a:lnTo>
                  <a:pt x="230" y="52"/>
                </a:lnTo>
                <a:lnTo>
                  <a:pt x="239" y="57"/>
                </a:lnTo>
                <a:lnTo>
                  <a:pt x="245" y="66"/>
                </a:lnTo>
                <a:lnTo>
                  <a:pt x="250" y="79"/>
                </a:lnTo>
                <a:lnTo>
                  <a:pt x="266" y="86"/>
                </a:lnTo>
                <a:lnTo>
                  <a:pt x="288" y="92"/>
                </a:lnTo>
                <a:lnTo>
                  <a:pt x="319" y="101"/>
                </a:lnTo>
                <a:lnTo>
                  <a:pt x="341" y="106"/>
                </a:lnTo>
                <a:lnTo>
                  <a:pt x="347" y="108"/>
                </a:lnTo>
                <a:lnTo>
                  <a:pt x="356" y="114"/>
                </a:lnTo>
                <a:lnTo>
                  <a:pt x="368" y="122"/>
                </a:lnTo>
                <a:lnTo>
                  <a:pt x="373" y="122"/>
                </a:lnTo>
                <a:lnTo>
                  <a:pt x="382" y="126"/>
                </a:lnTo>
                <a:lnTo>
                  <a:pt x="391" y="122"/>
                </a:lnTo>
                <a:lnTo>
                  <a:pt x="397" y="126"/>
                </a:lnTo>
                <a:lnTo>
                  <a:pt x="406" y="126"/>
                </a:lnTo>
                <a:lnTo>
                  <a:pt x="423" y="131"/>
                </a:lnTo>
                <a:lnTo>
                  <a:pt x="429" y="135"/>
                </a:lnTo>
                <a:lnTo>
                  <a:pt x="427" y="145"/>
                </a:lnTo>
                <a:lnTo>
                  <a:pt x="435" y="154"/>
                </a:lnTo>
                <a:lnTo>
                  <a:pt x="449" y="156"/>
                </a:lnTo>
                <a:lnTo>
                  <a:pt x="454" y="161"/>
                </a:lnTo>
                <a:lnTo>
                  <a:pt x="454" y="170"/>
                </a:lnTo>
                <a:lnTo>
                  <a:pt x="454" y="183"/>
                </a:lnTo>
                <a:lnTo>
                  <a:pt x="456" y="192"/>
                </a:lnTo>
                <a:lnTo>
                  <a:pt x="450" y="208"/>
                </a:lnTo>
                <a:lnTo>
                  <a:pt x="463" y="208"/>
                </a:lnTo>
                <a:lnTo>
                  <a:pt x="468" y="218"/>
                </a:lnTo>
                <a:lnTo>
                  <a:pt x="463" y="234"/>
                </a:lnTo>
                <a:lnTo>
                  <a:pt x="477" y="245"/>
                </a:lnTo>
                <a:lnTo>
                  <a:pt x="474" y="257"/>
                </a:lnTo>
                <a:lnTo>
                  <a:pt x="465" y="260"/>
                </a:lnTo>
                <a:lnTo>
                  <a:pt x="459" y="264"/>
                </a:lnTo>
                <a:lnTo>
                  <a:pt x="449" y="283"/>
                </a:lnTo>
                <a:lnTo>
                  <a:pt x="443" y="294"/>
                </a:lnTo>
                <a:lnTo>
                  <a:pt x="439" y="304"/>
                </a:lnTo>
                <a:lnTo>
                  <a:pt x="438" y="320"/>
                </a:lnTo>
                <a:lnTo>
                  <a:pt x="447" y="318"/>
                </a:lnTo>
                <a:lnTo>
                  <a:pt x="450" y="310"/>
                </a:lnTo>
                <a:lnTo>
                  <a:pt x="456" y="304"/>
                </a:lnTo>
                <a:lnTo>
                  <a:pt x="468" y="289"/>
                </a:lnTo>
                <a:lnTo>
                  <a:pt x="472" y="280"/>
                </a:lnTo>
                <a:lnTo>
                  <a:pt x="480" y="278"/>
                </a:lnTo>
                <a:lnTo>
                  <a:pt x="487" y="276"/>
                </a:lnTo>
                <a:lnTo>
                  <a:pt x="493" y="274"/>
                </a:lnTo>
                <a:lnTo>
                  <a:pt x="497" y="264"/>
                </a:lnTo>
                <a:lnTo>
                  <a:pt x="499" y="257"/>
                </a:lnTo>
                <a:lnTo>
                  <a:pt x="504" y="249"/>
                </a:lnTo>
                <a:lnTo>
                  <a:pt x="510" y="241"/>
                </a:lnTo>
                <a:lnTo>
                  <a:pt x="520" y="233"/>
                </a:lnTo>
                <a:lnTo>
                  <a:pt x="525" y="218"/>
                </a:lnTo>
                <a:lnTo>
                  <a:pt x="532" y="218"/>
                </a:lnTo>
                <a:lnTo>
                  <a:pt x="529" y="230"/>
                </a:lnTo>
                <a:lnTo>
                  <a:pt x="526" y="245"/>
                </a:lnTo>
                <a:lnTo>
                  <a:pt x="520" y="249"/>
                </a:lnTo>
                <a:lnTo>
                  <a:pt x="512" y="263"/>
                </a:lnTo>
                <a:lnTo>
                  <a:pt x="506" y="276"/>
                </a:lnTo>
                <a:lnTo>
                  <a:pt x="497" y="296"/>
                </a:lnTo>
                <a:lnTo>
                  <a:pt x="485" y="325"/>
                </a:lnTo>
                <a:lnTo>
                  <a:pt x="482" y="340"/>
                </a:lnTo>
                <a:lnTo>
                  <a:pt x="482" y="354"/>
                </a:lnTo>
                <a:lnTo>
                  <a:pt x="479" y="369"/>
                </a:lnTo>
                <a:lnTo>
                  <a:pt x="472" y="382"/>
                </a:lnTo>
                <a:lnTo>
                  <a:pt x="470" y="394"/>
                </a:lnTo>
                <a:lnTo>
                  <a:pt x="467" y="404"/>
                </a:lnTo>
                <a:lnTo>
                  <a:pt x="467" y="413"/>
                </a:lnTo>
                <a:lnTo>
                  <a:pt x="468" y="429"/>
                </a:lnTo>
                <a:lnTo>
                  <a:pt x="462" y="447"/>
                </a:lnTo>
                <a:lnTo>
                  <a:pt x="461" y="459"/>
                </a:lnTo>
                <a:lnTo>
                  <a:pt x="452" y="473"/>
                </a:lnTo>
                <a:lnTo>
                  <a:pt x="450" y="486"/>
                </a:lnTo>
                <a:lnTo>
                  <a:pt x="450" y="502"/>
                </a:lnTo>
                <a:lnTo>
                  <a:pt x="452" y="514"/>
                </a:lnTo>
                <a:lnTo>
                  <a:pt x="456" y="532"/>
                </a:lnTo>
                <a:lnTo>
                  <a:pt x="457" y="546"/>
                </a:lnTo>
                <a:lnTo>
                  <a:pt x="462" y="555"/>
                </a:lnTo>
                <a:lnTo>
                  <a:pt x="459" y="564"/>
                </a:lnTo>
                <a:lnTo>
                  <a:pt x="456" y="580"/>
                </a:lnTo>
                <a:lnTo>
                  <a:pt x="459" y="588"/>
                </a:lnTo>
                <a:lnTo>
                  <a:pt x="376" y="588"/>
                </a:lnTo>
                <a:lnTo>
                  <a:pt x="371" y="590"/>
                </a:lnTo>
                <a:lnTo>
                  <a:pt x="356" y="590"/>
                </a:lnTo>
                <a:lnTo>
                  <a:pt x="315" y="588"/>
                </a:lnTo>
                <a:lnTo>
                  <a:pt x="203" y="588"/>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51" name="CustomShape 60"/>
          <p:cNvSpPr/>
          <p:nvPr/>
        </p:nvSpPr>
        <p:spPr>
          <a:xfrm>
            <a:off x="4170240" y="2209320"/>
            <a:ext cx="829800" cy="701280"/>
          </a:xfrm>
          <a:custGeom>
            <a:avLst/>
            <a:gdLst/>
            <a:ahLst/>
            <a:cxnLst/>
            <a:rect l="l" t="t" r="r" b="b"/>
            <a:pathLst>
              <a:path w="631" h="533">
                <a:moveTo>
                  <a:pt x="0" y="399"/>
                </a:moveTo>
                <a:lnTo>
                  <a:pt x="0" y="68"/>
                </a:lnTo>
                <a:lnTo>
                  <a:pt x="1" y="2"/>
                </a:lnTo>
                <a:lnTo>
                  <a:pt x="220" y="2"/>
                </a:lnTo>
                <a:lnTo>
                  <a:pt x="250" y="0"/>
                </a:lnTo>
                <a:lnTo>
                  <a:pt x="282" y="2"/>
                </a:lnTo>
                <a:lnTo>
                  <a:pt x="295" y="0"/>
                </a:lnTo>
                <a:lnTo>
                  <a:pt x="630" y="0"/>
                </a:lnTo>
                <a:lnTo>
                  <a:pt x="628" y="55"/>
                </a:lnTo>
                <a:lnTo>
                  <a:pt x="628" y="530"/>
                </a:lnTo>
                <a:lnTo>
                  <a:pt x="281" y="530"/>
                </a:lnTo>
                <a:lnTo>
                  <a:pt x="180" y="532"/>
                </a:lnTo>
                <a:lnTo>
                  <a:pt x="0" y="532"/>
                </a:lnTo>
                <a:lnTo>
                  <a:pt x="0" y="399"/>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grpSp>
        <p:nvGrpSpPr>
          <p:cNvPr id="352" name="Group 61"/>
          <p:cNvGrpSpPr/>
          <p:nvPr/>
        </p:nvGrpSpPr>
        <p:grpSpPr>
          <a:xfrm>
            <a:off x="3715920" y="5019120"/>
            <a:ext cx="968400" cy="582120"/>
            <a:chOff x="3715920" y="5019120"/>
            <a:chExt cx="968400" cy="582120"/>
          </a:xfrm>
        </p:grpSpPr>
        <p:sp>
          <p:nvSpPr>
            <p:cNvPr id="353" name="CustomShape 62"/>
            <p:cNvSpPr/>
            <p:nvPr/>
          </p:nvSpPr>
          <p:spPr>
            <a:xfrm>
              <a:off x="4461840" y="5362560"/>
              <a:ext cx="222480" cy="238680"/>
            </a:xfrm>
            <a:custGeom>
              <a:avLst/>
              <a:gdLst/>
              <a:ahLst/>
              <a:cxnLst/>
              <a:rect l="l" t="t" r="r" b="b"/>
              <a:pathLst>
                <a:path w="169" h="182">
                  <a:moveTo>
                    <a:pt x="168" y="102"/>
                  </a:moveTo>
                  <a:lnTo>
                    <a:pt x="161" y="95"/>
                  </a:lnTo>
                  <a:lnTo>
                    <a:pt x="155" y="95"/>
                  </a:lnTo>
                  <a:lnTo>
                    <a:pt x="146" y="82"/>
                  </a:lnTo>
                  <a:lnTo>
                    <a:pt x="146" y="73"/>
                  </a:lnTo>
                  <a:lnTo>
                    <a:pt x="141" y="72"/>
                  </a:lnTo>
                  <a:lnTo>
                    <a:pt x="135" y="73"/>
                  </a:lnTo>
                  <a:lnTo>
                    <a:pt x="129" y="73"/>
                  </a:lnTo>
                  <a:lnTo>
                    <a:pt x="132" y="67"/>
                  </a:lnTo>
                  <a:lnTo>
                    <a:pt x="129" y="53"/>
                  </a:lnTo>
                  <a:lnTo>
                    <a:pt x="115" y="43"/>
                  </a:lnTo>
                  <a:lnTo>
                    <a:pt x="100" y="33"/>
                  </a:lnTo>
                  <a:lnTo>
                    <a:pt x="87" y="29"/>
                  </a:lnTo>
                  <a:lnTo>
                    <a:pt x="74" y="22"/>
                  </a:lnTo>
                  <a:lnTo>
                    <a:pt x="60" y="20"/>
                  </a:lnTo>
                  <a:lnTo>
                    <a:pt x="52" y="14"/>
                  </a:lnTo>
                  <a:lnTo>
                    <a:pt x="45" y="11"/>
                  </a:lnTo>
                  <a:lnTo>
                    <a:pt x="40" y="5"/>
                  </a:lnTo>
                  <a:lnTo>
                    <a:pt x="33" y="2"/>
                  </a:lnTo>
                  <a:lnTo>
                    <a:pt x="24" y="0"/>
                  </a:lnTo>
                  <a:lnTo>
                    <a:pt x="22" y="7"/>
                  </a:lnTo>
                  <a:lnTo>
                    <a:pt x="24" y="22"/>
                  </a:lnTo>
                  <a:lnTo>
                    <a:pt x="31" y="35"/>
                  </a:lnTo>
                  <a:lnTo>
                    <a:pt x="18" y="53"/>
                  </a:lnTo>
                  <a:lnTo>
                    <a:pt x="11" y="55"/>
                  </a:lnTo>
                  <a:lnTo>
                    <a:pt x="6" y="64"/>
                  </a:lnTo>
                  <a:lnTo>
                    <a:pt x="0" y="67"/>
                  </a:lnTo>
                  <a:lnTo>
                    <a:pt x="4" y="82"/>
                  </a:lnTo>
                  <a:lnTo>
                    <a:pt x="13" y="94"/>
                  </a:lnTo>
                  <a:lnTo>
                    <a:pt x="18" y="106"/>
                  </a:lnTo>
                  <a:lnTo>
                    <a:pt x="24" y="122"/>
                  </a:lnTo>
                  <a:lnTo>
                    <a:pt x="24" y="133"/>
                  </a:lnTo>
                  <a:lnTo>
                    <a:pt x="18" y="147"/>
                  </a:lnTo>
                  <a:lnTo>
                    <a:pt x="22" y="161"/>
                  </a:lnTo>
                  <a:lnTo>
                    <a:pt x="33" y="169"/>
                  </a:lnTo>
                  <a:lnTo>
                    <a:pt x="52" y="181"/>
                  </a:lnTo>
                  <a:lnTo>
                    <a:pt x="60" y="174"/>
                  </a:lnTo>
                  <a:lnTo>
                    <a:pt x="70" y="155"/>
                  </a:lnTo>
                  <a:lnTo>
                    <a:pt x="81" y="151"/>
                  </a:lnTo>
                  <a:lnTo>
                    <a:pt x="100" y="135"/>
                  </a:lnTo>
                  <a:lnTo>
                    <a:pt x="115" y="135"/>
                  </a:lnTo>
                  <a:lnTo>
                    <a:pt x="128" y="128"/>
                  </a:lnTo>
                  <a:lnTo>
                    <a:pt x="132" y="126"/>
                  </a:lnTo>
                  <a:lnTo>
                    <a:pt x="141" y="126"/>
                  </a:lnTo>
                  <a:lnTo>
                    <a:pt x="152" y="115"/>
                  </a:lnTo>
                  <a:lnTo>
                    <a:pt x="168" y="102"/>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54" name="CustomShape 63"/>
            <p:cNvSpPr/>
            <p:nvPr/>
          </p:nvSpPr>
          <p:spPr>
            <a:xfrm>
              <a:off x="4334040" y="5230800"/>
              <a:ext cx="143280" cy="81000"/>
            </a:xfrm>
            <a:custGeom>
              <a:avLst/>
              <a:gdLst/>
              <a:ahLst/>
              <a:cxnLst/>
              <a:rect l="l" t="t" r="r" b="b"/>
              <a:pathLst>
                <a:path w="109" h="62">
                  <a:moveTo>
                    <a:pt x="103" y="43"/>
                  </a:moveTo>
                  <a:lnTo>
                    <a:pt x="108" y="37"/>
                  </a:lnTo>
                  <a:lnTo>
                    <a:pt x="103" y="29"/>
                  </a:lnTo>
                  <a:lnTo>
                    <a:pt x="95" y="29"/>
                  </a:lnTo>
                  <a:lnTo>
                    <a:pt x="92" y="26"/>
                  </a:lnTo>
                  <a:lnTo>
                    <a:pt x="81" y="26"/>
                  </a:lnTo>
                  <a:lnTo>
                    <a:pt x="77" y="14"/>
                  </a:lnTo>
                  <a:lnTo>
                    <a:pt x="61" y="14"/>
                  </a:lnTo>
                  <a:lnTo>
                    <a:pt x="50" y="16"/>
                  </a:lnTo>
                  <a:lnTo>
                    <a:pt x="41" y="16"/>
                  </a:lnTo>
                  <a:lnTo>
                    <a:pt x="36" y="9"/>
                  </a:lnTo>
                  <a:lnTo>
                    <a:pt x="30" y="9"/>
                  </a:lnTo>
                  <a:lnTo>
                    <a:pt x="27" y="2"/>
                  </a:lnTo>
                  <a:lnTo>
                    <a:pt x="16" y="0"/>
                  </a:lnTo>
                  <a:lnTo>
                    <a:pt x="9" y="7"/>
                  </a:lnTo>
                  <a:lnTo>
                    <a:pt x="14" y="14"/>
                  </a:lnTo>
                  <a:lnTo>
                    <a:pt x="9" y="14"/>
                  </a:lnTo>
                  <a:lnTo>
                    <a:pt x="0" y="25"/>
                  </a:lnTo>
                  <a:lnTo>
                    <a:pt x="25" y="26"/>
                  </a:lnTo>
                  <a:lnTo>
                    <a:pt x="36" y="29"/>
                  </a:lnTo>
                  <a:lnTo>
                    <a:pt x="41" y="34"/>
                  </a:lnTo>
                  <a:lnTo>
                    <a:pt x="43" y="41"/>
                  </a:lnTo>
                  <a:lnTo>
                    <a:pt x="45" y="43"/>
                  </a:lnTo>
                  <a:lnTo>
                    <a:pt x="43" y="54"/>
                  </a:lnTo>
                  <a:lnTo>
                    <a:pt x="50" y="56"/>
                  </a:lnTo>
                  <a:lnTo>
                    <a:pt x="54" y="61"/>
                  </a:lnTo>
                  <a:lnTo>
                    <a:pt x="63" y="58"/>
                  </a:lnTo>
                  <a:lnTo>
                    <a:pt x="81" y="54"/>
                  </a:lnTo>
                  <a:lnTo>
                    <a:pt x="87" y="54"/>
                  </a:lnTo>
                  <a:lnTo>
                    <a:pt x="95" y="49"/>
                  </a:lnTo>
                  <a:lnTo>
                    <a:pt x="103" y="43"/>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55" name="CustomShape 64"/>
            <p:cNvSpPr/>
            <p:nvPr/>
          </p:nvSpPr>
          <p:spPr>
            <a:xfrm>
              <a:off x="4349880" y="5304240"/>
              <a:ext cx="29880" cy="18360"/>
            </a:xfrm>
            <a:custGeom>
              <a:avLst/>
              <a:gdLst/>
              <a:ahLst/>
              <a:cxnLst/>
              <a:rect l="l" t="t" r="r" b="b"/>
              <a:pathLst>
                <a:path w="23" h="14">
                  <a:moveTo>
                    <a:pt x="15" y="0"/>
                  </a:moveTo>
                  <a:lnTo>
                    <a:pt x="0" y="7"/>
                  </a:lnTo>
                  <a:lnTo>
                    <a:pt x="4" y="13"/>
                  </a:lnTo>
                  <a:lnTo>
                    <a:pt x="10" y="11"/>
                  </a:lnTo>
                  <a:lnTo>
                    <a:pt x="22" y="13"/>
                  </a:lnTo>
                  <a:lnTo>
                    <a:pt x="18" y="5"/>
                  </a:lnTo>
                  <a:lnTo>
                    <a:pt x="15" y="0"/>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56" name="CustomShape 65"/>
            <p:cNvSpPr/>
            <p:nvPr/>
          </p:nvSpPr>
          <p:spPr>
            <a:xfrm>
              <a:off x="4285080" y="5249160"/>
              <a:ext cx="44280" cy="36720"/>
            </a:xfrm>
            <a:custGeom>
              <a:avLst/>
              <a:gdLst/>
              <a:ahLst/>
              <a:cxnLst/>
              <a:rect l="l" t="t" r="r" b="b"/>
              <a:pathLst>
                <a:path w="34" h="28">
                  <a:moveTo>
                    <a:pt x="19" y="0"/>
                  </a:moveTo>
                  <a:lnTo>
                    <a:pt x="4" y="0"/>
                  </a:lnTo>
                  <a:lnTo>
                    <a:pt x="0" y="2"/>
                  </a:lnTo>
                  <a:lnTo>
                    <a:pt x="9" y="12"/>
                  </a:lnTo>
                  <a:lnTo>
                    <a:pt x="11" y="25"/>
                  </a:lnTo>
                  <a:lnTo>
                    <a:pt x="16" y="27"/>
                  </a:lnTo>
                  <a:lnTo>
                    <a:pt x="33" y="16"/>
                  </a:lnTo>
                  <a:lnTo>
                    <a:pt x="19" y="0"/>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57" name="CustomShape 66"/>
            <p:cNvSpPr/>
            <p:nvPr/>
          </p:nvSpPr>
          <p:spPr>
            <a:xfrm>
              <a:off x="4240440" y="5190480"/>
              <a:ext cx="106200" cy="32400"/>
            </a:xfrm>
            <a:custGeom>
              <a:avLst/>
              <a:gdLst/>
              <a:ahLst/>
              <a:cxnLst/>
              <a:rect l="l" t="t" r="r" b="b"/>
              <a:pathLst>
                <a:path w="81" h="25">
                  <a:moveTo>
                    <a:pt x="80" y="14"/>
                  </a:moveTo>
                  <a:lnTo>
                    <a:pt x="76" y="11"/>
                  </a:lnTo>
                  <a:lnTo>
                    <a:pt x="51" y="11"/>
                  </a:lnTo>
                  <a:lnTo>
                    <a:pt x="46" y="7"/>
                  </a:lnTo>
                  <a:lnTo>
                    <a:pt x="40" y="11"/>
                  </a:lnTo>
                  <a:lnTo>
                    <a:pt x="34" y="7"/>
                  </a:lnTo>
                  <a:lnTo>
                    <a:pt x="18" y="7"/>
                  </a:lnTo>
                  <a:lnTo>
                    <a:pt x="9" y="0"/>
                  </a:lnTo>
                  <a:lnTo>
                    <a:pt x="6" y="11"/>
                  </a:lnTo>
                  <a:lnTo>
                    <a:pt x="0" y="21"/>
                  </a:lnTo>
                  <a:lnTo>
                    <a:pt x="27" y="23"/>
                  </a:lnTo>
                  <a:lnTo>
                    <a:pt x="34" y="21"/>
                  </a:lnTo>
                  <a:lnTo>
                    <a:pt x="53" y="24"/>
                  </a:lnTo>
                  <a:lnTo>
                    <a:pt x="71" y="24"/>
                  </a:lnTo>
                  <a:lnTo>
                    <a:pt x="71" y="18"/>
                  </a:lnTo>
                  <a:lnTo>
                    <a:pt x="78" y="18"/>
                  </a:lnTo>
                  <a:lnTo>
                    <a:pt x="80" y="14"/>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58" name="CustomShape 67"/>
            <p:cNvSpPr/>
            <p:nvPr/>
          </p:nvSpPr>
          <p:spPr>
            <a:xfrm>
              <a:off x="4074480" y="5114160"/>
              <a:ext cx="103680" cy="77400"/>
            </a:xfrm>
            <a:custGeom>
              <a:avLst/>
              <a:gdLst/>
              <a:ahLst/>
              <a:cxnLst/>
              <a:rect l="l" t="t" r="r" b="b"/>
              <a:pathLst>
                <a:path w="79" h="59">
                  <a:moveTo>
                    <a:pt x="72" y="58"/>
                  </a:moveTo>
                  <a:lnTo>
                    <a:pt x="78" y="50"/>
                  </a:lnTo>
                  <a:lnTo>
                    <a:pt x="72" y="43"/>
                  </a:lnTo>
                  <a:lnTo>
                    <a:pt x="72" y="39"/>
                  </a:lnTo>
                  <a:lnTo>
                    <a:pt x="69" y="33"/>
                  </a:lnTo>
                  <a:lnTo>
                    <a:pt x="64" y="33"/>
                  </a:lnTo>
                  <a:lnTo>
                    <a:pt x="64" y="37"/>
                  </a:lnTo>
                  <a:lnTo>
                    <a:pt x="58" y="37"/>
                  </a:lnTo>
                  <a:lnTo>
                    <a:pt x="56" y="33"/>
                  </a:lnTo>
                  <a:lnTo>
                    <a:pt x="51" y="26"/>
                  </a:lnTo>
                  <a:lnTo>
                    <a:pt x="56" y="22"/>
                  </a:lnTo>
                  <a:lnTo>
                    <a:pt x="49" y="17"/>
                  </a:lnTo>
                  <a:lnTo>
                    <a:pt x="32" y="0"/>
                  </a:lnTo>
                  <a:lnTo>
                    <a:pt x="30" y="4"/>
                  </a:lnTo>
                  <a:lnTo>
                    <a:pt x="30" y="8"/>
                  </a:lnTo>
                  <a:lnTo>
                    <a:pt x="15" y="17"/>
                  </a:lnTo>
                  <a:lnTo>
                    <a:pt x="5" y="15"/>
                  </a:lnTo>
                  <a:lnTo>
                    <a:pt x="0" y="19"/>
                  </a:lnTo>
                  <a:lnTo>
                    <a:pt x="5" y="23"/>
                  </a:lnTo>
                  <a:lnTo>
                    <a:pt x="5" y="31"/>
                  </a:lnTo>
                  <a:lnTo>
                    <a:pt x="11" y="39"/>
                  </a:lnTo>
                  <a:lnTo>
                    <a:pt x="15" y="46"/>
                  </a:lnTo>
                  <a:lnTo>
                    <a:pt x="19" y="50"/>
                  </a:lnTo>
                  <a:lnTo>
                    <a:pt x="32" y="50"/>
                  </a:lnTo>
                  <a:lnTo>
                    <a:pt x="32" y="43"/>
                  </a:lnTo>
                  <a:lnTo>
                    <a:pt x="39" y="43"/>
                  </a:lnTo>
                  <a:lnTo>
                    <a:pt x="40" y="43"/>
                  </a:lnTo>
                  <a:lnTo>
                    <a:pt x="39" y="50"/>
                  </a:lnTo>
                  <a:lnTo>
                    <a:pt x="44" y="50"/>
                  </a:lnTo>
                  <a:lnTo>
                    <a:pt x="53" y="50"/>
                  </a:lnTo>
                  <a:lnTo>
                    <a:pt x="56" y="52"/>
                  </a:lnTo>
                  <a:lnTo>
                    <a:pt x="74" y="52"/>
                  </a:lnTo>
                  <a:lnTo>
                    <a:pt x="72" y="58"/>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59" name="CustomShape 68"/>
            <p:cNvSpPr/>
            <p:nvPr/>
          </p:nvSpPr>
          <p:spPr>
            <a:xfrm>
              <a:off x="3796560" y="5019120"/>
              <a:ext cx="89280" cy="66960"/>
            </a:xfrm>
            <a:custGeom>
              <a:avLst/>
              <a:gdLst/>
              <a:ahLst/>
              <a:cxnLst/>
              <a:rect l="l" t="t" r="r" b="b"/>
              <a:pathLst>
                <a:path w="68" h="51">
                  <a:moveTo>
                    <a:pt x="60" y="32"/>
                  </a:moveTo>
                  <a:lnTo>
                    <a:pt x="60" y="23"/>
                  </a:lnTo>
                  <a:lnTo>
                    <a:pt x="67" y="18"/>
                  </a:lnTo>
                  <a:lnTo>
                    <a:pt x="67" y="5"/>
                  </a:lnTo>
                  <a:lnTo>
                    <a:pt x="51" y="0"/>
                  </a:lnTo>
                  <a:lnTo>
                    <a:pt x="40" y="3"/>
                  </a:lnTo>
                  <a:lnTo>
                    <a:pt x="34" y="0"/>
                  </a:lnTo>
                  <a:lnTo>
                    <a:pt x="27" y="9"/>
                  </a:lnTo>
                  <a:lnTo>
                    <a:pt x="14" y="9"/>
                  </a:lnTo>
                  <a:lnTo>
                    <a:pt x="12" y="18"/>
                  </a:lnTo>
                  <a:lnTo>
                    <a:pt x="4" y="21"/>
                  </a:lnTo>
                  <a:lnTo>
                    <a:pt x="0" y="30"/>
                  </a:lnTo>
                  <a:lnTo>
                    <a:pt x="0" y="32"/>
                  </a:lnTo>
                  <a:lnTo>
                    <a:pt x="9" y="36"/>
                  </a:lnTo>
                  <a:lnTo>
                    <a:pt x="21" y="39"/>
                  </a:lnTo>
                  <a:lnTo>
                    <a:pt x="27" y="45"/>
                  </a:lnTo>
                  <a:lnTo>
                    <a:pt x="56" y="50"/>
                  </a:lnTo>
                  <a:lnTo>
                    <a:pt x="59" y="43"/>
                  </a:lnTo>
                  <a:lnTo>
                    <a:pt x="62" y="39"/>
                  </a:lnTo>
                  <a:lnTo>
                    <a:pt x="60" y="32"/>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sp>
          <p:nvSpPr>
            <p:cNvPr id="360" name="CustomShape 69"/>
            <p:cNvSpPr/>
            <p:nvPr/>
          </p:nvSpPr>
          <p:spPr>
            <a:xfrm>
              <a:off x="3715920" y="5061240"/>
              <a:ext cx="36360" cy="40680"/>
            </a:xfrm>
            <a:custGeom>
              <a:avLst/>
              <a:gdLst/>
              <a:ahLst/>
              <a:cxnLst/>
              <a:rect l="l" t="t" r="r" b="b"/>
              <a:pathLst>
                <a:path w="28" h="31">
                  <a:moveTo>
                    <a:pt x="21" y="0"/>
                  </a:moveTo>
                  <a:lnTo>
                    <a:pt x="11" y="10"/>
                  </a:lnTo>
                  <a:lnTo>
                    <a:pt x="0" y="19"/>
                  </a:lnTo>
                  <a:lnTo>
                    <a:pt x="7" y="30"/>
                  </a:lnTo>
                  <a:lnTo>
                    <a:pt x="16" y="18"/>
                  </a:lnTo>
                  <a:lnTo>
                    <a:pt x="25" y="12"/>
                  </a:lnTo>
                  <a:lnTo>
                    <a:pt x="23" y="10"/>
                  </a:lnTo>
                  <a:lnTo>
                    <a:pt x="27" y="0"/>
                  </a:lnTo>
                  <a:lnTo>
                    <a:pt x="21" y="0"/>
                  </a:lnTo>
                </a:path>
              </a:pathLst>
            </a:custGeom>
            <a:solidFill>
              <a:srgbClr val="FFFF99"/>
            </a:solidFill>
            <a:ln w="12600" cap="rnd">
              <a:solidFill>
                <a:srgbClr val="000000"/>
              </a:solidFill>
              <a:round/>
            </a:ln>
          </p:spPr>
          <p:style>
            <a:lnRef idx="0">
              <a:scrgbClr r="0" g="0" b="0"/>
            </a:lnRef>
            <a:fillRef idx="0">
              <a:scrgbClr r="0" g="0" b="0"/>
            </a:fillRef>
            <a:effectRef idx="0">
              <a:scrgbClr r="0" g="0" b="0"/>
            </a:effectRef>
            <a:fontRef idx="minor"/>
          </p:style>
        </p:sp>
      </p:grpSp>
      <p:sp>
        <p:nvSpPr>
          <p:cNvPr id="361" name="CustomShape 70"/>
          <p:cNvSpPr/>
          <p:nvPr/>
        </p:nvSpPr>
        <p:spPr>
          <a:xfrm>
            <a:off x="2833560" y="1645560"/>
            <a:ext cx="150480" cy="147240"/>
          </a:xfrm>
          <a:custGeom>
            <a:avLst/>
            <a:gdLst/>
            <a:ahLst/>
            <a:cxnLst/>
            <a:rect l="l" t="t" r="r" b="b"/>
            <a:pathLst>
              <a:path w="114" h="112">
                <a:moveTo>
                  <a:pt x="35" y="68"/>
                </a:moveTo>
                <a:lnTo>
                  <a:pt x="20" y="110"/>
                </a:lnTo>
                <a:lnTo>
                  <a:pt x="58" y="85"/>
                </a:lnTo>
                <a:lnTo>
                  <a:pt x="95" y="111"/>
                </a:lnTo>
                <a:lnTo>
                  <a:pt x="79" y="68"/>
                </a:lnTo>
                <a:lnTo>
                  <a:pt x="113" y="43"/>
                </a:lnTo>
                <a:lnTo>
                  <a:pt x="71" y="43"/>
                </a:lnTo>
                <a:lnTo>
                  <a:pt x="59" y="0"/>
                </a:lnTo>
                <a:lnTo>
                  <a:pt x="43" y="43"/>
                </a:lnTo>
                <a:lnTo>
                  <a:pt x="0" y="43"/>
                </a:lnTo>
                <a:lnTo>
                  <a:pt x="35" y="68"/>
                </a:lnTo>
              </a:path>
            </a:pathLst>
          </a:custGeom>
          <a:solidFill>
            <a:srgbClr val="FF1C00"/>
          </a:solidFill>
          <a:ln w="12600" cap="rnd">
            <a:solidFill>
              <a:srgbClr val="FF1C00"/>
            </a:solidFill>
            <a:round/>
          </a:ln>
        </p:spPr>
        <p:style>
          <a:lnRef idx="0">
            <a:scrgbClr r="0" g="0" b="0"/>
          </a:lnRef>
          <a:fillRef idx="0">
            <a:scrgbClr r="0" g="0" b="0"/>
          </a:fillRef>
          <a:effectRef idx="0">
            <a:scrgbClr r="0" g="0" b="0"/>
          </a:effectRef>
          <a:fontRef idx="minor"/>
        </p:style>
      </p:sp>
      <p:sp>
        <p:nvSpPr>
          <p:cNvPr id="362" name="CustomShape 71"/>
          <p:cNvSpPr/>
          <p:nvPr/>
        </p:nvSpPr>
        <p:spPr>
          <a:xfrm>
            <a:off x="5800320" y="4555800"/>
            <a:ext cx="150480" cy="147240"/>
          </a:xfrm>
          <a:custGeom>
            <a:avLst/>
            <a:gdLst/>
            <a:ahLst/>
            <a:cxnLst/>
            <a:rect l="l" t="t" r="r" b="b"/>
            <a:pathLst>
              <a:path w="114" h="112">
                <a:moveTo>
                  <a:pt x="36" y="68"/>
                </a:moveTo>
                <a:lnTo>
                  <a:pt x="20" y="110"/>
                </a:lnTo>
                <a:lnTo>
                  <a:pt x="58" y="85"/>
                </a:lnTo>
                <a:lnTo>
                  <a:pt x="95" y="111"/>
                </a:lnTo>
                <a:lnTo>
                  <a:pt x="80" y="68"/>
                </a:lnTo>
                <a:lnTo>
                  <a:pt x="113" y="43"/>
                </a:lnTo>
                <a:lnTo>
                  <a:pt x="71" y="43"/>
                </a:lnTo>
                <a:lnTo>
                  <a:pt x="59" y="0"/>
                </a:lnTo>
                <a:lnTo>
                  <a:pt x="43" y="43"/>
                </a:lnTo>
                <a:lnTo>
                  <a:pt x="0" y="43"/>
                </a:lnTo>
                <a:lnTo>
                  <a:pt x="36" y="68"/>
                </a:lnTo>
              </a:path>
            </a:pathLst>
          </a:custGeom>
          <a:solidFill>
            <a:srgbClr val="FF1C00"/>
          </a:solidFill>
          <a:ln w="12600" cap="rnd">
            <a:solidFill>
              <a:srgbClr val="FF1C00"/>
            </a:solidFill>
            <a:round/>
          </a:ln>
        </p:spPr>
        <p:style>
          <a:lnRef idx="0">
            <a:scrgbClr r="0" g="0" b="0"/>
          </a:lnRef>
          <a:fillRef idx="0">
            <a:scrgbClr r="0" g="0" b="0"/>
          </a:fillRef>
          <a:effectRef idx="0">
            <a:scrgbClr r="0" g="0" b="0"/>
          </a:effectRef>
          <a:fontRef idx="minor"/>
        </p:style>
      </p:sp>
      <p:sp>
        <p:nvSpPr>
          <p:cNvPr id="363" name="CustomShape 72"/>
          <p:cNvSpPr/>
          <p:nvPr/>
        </p:nvSpPr>
        <p:spPr>
          <a:xfrm>
            <a:off x="7953120" y="3682440"/>
            <a:ext cx="149040" cy="147240"/>
          </a:xfrm>
          <a:custGeom>
            <a:avLst/>
            <a:gdLst/>
            <a:ahLst/>
            <a:cxnLst/>
            <a:rect l="l" t="t" r="r" b="b"/>
            <a:pathLst>
              <a:path w="114" h="112">
                <a:moveTo>
                  <a:pt x="35" y="68"/>
                </a:moveTo>
                <a:lnTo>
                  <a:pt x="20" y="111"/>
                </a:lnTo>
                <a:lnTo>
                  <a:pt x="58" y="85"/>
                </a:lnTo>
                <a:lnTo>
                  <a:pt x="95" y="111"/>
                </a:lnTo>
                <a:lnTo>
                  <a:pt x="80" y="68"/>
                </a:lnTo>
                <a:lnTo>
                  <a:pt x="113" y="43"/>
                </a:lnTo>
                <a:lnTo>
                  <a:pt x="71" y="43"/>
                </a:lnTo>
                <a:lnTo>
                  <a:pt x="59" y="0"/>
                </a:lnTo>
                <a:lnTo>
                  <a:pt x="43" y="43"/>
                </a:lnTo>
                <a:lnTo>
                  <a:pt x="0" y="43"/>
                </a:lnTo>
                <a:lnTo>
                  <a:pt x="35" y="68"/>
                </a:lnTo>
              </a:path>
            </a:pathLst>
          </a:custGeom>
          <a:solidFill>
            <a:srgbClr val="FF1C00"/>
          </a:solidFill>
          <a:ln w="12600" cap="rnd">
            <a:solidFill>
              <a:srgbClr val="FF1C00"/>
            </a:solidFill>
            <a:round/>
          </a:ln>
        </p:spPr>
        <p:style>
          <a:lnRef idx="0">
            <a:scrgbClr r="0" g="0" b="0"/>
          </a:lnRef>
          <a:fillRef idx="0">
            <a:scrgbClr r="0" g="0" b="0"/>
          </a:fillRef>
          <a:effectRef idx="0">
            <a:scrgbClr r="0" g="0" b="0"/>
          </a:effectRef>
          <a:fontRef idx="minor"/>
        </p:style>
      </p:sp>
      <p:sp>
        <p:nvSpPr>
          <p:cNvPr id="364" name="CustomShape 73"/>
          <p:cNvSpPr/>
          <p:nvPr/>
        </p:nvSpPr>
        <p:spPr>
          <a:xfrm>
            <a:off x="4732200" y="3215520"/>
            <a:ext cx="6156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65" name="CustomShape 74"/>
          <p:cNvSpPr/>
          <p:nvPr/>
        </p:nvSpPr>
        <p:spPr>
          <a:xfrm>
            <a:off x="2838240" y="230616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66" name="CustomShape 75"/>
          <p:cNvSpPr/>
          <p:nvPr/>
        </p:nvSpPr>
        <p:spPr>
          <a:xfrm>
            <a:off x="3839760" y="248688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67" name="CustomShape 76"/>
          <p:cNvSpPr/>
          <p:nvPr/>
        </p:nvSpPr>
        <p:spPr>
          <a:xfrm>
            <a:off x="3989160" y="423324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68" name="CustomShape 77"/>
          <p:cNvSpPr/>
          <p:nvPr/>
        </p:nvSpPr>
        <p:spPr>
          <a:xfrm>
            <a:off x="3246120" y="3978000"/>
            <a:ext cx="648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69" name="CustomShape 78"/>
          <p:cNvSpPr/>
          <p:nvPr/>
        </p:nvSpPr>
        <p:spPr>
          <a:xfrm>
            <a:off x="3395520" y="3978000"/>
            <a:ext cx="630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70" name="CustomShape 79"/>
          <p:cNvSpPr/>
          <p:nvPr/>
        </p:nvSpPr>
        <p:spPr>
          <a:xfrm>
            <a:off x="3060360" y="3978000"/>
            <a:ext cx="648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71" name="CustomShape 80"/>
          <p:cNvSpPr/>
          <p:nvPr/>
        </p:nvSpPr>
        <p:spPr>
          <a:xfrm>
            <a:off x="2806560" y="33397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72" name="CustomShape 81"/>
          <p:cNvSpPr/>
          <p:nvPr/>
        </p:nvSpPr>
        <p:spPr>
          <a:xfrm>
            <a:off x="3438360" y="4285800"/>
            <a:ext cx="6156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73" name="CustomShape 82"/>
          <p:cNvSpPr/>
          <p:nvPr/>
        </p:nvSpPr>
        <p:spPr>
          <a:xfrm>
            <a:off x="3136680" y="39060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74" name="CustomShape 83"/>
          <p:cNvSpPr/>
          <p:nvPr/>
        </p:nvSpPr>
        <p:spPr>
          <a:xfrm>
            <a:off x="4732200" y="4089240"/>
            <a:ext cx="6156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75" name="CustomShape 84"/>
          <p:cNvSpPr/>
          <p:nvPr/>
        </p:nvSpPr>
        <p:spPr>
          <a:xfrm>
            <a:off x="4655880" y="434304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76" name="CustomShape 85"/>
          <p:cNvSpPr/>
          <p:nvPr/>
        </p:nvSpPr>
        <p:spPr>
          <a:xfrm>
            <a:off x="4713120" y="3133440"/>
            <a:ext cx="7560" cy="7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77" name="CustomShape 86"/>
          <p:cNvSpPr/>
          <p:nvPr/>
        </p:nvSpPr>
        <p:spPr>
          <a:xfrm>
            <a:off x="4694040" y="310644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78" name="CustomShape 87"/>
          <p:cNvSpPr/>
          <p:nvPr/>
        </p:nvSpPr>
        <p:spPr>
          <a:xfrm>
            <a:off x="2950920" y="248688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79" name="CustomShape 88"/>
          <p:cNvSpPr/>
          <p:nvPr/>
        </p:nvSpPr>
        <p:spPr>
          <a:xfrm>
            <a:off x="5838480" y="2771280"/>
            <a:ext cx="63000" cy="6048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80" name="CustomShape 89"/>
          <p:cNvSpPr/>
          <p:nvPr/>
        </p:nvSpPr>
        <p:spPr>
          <a:xfrm>
            <a:off x="5843160" y="3360600"/>
            <a:ext cx="648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81" name="CustomShape 90"/>
          <p:cNvSpPr/>
          <p:nvPr/>
        </p:nvSpPr>
        <p:spPr>
          <a:xfrm>
            <a:off x="6511680" y="3325320"/>
            <a:ext cx="63000" cy="6048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82" name="CustomShape 91"/>
          <p:cNvSpPr/>
          <p:nvPr/>
        </p:nvSpPr>
        <p:spPr>
          <a:xfrm>
            <a:off x="6140160" y="27061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83" name="CustomShape 92"/>
          <p:cNvSpPr/>
          <p:nvPr/>
        </p:nvSpPr>
        <p:spPr>
          <a:xfrm>
            <a:off x="6362280" y="2741400"/>
            <a:ext cx="648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84" name="CustomShape 93"/>
          <p:cNvSpPr/>
          <p:nvPr/>
        </p:nvSpPr>
        <p:spPr>
          <a:xfrm>
            <a:off x="6140160" y="2123640"/>
            <a:ext cx="630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85" name="CustomShape 94"/>
          <p:cNvSpPr/>
          <p:nvPr/>
        </p:nvSpPr>
        <p:spPr>
          <a:xfrm>
            <a:off x="6697440" y="24505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86" name="CustomShape 95"/>
          <p:cNvSpPr/>
          <p:nvPr/>
        </p:nvSpPr>
        <p:spPr>
          <a:xfrm>
            <a:off x="7102080" y="239184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87" name="CustomShape 96"/>
          <p:cNvSpPr/>
          <p:nvPr/>
        </p:nvSpPr>
        <p:spPr>
          <a:xfrm>
            <a:off x="7216560" y="3360600"/>
            <a:ext cx="630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88" name="CustomShape 97"/>
          <p:cNvSpPr/>
          <p:nvPr/>
        </p:nvSpPr>
        <p:spPr>
          <a:xfrm>
            <a:off x="6846480" y="3796920"/>
            <a:ext cx="6156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89" name="CustomShape 98"/>
          <p:cNvSpPr/>
          <p:nvPr/>
        </p:nvSpPr>
        <p:spPr>
          <a:xfrm>
            <a:off x="6994440" y="376164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90" name="CustomShape 99"/>
          <p:cNvSpPr/>
          <p:nvPr/>
        </p:nvSpPr>
        <p:spPr>
          <a:xfrm>
            <a:off x="7142040" y="3796920"/>
            <a:ext cx="648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91" name="CustomShape 100"/>
          <p:cNvSpPr/>
          <p:nvPr/>
        </p:nvSpPr>
        <p:spPr>
          <a:xfrm>
            <a:off x="7327800" y="3796920"/>
            <a:ext cx="630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92" name="CustomShape 101"/>
          <p:cNvSpPr/>
          <p:nvPr/>
        </p:nvSpPr>
        <p:spPr>
          <a:xfrm>
            <a:off x="6660720" y="41238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93" name="CustomShape 102"/>
          <p:cNvSpPr/>
          <p:nvPr/>
        </p:nvSpPr>
        <p:spPr>
          <a:xfrm>
            <a:off x="6956280" y="40525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94" name="CustomShape 103"/>
          <p:cNvSpPr/>
          <p:nvPr/>
        </p:nvSpPr>
        <p:spPr>
          <a:xfrm>
            <a:off x="7327800" y="401616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95" name="CustomShape 104"/>
          <p:cNvSpPr/>
          <p:nvPr/>
        </p:nvSpPr>
        <p:spPr>
          <a:xfrm>
            <a:off x="7327800" y="426996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96" name="CustomShape 105"/>
          <p:cNvSpPr/>
          <p:nvPr/>
        </p:nvSpPr>
        <p:spPr>
          <a:xfrm>
            <a:off x="7364160" y="423324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97" name="CustomShape 106"/>
          <p:cNvSpPr/>
          <p:nvPr/>
        </p:nvSpPr>
        <p:spPr>
          <a:xfrm>
            <a:off x="7291080" y="47077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98" name="CustomShape 107"/>
          <p:cNvSpPr/>
          <p:nvPr/>
        </p:nvSpPr>
        <p:spPr>
          <a:xfrm>
            <a:off x="7513200" y="481572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399" name="CustomShape 108"/>
          <p:cNvSpPr/>
          <p:nvPr/>
        </p:nvSpPr>
        <p:spPr>
          <a:xfrm>
            <a:off x="7583400" y="4809960"/>
            <a:ext cx="1080" cy="108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00" name="CustomShape 109"/>
          <p:cNvSpPr/>
          <p:nvPr/>
        </p:nvSpPr>
        <p:spPr>
          <a:xfrm>
            <a:off x="7583400" y="4809960"/>
            <a:ext cx="1080" cy="108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01" name="CustomShape 110"/>
          <p:cNvSpPr/>
          <p:nvPr/>
        </p:nvSpPr>
        <p:spPr>
          <a:xfrm>
            <a:off x="7583400" y="4809960"/>
            <a:ext cx="1080" cy="108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02" name="CustomShape 111"/>
          <p:cNvSpPr/>
          <p:nvPr/>
        </p:nvSpPr>
        <p:spPr>
          <a:xfrm>
            <a:off x="7735680" y="408924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03" name="CustomShape 112"/>
          <p:cNvSpPr/>
          <p:nvPr/>
        </p:nvSpPr>
        <p:spPr>
          <a:xfrm>
            <a:off x="7810200" y="383364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04" name="CustomShape 113"/>
          <p:cNvSpPr/>
          <p:nvPr/>
        </p:nvSpPr>
        <p:spPr>
          <a:xfrm>
            <a:off x="7957800" y="3871080"/>
            <a:ext cx="64800" cy="6048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05" name="CustomShape 114"/>
          <p:cNvSpPr/>
          <p:nvPr/>
        </p:nvSpPr>
        <p:spPr>
          <a:xfrm>
            <a:off x="7995960" y="35064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06" name="CustomShape 115"/>
          <p:cNvSpPr/>
          <p:nvPr/>
        </p:nvSpPr>
        <p:spPr>
          <a:xfrm>
            <a:off x="7735680" y="354276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07" name="CustomShape 116"/>
          <p:cNvSpPr/>
          <p:nvPr/>
        </p:nvSpPr>
        <p:spPr>
          <a:xfrm>
            <a:off x="8107200" y="325224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08" name="CustomShape 117"/>
          <p:cNvSpPr/>
          <p:nvPr/>
        </p:nvSpPr>
        <p:spPr>
          <a:xfrm>
            <a:off x="8218080" y="32155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09" name="CustomShape 118"/>
          <p:cNvSpPr/>
          <p:nvPr/>
        </p:nvSpPr>
        <p:spPr>
          <a:xfrm>
            <a:off x="7810200" y="2959920"/>
            <a:ext cx="630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10" name="CustomShape 119"/>
          <p:cNvSpPr/>
          <p:nvPr/>
        </p:nvSpPr>
        <p:spPr>
          <a:xfrm>
            <a:off x="7848360" y="2886840"/>
            <a:ext cx="6156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11" name="CustomShape 120"/>
          <p:cNvSpPr/>
          <p:nvPr/>
        </p:nvSpPr>
        <p:spPr>
          <a:xfrm>
            <a:off x="8329320" y="303336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12" name="CustomShape 121"/>
          <p:cNvSpPr/>
          <p:nvPr/>
        </p:nvSpPr>
        <p:spPr>
          <a:xfrm>
            <a:off x="8440560" y="299664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13" name="CustomShape 122"/>
          <p:cNvSpPr/>
          <p:nvPr/>
        </p:nvSpPr>
        <p:spPr>
          <a:xfrm>
            <a:off x="8238960" y="28332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14" name="CustomShape 123"/>
          <p:cNvSpPr/>
          <p:nvPr/>
        </p:nvSpPr>
        <p:spPr>
          <a:xfrm>
            <a:off x="7354800" y="2707920"/>
            <a:ext cx="6156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15" name="CustomShape 124"/>
          <p:cNvSpPr/>
          <p:nvPr/>
        </p:nvSpPr>
        <p:spPr>
          <a:xfrm>
            <a:off x="7068960" y="28519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16" name="CustomShape 125"/>
          <p:cNvSpPr/>
          <p:nvPr/>
        </p:nvSpPr>
        <p:spPr>
          <a:xfrm>
            <a:off x="6994440" y="303336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17" name="CustomShape 126"/>
          <p:cNvSpPr/>
          <p:nvPr/>
        </p:nvSpPr>
        <p:spPr>
          <a:xfrm>
            <a:off x="7030800" y="32155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18" name="CustomShape 127"/>
          <p:cNvSpPr/>
          <p:nvPr/>
        </p:nvSpPr>
        <p:spPr>
          <a:xfrm>
            <a:off x="7402320" y="317916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19" name="CustomShape 128"/>
          <p:cNvSpPr/>
          <p:nvPr/>
        </p:nvSpPr>
        <p:spPr>
          <a:xfrm>
            <a:off x="7513200" y="307008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20" name="CustomShape 129"/>
          <p:cNvSpPr/>
          <p:nvPr/>
        </p:nvSpPr>
        <p:spPr>
          <a:xfrm>
            <a:off x="7549920" y="285192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21" name="CustomShape 130"/>
          <p:cNvSpPr/>
          <p:nvPr/>
        </p:nvSpPr>
        <p:spPr>
          <a:xfrm>
            <a:off x="8070480" y="2596680"/>
            <a:ext cx="6156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22" name="CustomShape 131"/>
          <p:cNvSpPr/>
          <p:nvPr/>
        </p:nvSpPr>
        <p:spPr>
          <a:xfrm>
            <a:off x="8292960" y="2560320"/>
            <a:ext cx="630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23" name="CustomShape 132"/>
          <p:cNvSpPr/>
          <p:nvPr/>
        </p:nvSpPr>
        <p:spPr>
          <a:xfrm>
            <a:off x="8515080" y="25236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24" name="CustomShape 133"/>
          <p:cNvSpPr/>
          <p:nvPr/>
        </p:nvSpPr>
        <p:spPr>
          <a:xfrm>
            <a:off x="8551440" y="277920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25" name="CustomShape 134"/>
          <p:cNvSpPr/>
          <p:nvPr/>
        </p:nvSpPr>
        <p:spPr>
          <a:xfrm>
            <a:off x="8812080" y="25236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26" name="CustomShape 135"/>
          <p:cNvSpPr/>
          <p:nvPr/>
        </p:nvSpPr>
        <p:spPr>
          <a:xfrm>
            <a:off x="8700840" y="26694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27" name="CustomShape 136"/>
          <p:cNvSpPr/>
          <p:nvPr/>
        </p:nvSpPr>
        <p:spPr>
          <a:xfrm>
            <a:off x="8680320" y="2771280"/>
            <a:ext cx="63000" cy="6048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28" name="CustomShape 137"/>
          <p:cNvSpPr/>
          <p:nvPr/>
        </p:nvSpPr>
        <p:spPr>
          <a:xfrm>
            <a:off x="2554200" y="3528360"/>
            <a:ext cx="641160" cy="225360"/>
          </a:xfrm>
          <a:prstGeom prst="rect">
            <a:avLst/>
          </a:prstGeom>
          <a:noFill/>
          <a:ln w="0">
            <a:noFill/>
          </a:ln>
        </p:spPr>
        <p:style>
          <a:lnRef idx="0">
            <a:scrgbClr r="0" g="0" b="0"/>
          </a:lnRef>
          <a:fillRef idx="0">
            <a:scrgbClr r="0" g="0" b="0"/>
          </a:fillRef>
          <a:effectRef idx="0">
            <a:scrgbClr r="0" g="0" b="0"/>
          </a:effectRef>
          <a:fontRef idx="minor"/>
        </p:style>
        <p:txBody>
          <a:bodyPr lIns="90360" tIns="44280" rIns="90360" bIns="44280">
            <a:spAutoFit/>
          </a:bodyPr>
          <a:lstStyle/>
          <a:p>
            <a:pPr algn="ctr">
              <a:lnSpc>
                <a:spcPct val="100000"/>
              </a:lnSpc>
            </a:pPr>
            <a:r>
              <a:rPr lang="en-US" sz="900" b="1" strike="noStrike" spc="-1">
                <a:solidFill>
                  <a:srgbClr val="FF1C00"/>
                </a:solidFill>
                <a:latin typeface="Arial"/>
              </a:rPr>
              <a:t>LBNL</a:t>
            </a:r>
            <a:endParaRPr lang="en-US" sz="900" b="0" strike="noStrike" spc="-1">
              <a:latin typeface="Arial"/>
            </a:endParaRPr>
          </a:p>
        </p:txBody>
      </p:sp>
      <p:sp>
        <p:nvSpPr>
          <p:cNvPr id="429" name="CustomShape 138"/>
          <p:cNvSpPr/>
          <p:nvPr/>
        </p:nvSpPr>
        <p:spPr>
          <a:xfrm>
            <a:off x="2936880" y="1571040"/>
            <a:ext cx="529200" cy="392760"/>
          </a:xfrm>
          <a:prstGeom prst="rect">
            <a:avLst/>
          </a:prstGeom>
          <a:noFill/>
          <a:ln w="12600">
            <a:noFill/>
          </a:ln>
        </p:spPr>
        <p:style>
          <a:lnRef idx="0">
            <a:scrgbClr r="0" g="0" b="0"/>
          </a:lnRef>
          <a:fillRef idx="0">
            <a:scrgbClr r="0" g="0" b="0"/>
          </a:fillRef>
          <a:effectRef idx="0">
            <a:scrgbClr r="0" g="0" b="0"/>
          </a:effectRef>
          <a:fontRef idx="minor"/>
        </p:style>
        <p:txBody>
          <a:bodyPr wrap="none" lIns="90360" tIns="44280" rIns="90360" bIns="44280">
            <a:spAutoFit/>
          </a:bodyPr>
          <a:lstStyle/>
          <a:p>
            <a:pPr algn="ctr">
              <a:lnSpc>
                <a:spcPct val="100000"/>
              </a:lnSpc>
            </a:pPr>
            <a:r>
              <a:rPr lang="en-US" sz="1000" b="1" strike="noStrike" spc="-1">
                <a:solidFill>
                  <a:srgbClr val="FF1C00"/>
                </a:solidFill>
                <a:latin typeface="Calibri"/>
              </a:rPr>
              <a:t>CENPA</a:t>
            </a:r>
            <a:endParaRPr lang="en-US" sz="1000" b="0" strike="noStrike" spc="-1">
              <a:latin typeface="Arial"/>
            </a:endParaRPr>
          </a:p>
          <a:p>
            <a:pPr algn="ctr">
              <a:lnSpc>
                <a:spcPct val="100000"/>
              </a:lnSpc>
            </a:pPr>
            <a:r>
              <a:rPr lang="en-US" sz="1000" b="1" strike="noStrike" spc="-1">
                <a:solidFill>
                  <a:srgbClr val="FF1C00"/>
                </a:solidFill>
                <a:latin typeface="Calibri"/>
              </a:rPr>
              <a:t>INT</a:t>
            </a:r>
            <a:endParaRPr lang="en-US" sz="1000" b="0" strike="noStrike" spc="-1">
              <a:latin typeface="Arial"/>
            </a:endParaRPr>
          </a:p>
        </p:txBody>
      </p:sp>
      <p:sp>
        <p:nvSpPr>
          <p:cNvPr id="430" name="CustomShape 139"/>
          <p:cNvSpPr/>
          <p:nvPr/>
        </p:nvSpPr>
        <p:spPr>
          <a:xfrm>
            <a:off x="4480920" y="3655800"/>
            <a:ext cx="422640" cy="225360"/>
          </a:xfrm>
          <a:prstGeom prst="rect">
            <a:avLst/>
          </a:prstGeom>
          <a:noFill/>
          <a:ln w="12600">
            <a:noFill/>
          </a:ln>
        </p:spPr>
        <p:style>
          <a:lnRef idx="0">
            <a:scrgbClr r="0" g="0" b="0"/>
          </a:lnRef>
          <a:fillRef idx="0">
            <a:scrgbClr r="0" g="0" b="0"/>
          </a:fillRef>
          <a:effectRef idx="0">
            <a:scrgbClr r="0" g="0" b="0"/>
          </a:effectRef>
          <a:fontRef idx="minor"/>
        </p:style>
        <p:txBody>
          <a:bodyPr wrap="none" lIns="90360" tIns="44280" rIns="90360" bIns="44280">
            <a:spAutoFit/>
          </a:bodyPr>
          <a:lstStyle/>
          <a:p>
            <a:pPr algn="ctr">
              <a:lnSpc>
                <a:spcPct val="100000"/>
              </a:lnSpc>
            </a:pPr>
            <a:r>
              <a:rPr lang="en-US" sz="900" b="1" strike="noStrike" spc="-1">
                <a:solidFill>
                  <a:srgbClr val="FC0128"/>
                </a:solidFill>
                <a:latin typeface="Calibri"/>
              </a:rPr>
              <a:t>LANL</a:t>
            </a:r>
            <a:endParaRPr lang="en-US" sz="900" b="0" strike="noStrike" spc="-1">
              <a:latin typeface="Arial"/>
            </a:endParaRPr>
          </a:p>
        </p:txBody>
      </p:sp>
      <p:sp>
        <p:nvSpPr>
          <p:cNvPr id="431" name="CustomShape 140"/>
          <p:cNvSpPr/>
          <p:nvPr/>
        </p:nvSpPr>
        <p:spPr>
          <a:xfrm>
            <a:off x="6398280" y="2517480"/>
            <a:ext cx="442440" cy="240480"/>
          </a:xfrm>
          <a:prstGeom prst="rect">
            <a:avLst/>
          </a:prstGeom>
          <a:solidFill>
            <a:srgbClr val="FF9933"/>
          </a:solidFill>
          <a:ln w="12600">
            <a:solidFill>
              <a:srgbClr val="FF0000"/>
            </a:solidFill>
            <a:miter/>
          </a:ln>
        </p:spPr>
        <p:style>
          <a:lnRef idx="0">
            <a:scrgbClr r="0" g="0" b="0"/>
          </a:lnRef>
          <a:fillRef idx="0">
            <a:scrgbClr r="0" g="0" b="0"/>
          </a:fillRef>
          <a:effectRef idx="0">
            <a:scrgbClr r="0" g="0" b="0"/>
          </a:effectRef>
          <a:fontRef idx="minor"/>
        </p:style>
        <p:txBody>
          <a:bodyPr wrap="none" lIns="90360" tIns="44280" rIns="90360" bIns="44280">
            <a:spAutoFit/>
          </a:bodyPr>
          <a:lstStyle/>
          <a:p>
            <a:pPr algn="ctr">
              <a:lnSpc>
                <a:spcPct val="100000"/>
              </a:lnSpc>
            </a:pPr>
            <a:r>
              <a:rPr lang="en-US" sz="1000" b="1" strike="noStrike" spc="-1">
                <a:solidFill>
                  <a:srgbClr val="000000"/>
                </a:solidFill>
                <a:latin typeface="Arial"/>
              </a:rPr>
              <a:t>ANL</a:t>
            </a:r>
            <a:endParaRPr lang="en-US" sz="1000" b="0" strike="noStrike" spc="-1">
              <a:latin typeface="Arial"/>
            </a:endParaRPr>
          </a:p>
        </p:txBody>
      </p:sp>
      <p:sp>
        <p:nvSpPr>
          <p:cNvPr id="432" name="CustomShape 141"/>
          <p:cNvSpPr/>
          <p:nvPr/>
        </p:nvSpPr>
        <p:spPr>
          <a:xfrm>
            <a:off x="5625360" y="4371480"/>
            <a:ext cx="504720" cy="240480"/>
          </a:xfrm>
          <a:prstGeom prst="rect">
            <a:avLst/>
          </a:prstGeom>
          <a:noFill/>
          <a:ln w="12600">
            <a:noFill/>
          </a:ln>
        </p:spPr>
        <p:style>
          <a:lnRef idx="0">
            <a:scrgbClr r="0" g="0" b="0"/>
          </a:lnRef>
          <a:fillRef idx="0">
            <a:scrgbClr r="0" g="0" b="0"/>
          </a:fillRef>
          <a:effectRef idx="0">
            <a:scrgbClr r="0" g="0" b="0"/>
          </a:effectRef>
          <a:fontRef idx="minor"/>
        </p:style>
        <p:txBody>
          <a:bodyPr wrap="none" lIns="90360" tIns="44280" rIns="90360" bIns="44280">
            <a:spAutoFit/>
          </a:bodyPr>
          <a:lstStyle/>
          <a:p>
            <a:pPr algn="ctr">
              <a:lnSpc>
                <a:spcPct val="100000"/>
              </a:lnSpc>
            </a:pPr>
            <a:r>
              <a:rPr lang="en-US" sz="1000" b="1" strike="noStrike" spc="-1">
                <a:solidFill>
                  <a:srgbClr val="FF1C00"/>
                </a:solidFill>
                <a:latin typeface="Calibri"/>
              </a:rPr>
              <a:t>TAMU</a:t>
            </a:r>
            <a:endParaRPr lang="en-US" sz="1000" b="0" strike="noStrike" spc="-1">
              <a:latin typeface="Arial"/>
            </a:endParaRPr>
          </a:p>
        </p:txBody>
      </p:sp>
      <p:sp>
        <p:nvSpPr>
          <p:cNvPr id="433" name="CustomShape 142"/>
          <p:cNvSpPr/>
          <p:nvPr/>
        </p:nvSpPr>
        <p:spPr>
          <a:xfrm>
            <a:off x="7554600" y="3644280"/>
            <a:ext cx="463680" cy="240480"/>
          </a:xfrm>
          <a:prstGeom prst="rect">
            <a:avLst/>
          </a:prstGeom>
          <a:noFill/>
          <a:ln w="12600">
            <a:noFill/>
          </a:ln>
        </p:spPr>
        <p:style>
          <a:lnRef idx="0">
            <a:scrgbClr r="0" g="0" b="0"/>
          </a:lnRef>
          <a:fillRef idx="0">
            <a:scrgbClr r="0" g="0" b="0"/>
          </a:fillRef>
          <a:effectRef idx="0">
            <a:scrgbClr r="0" g="0" b="0"/>
          </a:effectRef>
          <a:fontRef idx="minor"/>
        </p:style>
        <p:txBody>
          <a:bodyPr wrap="none" lIns="90360" tIns="44280" rIns="90360" bIns="44280">
            <a:spAutoFit/>
          </a:bodyPr>
          <a:lstStyle/>
          <a:p>
            <a:pPr algn="ctr">
              <a:lnSpc>
                <a:spcPct val="100000"/>
              </a:lnSpc>
            </a:pPr>
            <a:r>
              <a:rPr lang="en-US" sz="1000" b="1" strike="noStrike" spc="-1">
                <a:solidFill>
                  <a:srgbClr val="FF1C00"/>
                </a:solidFill>
                <a:latin typeface="Calibri"/>
              </a:rPr>
              <a:t>TUNL</a:t>
            </a:r>
            <a:endParaRPr lang="en-US" sz="1000" b="0" strike="noStrike" spc="-1">
              <a:latin typeface="Arial"/>
            </a:endParaRPr>
          </a:p>
        </p:txBody>
      </p:sp>
      <p:sp>
        <p:nvSpPr>
          <p:cNvPr id="434" name="CustomShape 143"/>
          <p:cNvSpPr/>
          <p:nvPr/>
        </p:nvSpPr>
        <p:spPr>
          <a:xfrm>
            <a:off x="8417160" y="3446280"/>
            <a:ext cx="590400" cy="240480"/>
          </a:xfrm>
          <a:prstGeom prst="rect">
            <a:avLst/>
          </a:prstGeom>
          <a:solidFill>
            <a:srgbClr val="FF9933"/>
          </a:solidFill>
          <a:ln w="12600">
            <a:solidFill>
              <a:srgbClr val="FF0000"/>
            </a:solidFill>
            <a:miter/>
          </a:ln>
        </p:spPr>
        <p:style>
          <a:lnRef idx="0">
            <a:scrgbClr r="0" g="0" b="0"/>
          </a:lnRef>
          <a:fillRef idx="0">
            <a:scrgbClr r="0" g="0" b="0"/>
          </a:fillRef>
          <a:effectRef idx="0">
            <a:scrgbClr r="0" g="0" b="0"/>
          </a:effectRef>
          <a:fontRef idx="minor"/>
        </p:style>
        <p:txBody>
          <a:bodyPr wrap="none" lIns="90360" tIns="44280" rIns="90360" bIns="44280">
            <a:spAutoFit/>
          </a:bodyPr>
          <a:lstStyle/>
          <a:p>
            <a:pPr algn="ctr">
              <a:lnSpc>
                <a:spcPct val="100000"/>
              </a:lnSpc>
            </a:pPr>
            <a:r>
              <a:rPr lang="en-US" sz="1000" b="1" strike="noStrike" spc="-1">
                <a:solidFill>
                  <a:srgbClr val="000000"/>
                </a:solidFill>
                <a:latin typeface="Arial"/>
              </a:rPr>
              <a:t>TJNAF</a:t>
            </a:r>
            <a:endParaRPr lang="en-US" sz="1000" b="0" strike="noStrike" spc="-1">
              <a:latin typeface="Arial"/>
            </a:endParaRPr>
          </a:p>
        </p:txBody>
      </p:sp>
      <p:sp>
        <p:nvSpPr>
          <p:cNvPr id="435" name="CustomShape 144"/>
          <p:cNvSpPr/>
          <p:nvPr/>
        </p:nvSpPr>
        <p:spPr>
          <a:xfrm>
            <a:off x="8634960" y="2991960"/>
            <a:ext cx="442440" cy="240480"/>
          </a:xfrm>
          <a:prstGeom prst="rect">
            <a:avLst/>
          </a:prstGeom>
          <a:solidFill>
            <a:srgbClr val="FF9933"/>
          </a:solidFill>
          <a:ln w="12600">
            <a:solidFill>
              <a:srgbClr val="FF0000"/>
            </a:solidFill>
            <a:miter/>
          </a:ln>
        </p:spPr>
        <p:style>
          <a:lnRef idx="0">
            <a:scrgbClr r="0" g="0" b="0"/>
          </a:lnRef>
          <a:fillRef idx="0">
            <a:scrgbClr r="0" g="0" b="0"/>
          </a:fillRef>
          <a:effectRef idx="0">
            <a:scrgbClr r="0" g="0" b="0"/>
          </a:effectRef>
          <a:fontRef idx="minor"/>
        </p:style>
        <p:txBody>
          <a:bodyPr wrap="none" lIns="90360" tIns="44280" rIns="90360" bIns="44280">
            <a:spAutoFit/>
          </a:bodyPr>
          <a:lstStyle/>
          <a:p>
            <a:pPr algn="ctr">
              <a:lnSpc>
                <a:spcPct val="100000"/>
              </a:lnSpc>
            </a:pPr>
            <a:r>
              <a:rPr lang="en-US" sz="1000" b="1" strike="noStrike" spc="-1">
                <a:solidFill>
                  <a:srgbClr val="000000"/>
                </a:solidFill>
                <a:latin typeface="Arial"/>
              </a:rPr>
              <a:t>BNL</a:t>
            </a:r>
            <a:endParaRPr lang="en-US" sz="1000" b="0" strike="noStrike" spc="-1">
              <a:latin typeface="Arial"/>
            </a:endParaRPr>
          </a:p>
        </p:txBody>
      </p:sp>
      <p:sp>
        <p:nvSpPr>
          <p:cNvPr id="436" name="CustomShape 145"/>
          <p:cNvSpPr/>
          <p:nvPr/>
        </p:nvSpPr>
        <p:spPr>
          <a:xfrm>
            <a:off x="8923680" y="2517120"/>
            <a:ext cx="389160" cy="240480"/>
          </a:xfrm>
          <a:prstGeom prst="rect">
            <a:avLst/>
          </a:prstGeom>
          <a:noFill/>
          <a:ln w="12600">
            <a:noFill/>
          </a:ln>
        </p:spPr>
        <p:style>
          <a:lnRef idx="0">
            <a:scrgbClr r="0" g="0" b="0"/>
          </a:lnRef>
          <a:fillRef idx="0">
            <a:scrgbClr r="0" g="0" b="0"/>
          </a:fillRef>
          <a:effectRef idx="0">
            <a:scrgbClr r="0" g="0" b="0"/>
          </a:effectRef>
          <a:fontRef idx="minor"/>
        </p:style>
        <p:txBody>
          <a:bodyPr wrap="none" lIns="90360" tIns="44280" rIns="90360" bIns="44280">
            <a:spAutoFit/>
          </a:bodyPr>
          <a:lstStyle/>
          <a:p>
            <a:pPr algn="ctr">
              <a:lnSpc>
                <a:spcPct val="100000"/>
              </a:lnSpc>
            </a:pPr>
            <a:r>
              <a:rPr lang="en-US" sz="1000" b="1" strike="noStrike" spc="-1">
                <a:solidFill>
                  <a:srgbClr val="FF1C00"/>
                </a:solidFill>
                <a:latin typeface="Calibri"/>
              </a:rPr>
              <a:t>MIT</a:t>
            </a:r>
            <a:endParaRPr lang="en-US" sz="1000" b="0" strike="noStrike" spc="-1">
              <a:latin typeface="Arial"/>
            </a:endParaRPr>
          </a:p>
        </p:txBody>
      </p:sp>
      <p:sp>
        <p:nvSpPr>
          <p:cNvPr id="437" name="CustomShape 146"/>
          <p:cNvSpPr/>
          <p:nvPr/>
        </p:nvSpPr>
        <p:spPr>
          <a:xfrm>
            <a:off x="5473440" y="4306680"/>
            <a:ext cx="630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38" name="CustomShape 147"/>
          <p:cNvSpPr/>
          <p:nvPr/>
        </p:nvSpPr>
        <p:spPr>
          <a:xfrm>
            <a:off x="5584680" y="452376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39" name="CustomShape 148"/>
          <p:cNvSpPr/>
          <p:nvPr/>
        </p:nvSpPr>
        <p:spPr>
          <a:xfrm>
            <a:off x="5992560" y="47797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40" name="CustomShape 149"/>
          <p:cNvSpPr/>
          <p:nvPr/>
        </p:nvSpPr>
        <p:spPr>
          <a:xfrm>
            <a:off x="6438600" y="467028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41" name="CustomShape 150"/>
          <p:cNvSpPr/>
          <p:nvPr/>
        </p:nvSpPr>
        <p:spPr>
          <a:xfrm>
            <a:off x="5824440" y="4306680"/>
            <a:ext cx="648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42" name="CustomShape 151"/>
          <p:cNvSpPr/>
          <p:nvPr/>
        </p:nvSpPr>
        <p:spPr>
          <a:xfrm>
            <a:off x="6345000" y="3897000"/>
            <a:ext cx="630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43" name="CustomShape 152"/>
          <p:cNvSpPr/>
          <p:nvPr/>
        </p:nvSpPr>
        <p:spPr>
          <a:xfrm>
            <a:off x="7402320" y="26154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44" name="CustomShape 153"/>
          <p:cNvSpPr/>
          <p:nvPr/>
        </p:nvSpPr>
        <p:spPr>
          <a:xfrm>
            <a:off x="3184200" y="3591720"/>
            <a:ext cx="64800" cy="63000"/>
          </a:xfrm>
          <a:prstGeom prst="ellipse">
            <a:avLst/>
          </a:prstGeom>
          <a:solidFill>
            <a:srgbClr val="FC0128"/>
          </a:solidFill>
          <a:ln w="12600">
            <a:solidFill>
              <a:srgbClr val="000000"/>
            </a:solidFill>
            <a:round/>
          </a:ln>
        </p:spPr>
        <p:style>
          <a:lnRef idx="0">
            <a:scrgbClr r="0" g="0" b="0"/>
          </a:lnRef>
          <a:fillRef idx="0">
            <a:scrgbClr r="0" g="0" b="0"/>
          </a:fillRef>
          <a:effectRef idx="0">
            <a:scrgbClr r="0" g="0" b="0"/>
          </a:effectRef>
          <a:fontRef idx="minor"/>
        </p:style>
      </p:sp>
      <p:sp>
        <p:nvSpPr>
          <p:cNvPr id="445" name="CustomShape 154"/>
          <p:cNvSpPr/>
          <p:nvPr/>
        </p:nvSpPr>
        <p:spPr>
          <a:xfrm>
            <a:off x="3122280" y="3401280"/>
            <a:ext cx="64584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81"/>
              </a:spcBef>
            </a:pPr>
            <a:r>
              <a:rPr lang="en-US" sz="900" b="1" strike="noStrike" spc="-1">
                <a:solidFill>
                  <a:srgbClr val="CC0000"/>
                </a:solidFill>
                <a:latin typeface="Arial"/>
              </a:rPr>
              <a:t>LLNL</a:t>
            </a:r>
            <a:endParaRPr lang="en-US" sz="900" b="0" strike="noStrike" spc="-1">
              <a:latin typeface="Arial"/>
            </a:endParaRPr>
          </a:p>
        </p:txBody>
      </p:sp>
      <p:sp>
        <p:nvSpPr>
          <p:cNvPr id="446" name="CustomShape 155"/>
          <p:cNvSpPr/>
          <p:nvPr/>
        </p:nvSpPr>
        <p:spPr>
          <a:xfrm>
            <a:off x="6848280" y="26442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47" name="CustomShape 156"/>
          <p:cNvSpPr/>
          <p:nvPr/>
        </p:nvSpPr>
        <p:spPr>
          <a:xfrm>
            <a:off x="6848280" y="28969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48" name="CustomShape 157"/>
          <p:cNvSpPr/>
          <p:nvPr/>
        </p:nvSpPr>
        <p:spPr>
          <a:xfrm>
            <a:off x="6722640" y="30859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49" name="CustomShape 158"/>
          <p:cNvSpPr/>
          <p:nvPr/>
        </p:nvSpPr>
        <p:spPr>
          <a:xfrm>
            <a:off x="7227720" y="251712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50" name="CustomShape 159"/>
          <p:cNvSpPr/>
          <p:nvPr/>
        </p:nvSpPr>
        <p:spPr>
          <a:xfrm>
            <a:off x="7102080" y="29599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51" name="CustomShape 160"/>
          <p:cNvSpPr/>
          <p:nvPr/>
        </p:nvSpPr>
        <p:spPr>
          <a:xfrm>
            <a:off x="7607160" y="510804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52" name="CustomShape 161"/>
          <p:cNvSpPr/>
          <p:nvPr/>
        </p:nvSpPr>
        <p:spPr>
          <a:xfrm>
            <a:off x="7859520" y="3908160"/>
            <a:ext cx="648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53" name="CustomShape 162"/>
          <p:cNvSpPr/>
          <p:nvPr/>
        </p:nvSpPr>
        <p:spPr>
          <a:xfrm>
            <a:off x="8048520" y="340164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54" name="CustomShape 163"/>
          <p:cNvSpPr/>
          <p:nvPr/>
        </p:nvSpPr>
        <p:spPr>
          <a:xfrm>
            <a:off x="7922880" y="35917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55" name="CustomShape 164"/>
          <p:cNvSpPr/>
          <p:nvPr/>
        </p:nvSpPr>
        <p:spPr>
          <a:xfrm>
            <a:off x="8175240" y="34650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56" name="CustomShape 165"/>
          <p:cNvSpPr/>
          <p:nvPr/>
        </p:nvSpPr>
        <p:spPr>
          <a:xfrm>
            <a:off x="8111880" y="35917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57" name="CustomShape 166"/>
          <p:cNvSpPr/>
          <p:nvPr/>
        </p:nvSpPr>
        <p:spPr>
          <a:xfrm>
            <a:off x="8238960" y="35917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58" name="CustomShape 167"/>
          <p:cNvSpPr/>
          <p:nvPr/>
        </p:nvSpPr>
        <p:spPr>
          <a:xfrm>
            <a:off x="8111880" y="295992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59" name="CustomShape 168"/>
          <p:cNvSpPr/>
          <p:nvPr/>
        </p:nvSpPr>
        <p:spPr>
          <a:xfrm>
            <a:off x="8678520" y="2904840"/>
            <a:ext cx="63000" cy="6300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60" name="CustomShape 169"/>
          <p:cNvSpPr/>
          <p:nvPr/>
        </p:nvSpPr>
        <p:spPr>
          <a:xfrm>
            <a:off x="7859520" y="2455200"/>
            <a:ext cx="63000" cy="6156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61" name="CustomShape 170"/>
          <p:cNvSpPr/>
          <p:nvPr/>
        </p:nvSpPr>
        <p:spPr>
          <a:xfrm>
            <a:off x="8807040" y="2580840"/>
            <a:ext cx="149040" cy="147240"/>
          </a:xfrm>
          <a:custGeom>
            <a:avLst/>
            <a:gdLst/>
            <a:ahLst/>
            <a:cxnLst/>
            <a:rect l="l" t="t" r="r" b="b"/>
            <a:pathLst>
              <a:path w="114" h="112">
                <a:moveTo>
                  <a:pt x="36" y="68"/>
                </a:moveTo>
                <a:lnTo>
                  <a:pt x="20" y="110"/>
                </a:lnTo>
                <a:lnTo>
                  <a:pt x="58" y="85"/>
                </a:lnTo>
                <a:lnTo>
                  <a:pt x="95" y="111"/>
                </a:lnTo>
                <a:lnTo>
                  <a:pt x="80" y="68"/>
                </a:lnTo>
                <a:lnTo>
                  <a:pt x="113" y="43"/>
                </a:lnTo>
                <a:lnTo>
                  <a:pt x="71" y="43"/>
                </a:lnTo>
                <a:lnTo>
                  <a:pt x="59" y="0"/>
                </a:lnTo>
                <a:lnTo>
                  <a:pt x="43" y="43"/>
                </a:lnTo>
                <a:lnTo>
                  <a:pt x="0" y="43"/>
                </a:lnTo>
                <a:lnTo>
                  <a:pt x="36" y="68"/>
                </a:lnTo>
              </a:path>
            </a:pathLst>
          </a:custGeom>
          <a:solidFill>
            <a:srgbClr val="FF1C00"/>
          </a:solidFill>
          <a:ln w="12600" cap="rnd">
            <a:solidFill>
              <a:srgbClr val="FF1C00"/>
            </a:solidFill>
            <a:round/>
          </a:ln>
        </p:spPr>
        <p:style>
          <a:lnRef idx="0">
            <a:scrgbClr r="0" g="0" b="0"/>
          </a:lnRef>
          <a:fillRef idx="0">
            <a:scrgbClr r="0" g="0" b="0"/>
          </a:fillRef>
          <a:effectRef idx="0">
            <a:scrgbClr r="0" g="0" b="0"/>
          </a:effectRef>
          <a:fontRef idx="minor"/>
        </p:style>
      </p:sp>
      <p:sp>
        <p:nvSpPr>
          <p:cNvPr id="462" name="CustomShape 171"/>
          <p:cNvSpPr/>
          <p:nvPr/>
        </p:nvSpPr>
        <p:spPr>
          <a:xfrm>
            <a:off x="2868480" y="1760040"/>
            <a:ext cx="150480" cy="147240"/>
          </a:xfrm>
          <a:custGeom>
            <a:avLst/>
            <a:gdLst/>
            <a:ahLst/>
            <a:cxnLst/>
            <a:rect l="l" t="t" r="r" b="b"/>
            <a:pathLst>
              <a:path w="114" h="112">
                <a:moveTo>
                  <a:pt x="35" y="68"/>
                </a:moveTo>
                <a:lnTo>
                  <a:pt x="20" y="110"/>
                </a:lnTo>
                <a:lnTo>
                  <a:pt x="58" y="85"/>
                </a:lnTo>
                <a:lnTo>
                  <a:pt x="95" y="111"/>
                </a:lnTo>
                <a:lnTo>
                  <a:pt x="79" y="68"/>
                </a:lnTo>
                <a:lnTo>
                  <a:pt x="113" y="43"/>
                </a:lnTo>
                <a:lnTo>
                  <a:pt x="71" y="43"/>
                </a:lnTo>
                <a:lnTo>
                  <a:pt x="59" y="0"/>
                </a:lnTo>
                <a:lnTo>
                  <a:pt x="43" y="43"/>
                </a:lnTo>
                <a:lnTo>
                  <a:pt x="0" y="43"/>
                </a:lnTo>
                <a:lnTo>
                  <a:pt x="35" y="68"/>
                </a:lnTo>
              </a:path>
            </a:pathLst>
          </a:custGeom>
          <a:solidFill>
            <a:srgbClr val="FF1C00"/>
          </a:solidFill>
          <a:ln w="12600" cap="rnd">
            <a:solidFill>
              <a:srgbClr val="FF1C00"/>
            </a:solidFill>
            <a:round/>
          </a:ln>
        </p:spPr>
        <p:style>
          <a:lnRef idx="0">
            <a:scrgbClr r="0" g="0" b="0"/>
          </a:lnRef>
          <a:fillRef idx="0">
            <a:scrgbClr r="0" g="0" b="0"/>
          </a:fillRef>
          <a:effectRef idx="0">
            <a:scrgbClr r="0" g="0" b="0"/>
          </a:effectRef>
          <a:fontRef idx="minor"/>
        </p:style>
      </p:sp>
      <p:sp>
        <p:nvSpPr>
          <p:cNvPr id="463" name="CustomShape 172"/>
          <p:cNvSpPr/>
          <p:nvPr/>
        </p:nvSpPr>
        <p:spPr>
          <a:xfrm>
            <a:off x="8143560" y="4439520"/>
            <a:ext cx="1379160" cy="240480"/>
          </a:xfrm>
          <a:prstGeom prst="rect">
            <a:avLst/>
          </a:prstGeom>
          <a:noFill/>
          <a:ln w="0">
            <a:noFill/>
          </a:ln>
        </p:spPr>
        <p:style>
          <a:lnRef idx="0">
            <a:scrgbClr r="0" g="0" b="0"/>
          </a:lnRef>
          <a:fillRef idx="0">
            <a:scrgbClr r="0" g="0" b="0"/>
          </a:fillRef>
          <a:effectRef idx="0">
            <a:scrgbClr r="0" g="0" b="0"/>
          </a:effectRef>
          <a:fontRef idx="minor"/>
        </p:style>
        <p:txBody>
          <a:bodyPr lIns="90360" tIns="44280" rIns="90360" bIns="44280">
            <a:spAutoFit/>
          </a:bodyPr>
          <a:lstStyle/>
          <a:p>
            <a:pPr algn="ctr">
              <a:lnSpc>
                <a:spcPct val="100000"/>
              </a:lnSpc>
            </a:pPr>
            <a:r>
              <a:rPr lang="en-US" sz="1000" b="1" strike="noStrike" spc="-1">
                <a:solidFill>
                  <a:srgbClr val="0000FF"/>
                </a:solidFill>
                <a:latin typeface="Times New Roman"/>
              </a:rPr>
              <a:t>University</a:t>
            </a:r>
            <a:endParaRPr lang="en-US" sz="1000" b="0" strike="noStrike" spc="-1">
              <a:latin typeface="Arial"/>
            </a:endParaRPr>
          </a:p>
        </p:txBody>
      </p:sp>
      <p:sp>
        <p:nvSpPr>
          <p:cNvPr id="464" name="CustomShape 173"/>
          <p:cNvSpPr/>
          <p:nvPr/>
        </p:nvSpPr>
        <p:spPr>
          <a:xfrm flipH="1">
            <a:off x="8314920" y="4509720"/>
            <a:ext cx="80640" cy="95040"/>
          </a:xfrm>
          <a:prstGeom prst="ellipse">
            <a:avLst/>
          </a:prstGeom>
          <a:solidFill>
            <a:srgbClr val="0000FF"/>
          </a:solidFill>
          <a:ln w="12600">
            <a:solidFill>
              <a:srgbClr val="0000FF"/>
            </a:solidFill>
            <a:round/>
          </a:ln>
        </p:spPr>
        <p:style>
          <a:lnRef idx="0">
            <a:scrgbClr r="0" g="0" b="0"/>
          </a:lnRef>
          <a:fillRef idx="0">
            <a:scrgbClr r="0" g="0" b="0"/>
          </a:fillRef>
          <a:effectRef idx="0">
            <a:scrgbClr r="0" g="0" b="0"/>
          </a:effectRef>
          <a:fontRef idx="minor"/>
        </p:style>
      </p:sp>
      <p:sp>
        <p:nvSpPr>
          <p:cNvPr id="465" name="CustomShape 174"/>
          <p:cNvSpPr/>
          <p:nvPr/>
        </p:nvSpPr>
        <p:spPr>
          <a:xfrm>
            <a:off x="8278560" y="5273280"/>
            <a:ext cx="150480" cy="153720"/>
          </a:xfrm>
          <a:custGeom>
            <a:avLst/>
            <a:gdLst/>
            <a:ahLst/>
            <a:cxnLst/>
            <a:rect l="l" t="t" r="r" b="b"/>
            <a:pathLst>
              <a:path w="114" h="112">
                <a:moveTo>
                  <a:pt x="35" y="68"/>
                </a:moveTo>
                <a:lnTo>
                  <a:pt x="20" y="110"/>
                </a:lnTo>
                <a:lnTo>
                  <a:pt x="58" y="86"/>
                </a:lnTo>
                <a:lnTo>
                  <a:pt x="95" y="111"/>
                </a:lnTo>
                <a:lnTo>
                  <a:pt x="79" y="68"/>
                </a:lnTo>
                <a:lnTo>
                  <a:pt x="113" y="43"/>
                </a:lnTo>
                <a:lnTo>
                  <a:pt x="71" y="43"/>
                </a:lnTo>
                <a:lnTo>
                  <a:pt x="59" y="0"/>
                </a:lnTo>
                <a:lnTo>
                  <a:pt x="43" y="43"/>
                </a:lnTo>
                <a:lnTo>
                  <a:pt x="0" y="43"/>
                </a:lnTo>
                <a:lnTo>
                  <a:pt x="35" y="68"/>
                </a:lnTo>
              </a:path>
            </a:pathLst>
          </a:custGeom>
          <a:solidFill>
            <a:srgbClr val="FF1C00"/>
          </a:solidFill>
          <a:ln w="12600" cap="rnd">
            <a:solidFill>
              <a:srgbClr val="FF1C00"/>
            </a:solidFill>
            <a:round/>
          </a:ln>
        </p:spPr>
        <p:style>
          <a:lnRef idx="0">
            <a:scrgbClr r="0" g="0" b="0"/>
          </a:lnRef>
          <a:fillRef idx="0">
            <a:scrgbClr r="0" g="0" b="0"/>
          </a:fillRef>
          <a:effectRef idx="0">
            <a:scrgbClr r="0" g="0" b="0"/>
          </a:effectRef>
          <a:fontRef idx="minor"/>
        </p:style>
      </p:sp>
      <p:sp>
        <p:nvSpPr>
          <p:cNvPr id="466" name="CustomShape 175"/>
          <p:cNvSpPr/>
          <p:nvPr/>
        </p:nvSpPr>
        <p:spPr>
          <a:xfrm>
            <a:off x="8250120" y="4164840"/>
            <a:ext cx="252000" cy="198000"/>
          </a:xfrm>
          <a:prstGeom prst="rect">
            <a:avLst/>
          </a:prstGeom>
          <a:solidFill>
            <a:srgbClr val="FF9933"/>
          </a:solidFill>
          <a:ln w="9360">
            <a:solidFill>
              <a:srgbClr val="FF0000"/>
            </a:solidFill>
            <a:miter/>
          </a:ln>
        </p:spPr>
        <p:style>
          <a:lnRef idx="0">
            <a:scrgbClr r="0" g="0" b="0"/>
          </a:lnRef>
          <a:fillRef idx="0">
            <a:scrgbClr r="0" g="0" b="0"/>
          </a:fillRef>
          <a:effectRef idx="0">
            <a:scrgbClr r="0" g="0" b="0"/>
          </a:effectRef>
          <a:fontRef idx="minor"/>
        </p:style>
      </p:sp>
      <p:sp>
        <p:nvSpPr>
          <p:cNvPr id="467" name="CustomShape 176"/>
          <p:cNvSpPr/>
          <p:nvPr/>
        </p:nvSpPr>
        <p:spPr>
          <a:xfrm>
            <a:off x="8480160" y="4195080"/>
            <a:ext cx="107280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201"/>
              </a:spcBef>
            </a:pPr>
            <a:r>
              <a:rPr lang="en-US" sz="1000" b="1" strike="noStrike" spc="-1">
                <a:solidFill>
                  <a:srgbClr val="FF0000"/>
                </a:solidFill>
                <a:latin typeface="Times New Roman"/>
              </a:rPr>
              <a:t>User Facility</a:t>
            </a:r>
            <a:endParaRPr lang="en-US" sz="1000" b="0" strike="noStrike" spc="-1">
              <a:latin typeface="Arial"/>
            </a:endParaRPr>
          </a:p>
        </p:txBody>
      </p:sp>
      <p:sp>
        <p:nvSpPr>
          <p:cNvPr id="468" name="CustomShape 177"/>
          <p:cNvSpPr/>
          <p:nvPr/>
        </p:nvSpPr>
        <p:spPr>
          <a:xfrm>
            <a:off x="7866000" y="5859000"/>
            <a:ext cx="1850760" cy="41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201"/>
              </a:spcBef>
            </a:pPr>
            <a:r>
              <a:rPr lang="en-US" sz="1000" b="1" strike="noStrike" spc="-1">
                <a:solidFill>
                  <a:srgbClr val="FF0000"/>
                </a:solidFill>
                <a:latin typeface="Times New Roman"/>
              </a:rPr>
              <a:t>University Facility/</a:t>
            </a:r>
            <a:endParaRPr lang="en-US" sz="1000" b="0" strike="noStrike" spc="-1">
              <a:latin typeface="Arial"/>
            </a:endParaRPr>
          </a:p>
          <a:p>
            <a:pPr>
              <a:lnSpc>
                <a:spcPct val="100000"/>
              </a:lnSpc>
              <a:spcBef>
                <a:spcPts val="201"/>
              </a:spcBef>
            </a:pPr>
            <a:r>
              <a:rPr lang="en-US" sz="1000" b="1" strike="noStrike" spc="-1">
                <a:solidFill>
                  <a:srgbClr val="FF0000"/>
                </a:solidFill>
                <a:latin typeface="Times New Roman"/>
              </a:rPr>
              <a:t>Center of Excellence</a:t>
            </a:r>
            <a:endParaRPr lang="en-US" sz="1000" b="0" strike="noStrike" spc="-1">
              <a:latin typeface="Arial"/>
            </a:endParaRPr>
          </a:p>
        </p:txBody>
      </p:sp>
      <p:sp>
        <p:nvSpPr>
          <p:cNvPr id="469" name="CustomShape 178"/>
          <p:cNvSpPr/>
          <p:nvPr/>
        </p:nvSpPr>
        <p:spPr>
          <a:xfrm>
            <a:off x="8254800" y="4690800"/>
            <a:ext cx="188640" cy="198000"/>
          </a:xfrm>
          <a:prstGeom prst="triangle">
            <a:avLst>
              <a:gd name="adj" fmla="val 50000"/>
            </a:avLst>
          </a:prstGeom>
          <a:solidFill>
            <a:srgbClr val="007E00"/>
          </a:solidFill>
          <a:ln w="12600">
            <a:solidFill>
              <a:srgbClr val="4BBF3F"/>
            </a:solidFill>
            <a:miter/>
          </a:ln>
        </p:spPr>
        <p:style>
          <a:lnRef idx="0">
            <a:scrgbClr r="0" g="0" b="0"/>
          </a:lnRef>
          <a:fillRef idx="0">
            <a:scrgbClr r="0" g="0" b="0"/>
          </a:fillRef>
          <a:effectRef idx="0">
            <a:scrgbClr r="0" g="0" b="0"/>
          </a:effectRef>
          <a:fontRef idx="minor"/>
        </p:style>
      </p:sp>
      <p:sp>
        <p:nvSpPr>
          <p:cNvPr id="470" name="CustomShape 179"/>
          <p:cNvSpPr/>
          <p:nvPr/>
        </p:nvSpPr>
        <p:spPr>
          <a:xfrm>
            <a:off x="8432280" y="4690440"/>
            <a:ext cx="1252440" cy="241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spcBef>
                <a:spcPts val="201"/>
              </a:spcBef>
            </a:pPr>
            <a:r>
              <a:rPr lang="en-US" sz="1000" b="1" strike="noStrike" spc="-1">
                <a:solidFill>
                  <a:srgbClr val="005C0F"/>
                </a:solidFill>
                <a:latin typeface="Times New Roman"/>
              </a:rPr>
              <a:t>Laboratory Facility</a:t>
            </a:r>
            <a:endParaRPr lang="en-US" sz="1000" b="0" strike="noStrike" spc="-1">
              <a:latin typeface="Arial"/>
            </a:endParaRPr>
          </a:p>
        </p:txBody>
      </p:sp>
      <p:sp>
        <p:nvSpPr>
          <p:cNvPr id="471" name="CustomShape 180"/>
          <p:cNvSpPr/>
          <p:nvPr/>
        </p:nvSpPr>
        <p:spPr>
          <a:xfrm>
            <a:off x="2806560" y="3339360"/>
            <a:ext cx="188640" cy="189000"/>
          </a:xfrm>
          <a:prstGeom prst="triangle">
            <a:avLst>
              <a:gd name="adj" fmla="val 50000"/>
            </a:avLst>
          </a:prstGeom>
          <a:solidFill>
            <a:srgbClr val="007E00"/>
          </a:solidFill>
          <a:ln w="12600">
            <a:solidFill>
              <a:srgbClr val="4BBF3F"/>
            </a:solidFill>
            <a:miter/>
          </a:ln>
        </p:spPr>
        <p:style>
          <a:lnRef idx="0">
            <a:scrgbClr r="0" g="0" b="0"/>
          </a:lnRef>
          <a:fillRef idx="0">
            <a:scrgbClr r="0" g="0" b="0"/>
          </a:fillRef>
          <a:effectRef idx="0">
            <a:scrgbClr r="0" g="0" b="0"/>
          </a:effectRef>
          <a:fontRef idx="minor"/>
        </p:style>
      </p:sp>
      <p:sp>
        <p:nvSpPr>
          <p:cNvPr id="472" name="CustomShape 181"/>
          <p:cNvSpPr/>
          <p:nvPr/>
        </p:nvSpPr>
        <p:spPr>
          <a:xfrm>
            <a:off x="6786360" y="2707560"/>
            <a:ext cx="188640" cy="189000"/>
          </a:xfrm>
          <a:prstGeom prst="triangle">
            <a:avLst>
              <a:gd name="adj" fmla="val 50000"/>
            </a:avLst>
          </a:prstGeom>
          <a:solidFill>
            <a:srgbClr val="007E00"/>
          </a:solidFill>
          <a:ln w="12600">
            <a:solidFill>
              <a:srgbClr val="4BBF3F"/>
            </a:solidFill>
            <a:miter/>
          </a:ln>
        </p:spPr>
        <p:style>
          <a:lnRef idx="0">
            <a:scrgbClr r="0" g="0" b="0"/>
          </a:lnRef>
          <a:fillRef idx="0">
            <a:scrgbClr r="0" g="0" b="0"/>
          </a:fillRef>
          <a:effectRef idx="0">
            <a:scrgbClr r="0" g="0" b="0"/>
          </a:effectRef>
          <a:fontRef idx="minor"/>
        </p:style>
      </p:sp>
      <p:sp>
        <p:nvSpPr>
          <p:cNvPr id="473" name="CustomShape 182"/>
          <p:cNvSpPr/>
          <p:nvPr/>
        </p:nvSpPr>
        <p:spPr>
          <a:xfrm>
            <a:off x="7210080" y="3645720"/>
            <a:ext cx="188640" cy="189000"/>
          </a:xfrm>
          <a:prstGeom prst="triangle">
            <a:avLst>
              <a:gd name="adj" fmla="val 50000"/>
            </a:avLst>
          </a:prstGeom>
          <a:solidFill>
            <a:srgbClr val="007E00"/>
          </a:solidFill>
          <a:ln w="12600">
            <a:solidFill>
              <a:srgbClr val="4BBF3F"/>
            </a:solidFill>
            <a:miter/>
          </a:ln>
        </p:spPr>
        <p:style>
          <a:lnRef idx="0">
            <a:scrgbClr r="0" g="0" b="0"/>
          </a:lnRef>
          <a:fillRef idx="0">
            <a:scrgbClr r="0" g="0" b="0"/>
          </a:fillRef>
          <a:effectRef idx="0">
            <a:scrgbClr r="0" g="0" b="0"/>
          </a:effectRef>
          <a:fontRef idx="minor"/>
        </p:style>
      </p:sp>
      <p:sp>
        <p:nvSpPr>
          <p:cNvPr id="474" name="CustomShape 183"/>
          <p:cNvSpPr/>
          <p:nvPr/>
        </p:nvSpPr>
        <p:spPr>
          <a:xfrm>
            <a:off x="8238960" y="3401280"/>
            <a:ext cx="188640" cy="190080"/>
          </a:xfrm>
          <a:prstGeom prst="triangle">
            <a:avLst>
              <a:gd name="adj" fmla="val 50000"/>
            </a:avLst>
          </a:prstGeom>
          <a:solidFill>
            <a:srgbClr val="007E00"/>
          </a:solidFill>
          <a:ln w="12600">
            <a:solidFill>
              <a:srgbClr val="4BBF3F"/>
            </a:solidFill>
            <a:miter/>
          </a:ln>
        </p:spPr>
        <p:style>
          <a:lnRef idx="0">
            <a:scrgbClr r="0" g="0" b="0"/>
          </a:lnRef>
          <a:fillRef idx="0">
            <a:scrgbClr r="0" g="0" b="0"/>
          </a:fillRef>
          <a:effectRef idx="0">
            <a:scrgbClr r="0" g="0" b="0"/>
          </a:effectRef>
          <a:fontRef idx="minor"/>
        </p:style>
      </p:sp>
      <p:sp>
        <p:nvSpPr>
          <p:cNvPr id="475" name="CustomShape 184"/>
          <p:cNvSpPr/>
          <p:nvPr/>
        </p:nvSpPr>
        <p:spPr>
          <a:xfrm>
            <a:off x="8491320" y="2833200"/>
            <a:ext cx="188640" cy="190080"/>
          </a:xfrm>
          <a:prstGeom prst="triangle">
            <a:avLst>
              <a:gd name="adj" fmla="val 50000"/>
            </a:avLst>
          </a:prstGeom>
          <a:solidFill>
            <a:srgbClr val="007E00"/>
          </a:solidFill>
          <a:ln w="12600">
            <a:solidFill>
              <a:srgbClr val="4BBF3F"/>
            </a:solidFill>
            <a:miter/>
          </a:ln>
        </p:spPr>
        <p:style>
          <a:lnRef idx="0">
            <a:scrgbClr r="0" g="0" b="0"/>
          </a:lnRef>
          <a:fillRef idx="0">
            <a:scrgbClr r="0" g="0" b="0"/>
          </a:fillRef>
          <a:effectRef idx="0">
            <a:scrgbClr r="0" g="0" b="0"/>
          </a:effectRef>
          <a:fontRef idx="minor"/>
        </p:style>
      </p:sp>
      <p:sp>
        <p:nvSpPr>
          <p:cNvPr id="476" name="CustomShape 185"/>
          <p:cNvSpPr/>
          <p:nvPr/>
        </p:nvSpPr>
        <p:spPr>
          <a:xfrm>
            <a:off x="233280" y="682920"/>
            <a:ext cx="2322000" cy="1095480"/>
          </a:xfrm>
          <a:prstGeom prst="rect">
            <a:avLst/>
          </a:prstGeom>
          <a:gradFill rotWithShape="0">
            <a:gsLst>
              <a:gs pos="0">
                <a:srgbClr val="BFD4FE"/>
              </a:gs>
              <a:gs pos="100000">
                <a:srgbClr val="E5EFFF"/>
              </a:gs>
            </a:gsLst>
            <a:lin ang="16200000"/>
          </a:gradFill>
          <a:ln w="9360">
            <a:solidFill>
              <a:srgbClr val="4A7EBB"/>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a:spAutoFit/>
          </a:bodyPr>
          <a:lstStyle/>
          <a:p>
            <a:pPr>
              <a:lnSpc>
                <a:spcPct val="100000"/>
              </a:lnSpc>
            </a:pPr>
            <a:r>
              <a:rPr lang="en-US" sz="1100" b="1" u="sng" strike="noStrike" spc="-1">
                <a:solidFill>
                  <a:srgbClr val="000000"/>
                </a:solidFill>
                <a:uFillTx/>
                <a:latin typeface="Times New Roman"/>
              </a:rPr>
              <a:t>National User Facilities </a:t>
            </a:r>
            <a:r>
              <a:rPr lang="en-US" sz="1100" b="0" strike="noStrike" spc="-1">
                <a:solidFill>
                  <a:srgbClr val="000000"/>
                </a:solidFill>
                <a:latin typeface="Times New Roman"/>
              </a:rPr>
              <a:t>~4,300 users</a:t>
            </a:r>
            <a:endParaRPr lang="en-US" sz="1100" b="0" strike="noStrike" spc="-1">
              <a:latin typeface="Arial"/>
            </a:endParaRPr>
          </a:p>
          <a:p>
            <a:pPr indent="-216000">
              <a:lnSpc>
                <a:spcPct val="100000"/>
              </a:lnSpc>
              <a:buClr>
                <a:srgbClr val="000000"/>
              </a:buClr>
              <a:buFont typeface="Symbol" charset="2"/>
              <a:buChar char=""/>
            </a:pPr>
            <a:r>
              <a:rPr lang="en-US" sz="1100" b="0" strike="noStrike" spc="-1">
                <a:solidFill>
                  <a:srgbClr val="000000"/>
                </a:solidFill>
                <a:latin typeface="Times New Roman"/>
              </a:rPr>
              <a:t>  RHIC (BNL)</a:t>
            </a:r>
            <a:endParaRPr lang="en-US" sz="1100" b="0" strike="noStrike" spc="-1">
              <a:latin typeface="Arial"/>
            </a:endParaRPr>
          </a:p>
          <a:p>
            <a:pPr indent="-216000">
              <a:lnSpc>
                <a:spcPct val="100000"/>
              </a:lnSpc>
              <a:buClr>
                <a:srgbClr val="000000"/>
              </a:buClr>
              <a:buFont typeface="Symbol" charset="2"/>
              <a:buChar char=""/>
            </a:pPr>
            <a:r>
              <a:rPr lang="en-US" sz="1100" b="0" strike="noStrike" spc="-1">
                <a:solidFill>
                  <a:srgbClr val="000000"/>
                </a:solidFill>
                <a:latin typeface="Times New Roman"/>
              </a:rPr>
              <a:t>  CEBAF (TJNAF)</a:t>
            </a:r>
            <a:endParaRPr lang="en-US" sz="1100" b="0" strike="noStrike" spc="-1">
              <a:latin typeface="Arial"/>
            </a:endParaRPr>
          </a:p>
          <a:p>
            <a:pPr indent="-216000">
              <a:lnSpc>
                <a:spcPct val="100000"/>
              </a:lnSpc>
              <a:buClr>
                <a:srgbClr val="000000"/>
              </a:buClr>
              <a:buFont typeface="Symbol" charset="2"/>
              <a:buChar char=""/>
            </a:pPr>
            <a:r>
              <a:rPr lang="en-US" sz="1100" b="0" strike="noStrike" spc="-1">
                <a:solidFill>
                  <a:srgbClr val="000000"/>
                </a:solidFill>
                <a:latin typeface="Times New Roman"/>
              </a:rPr>
              <a:t>  ATLAS (ANL)</a:t>
            </a:r>
            <a:endParaRPr lang="en-US" sz="1100" b="0" strike="noStrike" spc="-1">
              <a:latin typeface="Arial"/>
            </a:endParaRPr>
          </a:p>
          <a:p>
            <a:pPr indent="-216000">
              <a:lnSpc>
                <a:spcPct val="100000"/>
              </a:lnSpc>
              <a:buClr>
                <a:srgbClr val="000000"/>
              </a:buClr>
              <a:buFont typeface="Symbol" charset="2"/>
              <a:buChar char=""/>
            </a:pPr>
            <a:r>
              <a:rPr lang="en-US" sz="1100" b="0" strike="noStrike" spc="-1">
                <a:solidFill>
                  <a:srgbClr val="000000"/>
                </a:solidFill>
                <a:latin typeface="Times New Roman"/>
              </a:rPr>
              <a:t>  FRIB (MSU)</a:t>
            </a:r>
            <a:endParaRPr lang="en-US" sz="1100" b="0" strike="noStrike" spc="-1">
              <a:latin typeface="Arial"/>
            </a:endParaRPr>
          </a:p>
        </p:txBody>
      </p:sp>
      <p:sp>
        <p:nvSpPr>
          <p:cNvPr id="477" name="CustomShape 186"/>
          <p:cNvSpPr/>
          <p:nvPr/>
        </p:nvSpPr>
        <p:spPr>
          <a:xfrm>
            <a:off x="3755160" y="740160"/>
            <a:ext cx="1902960" cy="623520"/>
          </a:xfrm>
          <a:prstGeom prst="rect">
            <a:avLst/>
          </a:prstGeom>
          <a:gradFill rotWithShape="0">
            <a:gsLst>
              <a:gs pos="0">
                <a:srgbClr val="BFD4FE"/>
              </a:gs>
              <a:gs pos="100000">
                <a:srgbClr val="E5EFFF"/>
              </a:gs>
            </a:gsLst>
            <a:lin ang="16200000"/>
          </a:gradFill>
          <a:ln w="9360">
            <a:solidFill>
              <a:srgbClr val="4A7EBB"/>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a:spAutoFit/>
          </a:bodyPr>
          <a:lstStyle/>
          <a:p>
            <a:pPr marL="114480" indent="-114120">
              <a:lnSpc>
                <a:spcPct val="100000"/>
              </a:lnSpc>
              <a:tabLst>
                <a:tab pos="0" algn="l"/>
              </a:tabLst>
            </a:pPr>
            <a:r>
              <a:rPr lang="en-US" sz="1100" b="1" strike="noStrike" spc="-1">
                <a:solidFill>
                  <a:srgbClr val="000000"/>
                </a:solidFill>
                <a:latin typeface="Times New Roman"/>
              </a:rPr>
              <a:t>   </a:t>
            </a:r>
            <a:r>
              <a:rPr lang="en-US" sz="1100" b="1" u="sng" strike="noStrike" spc="-1">
                <a:solidFill>
                  <a:srgbClr val="000000"/>
                </a:solidFill>
                <a:uFillTx/>
                <a:latin typeface="Times New Roman"/>
              </a:rPr>
              <a:t>Research Groups            </a:t>
            </a:r>
            <a:r>
              <a:rPr lang="en-US" sz="1100" b="1" strike="noStrike" spc="-1">
                <a:solidFill>
                  <a:srgbClr val="000000"/>
                </a:solidFill>
                <a:latin typeface="Times New Roman"/>
              </a:rPr>
              <a:t> </a:t>
            </a:r>
            <a:endParaRPr lang="en-US" sz="1100" b="0" strike="noStrike" spc="-1">
              <a:latin typeface="Arial"/>
            </a:endParaRPr>
          </a:p>
          <a:p>
            <a:pPr marL="114480" indent="-114120">
              <a:lnSpc>
                <a:spcPct val="100000"/>
              </a:lnSpc>
              <a:buClr>
                <a:srgbClr val="000000"/>
              </a:buClr>
              <a:buFont typeface="Symbol" charset="2"/>
              <a:buChar char=""/>
              <a:tabLst>
                <a:tab pos="0" algn="l"/>
              </a:tabLst>
            </a:pPr>
            <a:r>
              <a:rPr lang="en-US" sz="1200" b="0" strike="noStrike" spc="-1">
                <a:solidFill>
                  <a:srgbClr val="000000"/>
                </a:solidFill>
                <a:latin typeface="Times New Roman"/>
              </a:rPr>
              <a:t>9 National Laboratories</a:t>
            </a:r>
            <a:endParaRPr lang="en-US" sz="1200" b="0" strike="noStrike" spc="-1">
              <a:latin typeface="Arial"/>
            </a:endParaRPr>
          </a:p>
          <a:p>
            <a:pPr marL="114480" indent="-114120">
              <a:lnSpc>
                <a:spcPct val="100000"/>
              </a:lnSpc>
              <a:buClr>
                <a:srgbClr val="000000"/>
              </a:buClr>
              <a:buFont typeface="Symbol" charset="2"/>
              <a:buChar char=""/>
              <a:tabLst>
                <a:tab pos="0" algn="l"/>
              </a:tabLst>
            </a:pPr>
            <a:r>
              <a:rPr lang="en-US" sz="1200" b="0" strike="noStrike" spc="-1">
                <a:solidFill>
                  <a:srgbClr val="000000"/>
                </a:solidFill>
                <a:latin typeface="Times New Roman"/>
              </a:rPr>
              <a:t>93 Universities</a:t>
            </a:r>
            <a:endParaRPr lang="en-US" sz="1200" b="0" strike="noStrike" spc="-1">
              <a:latin typeface="Arial"/>
            </a:endParaRPr>
          </a:p>
        </p:txBody>
      </p:sp>
      <p:sp>
        <p:nvSpPr>
          <p:cNvPr id="478" name="CustomShape 187"/>
          <p:cNvSpPr/>
          <p:nvPr/>
        </p:nvSpPr>
        <p:spPr>
          <a:xfrm>
            <a:off x="7051320" y="699480"/>
            <a:ext cx="1947240" cy="1095480"/>
          </a:xfrm>
          <a:prstGeom prst="rect">
            <a:avLst/>
          </a:prstGeom>
          <a:gradFill rotWithShape="0">
            <a:gsLst>
              <a:gs pos="0">
                <a:srgbClr val="BFD4FE"/>
              </a:gs>
              <a:gs pos="100000">
                <a:srgbClr val="E5EFFF"/>
              </a:gs>
            </a:gsLst>
            <a:lin ang="16200000"/>
          </a:gradFill>
          <a:ln w="9360">
            <a:solidFill>
              <a:srgbClr val="4A7EBB"/>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wrap="none">
            <a:spAutoFit/>
          </a:bodyPr>
          <a:lstStyle/>
          <a:p>
            <a:pPr>
              <a:lnSpc>
                <a:spcPct val="100000"/>
              </a:lnSpc>
            </a:pPr>
            <a:r>
              <a:rPr lang="en-US" sz="1100" b="1" u="sng" strike="noStrike" spc="-1">
                <a:solidFill>
                  <a:srgbClr val="000000"/>
                </a:solidFill>
                <a:uFillTx/>
                <a:latin typeface="Times New Roman"/>
              </a:rPr>
              <a:t>NP Workforce</a:t>
            </a:r>
            <a:endParaRPr lang="en-US" sz="1100" b="0" strike="noStrike" spc="-1">
              <a:latin typeface="Arial"/>
            </a:endParaRPr>
          </a:p>
          <a:p>
            <a:pPr>
              <a:lnSpc>
                <a:spcPct val="100000"/>
              </a:lnSpc>
            </a:pPr>
            <a:r>
              <a:rPr lang="en-US" sz="1100" b="0" strike="noStrike" spc="-1">
                <a:solidFill>
                  <a:srgbClr val="000000"/>
                </a:solidFill>
                <a:latin typeface="Times New Roman"/>
              </a:rPr>
              <a:t>~807   Faculty &amp; Lab Res Staff</a:t>
            </a:r>
            <a:endParaRPr lang="en-US" sz="1100" b="0" strike="noStrike" spc="-1">
              <a:latin typeface="Arial"/>
            </a:endParaRPr>
          </a:p>
          <a:p>
            <a:pPr>
              <a:lnSpc>
                <a:spcPct val="100000"/>
              </a:lnSpc>
            </a:pPr>
            <a:r>
              <a:rPr lang="en-US" sz="1100" b="0" strike="noStrike" spc="-1">
                <a:solidFill>
                  <a:srgbClr val="000000"/>
                </a:solidFill>
                <a:latin typeface="Times New Roman"/>
              </a:rPr>
              <a:t>~376   Post-docs</a:t>
            </a:r>
            <a:endParaRPr lang="en-US" sz="1100" b="0" strike="noStrike" spc="-1">
              <a:latin typeface="Arial"/>
            </a:endParaRPr>
          </a:p>
          <a:p>
            <a:pPr>
              <a:lnSpc>
                <a:spcPct val="100000"/>
              </a:lnSpc>
            </a:pPr>
            <a:r>
              <a:rPr lang="en-US" sz="1100" b="0" strike="noStrike" spc="-1">
                <a:solidFill>
                  <a:srgbClr val="000000"/>
                </a:solidFill>
                <a:latin typeface="Times New Roman"/>
              </a:rPr>
              <a:t>~540   Graduate Students</a:t>
            </a:r>
            <a:endParaRPr lang="en-US" sz="1100" b="0" strike="noStrike" spc="-1">
              <a:latin typeface="Arial"/>
            </a:endParaRPr>
          </a:p>
          <a:p>
            <a:pPr>
              <a:lnSpc>
                <a:spcPct val="100000"/>
              </a:lnSpc>
            </a:pPr>
            <a:r>
              <a:rPr lang="en-US" sz="1100" b="0" strike="noStrike" spc="-1">
                <a:solidFill>
                  <a:srgbClr val="000000"/>
                </a:solidFill>
                <a:latin typeface="Times New Roman"/>
              </a:rPr>
              <a:t>~1,500 Lab technical/admin</a:t>
            </a:r>
            <a:endParaRPr lang="en-US" sz="1100" b="0" strike="noStrike" spc="-1">
              <a:latin typeface="Arial"/>
            </a:endParaRPr>
          </a:p>
          <a:p>
            <a:pPr>
              <a:lnSpc>
                <a:spcPct val="100000"/>
              </a:lnSpc>
            </a:pPr>
            <a:r>
              <a:rPr lang="en-US" sz="1100" b="0" strike="noStrike" spc="-1">
                <a:solidFill>
                  <a:srgbClr val="000000"/>
                </a:solidFill>
                <a:latin typeface="Times New Roman"/>
              </a:rPr>
              <a:t>~100 Undergraduate Students</a:t>
            </a:r>
            <a:endParaRPr lang="en-US" sz="1100" b="0" strike="noStrike" spc="-1">
              <a:latin typeface="Arial"/>
            </a:endParaRPr>
          </a:p>
        </p:txBody>
      </p:sp>
      <p:sp>
        <p:nvSpPr>
          <p:cNvPr id="479" name="CustomShape 188"/>
          <p:cNvSpPr/>
          <p:nvPr/>
        </p:nvSpPr>
        <p:spPr>
          <a:xfrm>
            <a:off x="120600" y="3767400"/>
            <a:ext cx="1755360" cy="1095480"/>
          </a:xfrm>
          <a:prstGeom prst="rect">
            <a:avLst/>
          </a:prstGeom>
          <a:gradFill rotWithShape="0">
            <a:gsLst>
              <a:gs pos="0">
                <a:srgbClr val="BFD4FE"/>
              </a:gs>
              <a:gs pos="100000">
                <a:srgbClr val="E5EFFF"/>
              </a:gs>
            </a:gsLst>
            <a:lin ang="16200000"/>
          </a:gradFill>
          <a:ln w="9360">
            <a:solidFill>
              <a:srgbClr val="4A7EBB"/>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a:spAutoFit/>
          </a:bodyPr>
          <a:lstStyle/>
          <a:p>
            <a:pPr>
              <a:lnSpc>
                <a:spcPct val="100000"/>
              </a:lnSpc>
              <a:tabLst>
                <a:tab pos="1204920" algn="l"/>
              </a:tabLst>
            </a:pPr>
            <a:r>
              <a:rPr lang="en-US" sz="1100" b="1" strike="noStrike" spc="-1">
                <a:solidFill>
                  <a:srgbClr val="000000"/>
                </a:solidFill>
                <a:latin typeface="Times New Roman"/>
              </a:rPr>
              <a:t> </a:t>
            </a:r>
            <a:r>
              <a:rPr lang="en-US" sz="1100" b="1" u="sng" strike="noStrike" spc="-1">
                <a:solidFill>
                  <a:srgbClr val="000000"/>
                </a:solidFill>
                <a:uFillTx/>
                <a:latin typeface="Times New Roman"/>
              </a:rPr>
              <a:t>Centers of Excellence</a:t>
            </a:r>
            <a:endParaRPr lang="en-US" sz="1100" b="0" strike="noStrike" spc="-1">
              <a:latin typeface="Arial"/>
            </a:endParaRPr>
          </a:p>
          <a:p>
            <a:pPr indent="-216000">
              <a:lnSpc>
                <a:spcPct val="100000"/>
              </a:lnSpc>
              <a:buClr>
                <a:srgbClr val="000000"/>
              </a:buClr>
              <a:buFont typeface="Symbol" charset="2"/>
              <a:buChar char=""/>
              <a:tabLst>
                <a:tab pos="1204920" algn="l"/>
              </a:tabLst>
            </a:pPr>
            <a:r>
              <a:rPr lang="en-US" sz="1100" b="0" strike="noStrike" spc="-1">
                <a:solidFill>
                  <a:srgbClr val="000000"/>
                </a:solidFill>
                <a:latin typeface="Times New Roman"/>
              </a:rPr>
              <a:t>  CENPA (U. of Wash)</a:t>
            </a:r>
            <a:endParaRPr lang="en-US" sz="1100" b="0" strike="noStrike" spc="-1">
              <a:latin typeface="Arial"/>
            </a:endParaRPr>
          </a:p>
          <a:p>
            <a:pPr indent="-216000">
              <a:lnSpc>
                <a:spcPct val="100000"/>
              </a:lnSpc>
              <a:buClr>
                <a:srgbClr val="000000"/>
              </a:buClr>
              <a:buFont typeface="Symbol" charset="2"/>
              <a:buChar char=""/>
              <a:tabLst>
                <a:tab pos="1204920" algn="l"/>
              </a:tabLst>
            </a:pPr>
            <a:r>
              <a:rPr lang="en-US" sz="1100" b="0" strike="noStrike" spc="-1">
                <a:solidFill>
                  <a:srgbClr val="000000"/>
                </a:solidFill>
                <a:latin typeface="Times New Roman"/>
              </a:rPr>
              <a:t>  INT (U. of  Wash.)</a:t>
            </a:r>
            <a:endParaRPr lang="en-US" sz="1100" b="0" strike="noStrike" spc="-1">
              <a:latin typeface="Arial"/>
            </a:endParaRPr>
          </a:p>
          <a:p>
            <a:pPr indent="-216000">
              <a:lnSpc>
                <a:spcPct val="100000"/>
              </a:lnSpc>
              <a:buClr>
                <a:srgbClr val="000000"/>
              </a:buClr>
              <a:buFont typeface="Symbol" charset="2"/>
              <a:buChar char=""/>
              <a:tabLst>
                <a:tab pos="1204920" algn="l"/>
              </a:tabLst>
            </a:pPr>
            <a:r>
              <a:rPr lang="en-US" sz="1100" b="0" strike="noStrike" spc="-1">
                <a:solidFill>
                  <a:srgbClr val="000000"/>
                </a:solidFill>
                <a:latin typeface="Times New Roman"/>
              </a:rPr>
              <a:t>  TAMU (Texas A&amp;M) </a:t>
            </a:r>
            <a:endParaRPr lang="en-US" sz="1100" b="0" strike="noStrike" spc="-1">
              <a:latin typeface="Arial"/>
            </a:endParaRPr>
          </a:p>
          <a:p>
            <a:pPr indent="-216000">
              <a:lnSpc>
                <a:spcPct val="100000"/>
              </a:lnSpc>
              <a:buClr>
                <a:srgbClr val="000000"/>
              </a:buClr>
              <a:buFont typeface="Symbol" charset="2"/>
              <a:buChar char=""/>
              <a:tabLst>
                <a:tab pos="1204920" algn="l"/>
              </a:tabLst>
            </a:pPr>
            <a:r>
              <a:rPr lang="en-US" sz="1100" b="0" strike="noStrike" spc="-1">
                <a:solidFill>
                  <a:srgbClr val="000000"/>
                </a:solidFill>
                <a:latin typeface="Times New Roman"/>
              </a:rPr>
              <a:t>  TUNL (Duke)</a:t>
            </a:r>
            <a:endParaRPr lang="en-US" sz="1100" b="0" strike="noStrike" spc="-1">
              <a:latin typeface="Arial"/>
            </a:endParaRPr>
          </a:p>
          <a:p>
            <a:pPr indent="-216000">
              <a:lnSpc>
                <a:spcPct val="100000"/>
              </a:lnSpc>
              <a:buClr>
                <a:srgbClr val="000000"/>
              </a:buClr>
              <a:buFont typeface="Symbol" charset="2"/>
              <a:buChar char=""/>
              <a:tabLst>
                <a:tab pos="1204920" algn="l"/>
              </a:tabLst>
            </a:pPr>
            <a:r>
              <a:rPr lang="en-US" sz="1100" b="0" strike="noStrike" spc="-1">
                <a:solidFill>
                  <a:srgbClr val="000000"/>
                </a:solidFill>
                <a:latin typeface="Times New Roman"/>
              </a:rPr>
              <a:t>  REC (MIT)</a:t>
            </a:r>
            <a:endParaRPr lang="en-US" sz="1100" b="0" strike="noStrike" spc="-1">
              <a:latin typeface="Arial"/>
            </a:endParaRPr>
          </a:p>
        </p:txBody>
      </p:sp>
      <p:sp>
        <p:nvSpPr>
          <p:cNvPr id="480" name="CustomShape 189"/>
          <p:cNvSpPr/>
          <p:nvPr/>
        </p:nvSpPr>
        <p:spPr>
          <a:xfrm>
            <a:off x="184320" y="2359080"/>
            <a:ext cx="1904760" cy="1095480"/>
          </a:xfrm>
          <a:prstGeom prst="rect">
            <a:avLst/>
          </a:prstGeom>
          <a:gradFill rotWithShape="0">
            <a:gsLst>
              <a:gs pos="0">
                <a:srgbClr val="BFD4FE"/>
              </a:gs>
              <a:gs pos="100000">
                <a:srgbClr val="E5EFFF"/>
              </a:gs>
            </a:gsLst>
            <a:lin ang="16200000"/>
          </a:gradFill>
          <a:ln w="9360">
            <a:solidFill>
              <a:srgbClr val="4A7EBB"/>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a:spAutoFit/>
          </a:bodyPr>
          <a:lstStyle/>
          <a:p>
            <a:pPr marL="112680" indent="-112320">
              <a:lnSpc>
                <a:spcPct val="100000"/>
              </a:lnSpc>
              <a:tabLst>
                <a:tab pos="0" algn="l"/>
              </a:tabLst>
            </a:pPr>
            <a:r>
              <a:rPr lang="en-US" sz="1100" b="1" strike="noStrike" spc="-1">
                <a:solidFill>
                  <a:srgbClr val="000000"/>
                </a:solidFill>
                <a:latin typeface="Times New Roman"/>
              </a:rPr>
              <a:t>    </a:t>
            </a:r>
            <a:r>
              <a:rPr lang="en-US" sz="1100" b="1" u="sng" strike="noStrike" spc="-1">
                <a:solidFill>
                  <a:srgbClr val="000000"/>
                </a:solidFill>
                <a:uFillTx/>
                <a:latin typeface="Times New Roman"/>
              </a:rPr>
              <a:t>Other Lab. Facilities</a:t>
            </a:r>
            <a:endParaRPr lang="en-US" sz="1100" b="0" strike="noStrike" spc="-1">
              <a:latin typeface="Arial"/>
            </a:endParaRPr>
          </a:p>
          <a:p>
            <a:pPr marL="112680" indent="-112320">
              <a:lnSpc>
                <a:spcPct val="100000"/>
              </a:lnSpc>
              <a:buClr>
                <a:srgbClr val="000000"/>
              </a:buClr>
              <a:buFont typeface="Symbol" charset="2"/>
              <a:buChar char=""/>
              <a:tabLst>
                <a:tab pos="0" algn="l"/>
              </a:tabLst>
            </a:pPr>
            <a:r>
              <a:rPr lang="en-US" sz="1100" b="0" strike="noStrike" spc="-1">
                <a:solidFill>
                  <a:srgbClr val="000000"/>
                </a:solidFill>
                <a:latin typeface="Times New Roman"/>
              </a:rPr>
              <a:t>88-Inch Cyclotron (LBNL)</a:t>
            </a:r>
            <a:endParaRPr lang="en-US" sz="1100" b="0" strike="noStrike" spc="-1">
              <a:latin typeface="Arial"/>
            </a:endParaRPr>
          </a:p>
          <a:p>
            <a:pPr marL="112680" indent="-112320">
              <a:lnSpc>
                <a:spcPct val="100000"/>
              </a:lnSpc>
              <a:buClr>
                <a:srgbClr val="000000"/>
              </a:buClr>
              <a:buFont typeface="Symbol" charset="2"/>
              <a:buChar char=""/>
              <a:tabLst>
                <a:tab pos="0" algn="l"/>
              </a:tabLst>
            </a:pPr>
            <a:r>
              <a:rPr lang="en-US" sz="1100" b="0" strike="noStrike" spc="-1">
                <a:solidFill>
                  <a:srgbClr val="000000"/>
                </a:solidFill>
                <a:latin typeface="Times New Roman"/>
              </a:rPr>
              <a:t>200 MeV BLIP (BNL)</a:t>
            </a:r>
            <a:endParaRPr lang="en-US" sz="1100" b="0" strike="noStrike" spc="-1">
              <a:latin typeface="Arial"/>
            </a:endParaRPr>
          </a:p>
          <a:p>
            <a:pPr marL="112680" indent="-112320">
              <a:lnSpc>
                <a:spcPct val="100000"/>
              </a:lnSpc>
              <a:buClr>
                <a:srgbClr val="000000"/>
              </a:buClr>
              <a:buFont typeface="Symbol" charset="2"/>
              <a:buChar char=""/>
              <a:tabLst>
                <a:tab pos="0" algn="l"/>
              </a:tabLst>
            </a:pPr>
            <a:r>
              <a:rPr lang="en-US" sz="1100" b="0" strike="noStrike" spc="-1">
                <a:solidFill>
                  <a:srgbClr val="000000"/>
                </a:solidFill>
                <a:latin typeface="Times New Roman"/>
              </a:rPr>
              <a:t>100 MeV IPF (LANL)</a:t>
            </a:r>
            <a:endParaRPr lang="en-US" sz="1100" b="0" strike="noStrike" spc="-1">
              <a:latin typeface="Arial"/>
            </a:endParaRPr>
          </a:p>
          <a:p>
            <a:pPr marL="112680" indent="-112320">
              <a:lnSpc>
                <a:spcPct val="100000"/>
              </a:lnSpc>
              <a:buClr>
                <a:srgbClr val="000000"/>
              </a:buClr>
              <a:buFont typeface="Symbol" charset="2"/>
              <a:buChar char=""/>
              <a:tabLst>
                <a:tab pos="0" algn="l"/>
              </a:tabLst>
            </a:pPr>
            <a:r>
              <a:rPr lang="en-US" sz="1100" b="0" strike="noStrike" spc="-1">
                <a:solidFill>
                  <a:srgbClr val="000000"/>
                </a:solidFill>
                <a:latin typeface="Times New Roman"/>
              </a:rPr>
              <a:t>Hot Cell Facilities at BNL, LANL, ORNL</a:t>
            </a:r>
            <a:endParaRPr lang="en-US" sz="1100" b="0" strike="noStrike" spc="-1">
              <a:latin typeface="Arial"/>
            </a:endParaRPr>
          </a:p>
        </p:txBody>
      </p:sp>
      <p:sp>
        <p:nvSpPr>
          <p:cNvPr id="481" name="CustomShape 190"/>
          <p:cNvSpPr/>
          <p:nvPr/>
        </p:nvSpPr>
        <p:spPr>
          <a:xfrm>
            <a:off x="4032000" y="2361600"/>
            <a:ext cx="63000" cy="64800"/>
          </a:xfrm>
          <a:prstGeom prst="ellipse">
            <a:avLst/>
          </a:prstGeom>
          <a:solidFill>
            <a:srgbClr val="FC0128"/>
          </a:solidFill>
          <a:ln w="12600">
            <a:solidFill>
              <a:srgbClr val="000000"/>
            </a:solidFill>
            <a:round/>
          </a:ln>
        </p:spPr>
        <p:style>
          <a:lnRef idx="0">
            <a:scrgbClr r="0" g="0" b="0"/>
          </a:lnRef>
          <a:fillRef idx="0">
            <a:scrgbClr r="0" g="0" b="0"/>
          </a:fillRef>
          <a:effectRef idx="0">
            <a:scrgbClr r="0" g="0" b="0"/>
          </a:effectRef>
          <a:fontRef idx="minor"/>
        </p:style>
      </p:sp>
      <p:sp>
        <p:nvSpPr>
          <p:cNvPr id="482" name="CustomShape 191"/>
          <p:cNvSpPr/>
          <p:nvPr/>
        </p:nvSpPr>
        <p:spPr>
          <a:xfrm>
            <a:off x="3298680" y="1919160"/>
            <a:ext cx="63000" cy="64800"/>
          </a:xfrm>
          <a:prstGeom prst="ellipse">
            <a:avLst/>
          </a:prstGeom>
          <a:solidFill>
            <a:srgbClr val="FC0128"/>
          </a:solidFill>
          <a:ln w="12600">
            <a:solidFill>
              <a:srgbClr val="000000"/>
            </a:solidFill>
            <a:round/>
          </a:ln>
        </p:spPr>
        <p:style>
          <a:lnRef idx="0">
            <a:scrgbClr r="0" g="0" b="0"/>
          </a:lnRef>
          <a:fillRef idx="0">
            <a:scrgbClr r="0" g="0" b="0"/>
          </a:fillRef>
          <a:effectRef idx="0">
            <a:scrgbClr r="0" g="0" b="0"/>
          </a:effectRef>
          <a:fontRef idx="minor"/>
        </p:style>
      </p:sp>
      <p:sp>
        <p:nvSpPr>
          <p:cNvPr id="483" name="CustomShape 192"/>
          <p:cNvSpPr/>
          <p:nvPr/>
        </p:nvSpPr>
        <p:spPr>
          <a:xfrm>
            <a:off x="3884400" y="2377440"/>
            <a:ext cx="64584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81"/>
              </a:spcBef>
            </a:pPr>
            <a:r>
              <a:rPr lang="en-US" sz="900" b="1" strike="noStrike" spc="-1">
                <a:solidFill>
                  <a:srgbClr val="CC0000"/>
                </a:solidFill>
                <a:latin typeface="Arial"/>
              </a:rPr>
              <a:t>INL</a:t>
            </a:r>
            <a:endParaRPr lang="en-US" sz="900" b="0" strike="noStrike" spc="-1">
              <a:latin typeface="Arial"/>
            </a:endParaRPr>
          </a:p>
        </p:txBody>
      </p:sp>
      <p:sp>
        <p:nvSpPr>
          <p:cNvPr id="484" name="CustomShape 193"/>
          <p:cNvSpPr/>
          <p:nvPr/>
        </p:nvSpPr>
        <p:spPr>
          <a:xfrm>
            <a:off x="3049200" y="1993680"/>
            <a:ext cx="64584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81"/>
              </a:spcBef>
            </a:pPr>
            <a:r>
              <a:rPr lang="en-US" sz="900" b="1" strike="noStrike" spc="-1">
                <a:solidFill>
                  <a:srgbClr val="CC0000"/>
                </a:solidFill>
                <a:latin typeface="Arial"/>
              </a:rPr>
              <a:t>PNNL</a:t>
            </a:r>
            <a:endParaRPr lang="en-US" sz="900" b="0" strike="noStrike" spc="-1">
              <a:latin typeface="Arial"/>
            </a:endParaRPr>
          </a:p>
        </p:txBody>
      </p:sp>
      <p:sp>
        <p:nvSpPr>
          <p:cNvPr id="485" name="CustomShape 194"/>
          <p:cNvSpPr/>
          <p:nvPr/>
        </p:nvSpPr>
        <p:spPr>
          <a:xfrm flipV="1">
            <a:off x="8286480" y="5028480"/>
            <a:ext cx="136080" cy="120240"/>
          </a:xfrm>
          <a:prstGeom prst="ellipse">
            <a:avLst/>
          </a:prstGeom>
          <a:solidFill>
            <a:srgbClr val="FC0128"/>
          </a:solidFill>
          <a:ln w="12600">
            <a:solidFill>
              <a:srgbClr val="000000"/>
            </a:solidFill>
            <a:round/>
          </a:ln>
        </p:spPr>
        <p:style>
          <a:lnRef idx="0">
            <a:scrgbClr r="0" g="0" b="0"/>
          </a:lnRef>
          <a:fillRef idx="0">
            <a:scrgbClr r="0" g="0" b="0"/>
          </a:fillRef>
          <a:effectRef idx="0">
            <a:scrgbClr r="0" g="0" b="0"/>
          </a:effectRef>
          <a:fontRef idx="minor"/>
        </p:style>
      </p:sp>
      <p:sp>
        <p:nvSpPr>
          <p:cNvPr id="486" name="CustomShape 195"/>
          <p:cNvSpPr/>
          <p:nvPr/>
        </p:nvSpPr>
        <p:spPr>
          <a:xfrm>
            <a:off x="4778280" y="3735000"/>
            <a:ext cx="188640" cy="198000"/>
          </a:xfrm>
          <a:prstGeom prst="triangle">
            <a:avLst>
              <a:gd name="adj" fmla="val 50000"/>
            </a:avLst>
          </a:prstGeom>
          <a:solidFill>
            <a:srgbClr val="007E00"/>
          </a:solidFill>
          <a:ln w="12600">
            <a:solidFill>
              <a:srgbClr val="4BBF3F"/>
            </a:solidFill>
            <a:miter/>
          </a:ln>
        </p:spPr>
        <p:style>
          <a:lnRef idx="0">
            <a:scrgbClr r="0" g="0" b="0"/>
          </a:lnRef>
          <a:fillRef idx="0">
            <a:scrgbClr r="0" g="0" b="0"/>
          </a:fillRef>
          <a:effectRef idx="0">
            <a:scrgbClr r="0" g="0" b="0"/>
          </a:effectRef>
          <a:fontRef idx="minor"/>
        </p:style>
      </p:sp>
      <p:sp>
        <p:nvSpPr>
          <p:cNvPr id="487" name="CustomShape 196"/>
          <p:cNvSpPr/>
          <p:nvPr/>
        </p:nvSpPr>
        <p:spPr>
          <a:xfrm>
            <a:off x="6972840" y="3623760"/>
            <a:ext cx="447120" cy="225360"/>
          </a:xfrm>
          <a:prstGeom prst="rect">
            <a:avLst/>
          </a:prstGeom>
          <a:noFill/>
          <a:ln w="12600">
            <a:noFill/>
          </a:ln>
        </p:spPr>
        <p:style>
          <a:lnRef idx="0">
            <a:scrgbClr r="0" g="0" b="0"/>
          </a:lnRef>
          <a:fillRef idx="0">
            <a:scrgbClr r="0" g="0" b="0"/>
          </a:fillRef>
          <a:effectRef idx="0">
            <a:scrgbClr r="0" g="0" b="0"/>
          </a:effectRef>
          <a:fontRef idx="minor"/>
        </p:style>
        <p:txBody>
          <a:bodyPr wrap="none" lIns="90360" tIns="44280" rIns="90360" bIns="44280">
            <a:spAutoFit/>
          </a:bodyPr>
          <a:lstStyle/>
          <a:p>
            <a:pPr algn="ctr">
              <a:lnSpc>
                <a:spcPct val="100000"/>
              </a:lnSpc>
            </a:pPr>
            <a:r>
              <a:rPr lang="en-US" sz="900" b="1" strike="noStrike" spc="-1">
                <a:solidFill>
                  <a:srgbClr val="FC0128"/>
                </a:solidFill>
                <a:latin typeface="Calibri"/>
              </a:rPr>
              <a:t>ORNL</a:t>
            </a:r>
            <a:endParaRPr lang="en-US" sz="900" b="0" strike="noStrike" spc="-1">
              <a:latin typeface="Arial"/>
            </a:endParaRPr>
          </a:p>
        </p:txBody>
      </p:sp>
      <p:sp>
        <p:nvSpPr>
          <p:cNvPr id="488" name="CustomShape 197"/>
          <p:cNvSpPr/>
          <p:nvPr/>
        </p:nvSpPr>
        <p:spPr>
          <a:xfrm>
            <a:off x="8488800" y="4976640"/>
            <a:ext cx="810360" cy="241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spcBef>
                <a:spcPts val="201"/>
              </a:spcBef>
            </a:pPr>
            <a:r>
              <a:rPr lang="en-US" sz="1000" b="1" strike="noStrike" spc="-1">
                <a:solidFill>
                  <a:srgbClr val="FF0000"/>
                </a:solidFill>
                <a:latin typeface="Times New Roman"/>
              </a:rPr>
              <a:t>Laboratory</a:t>
            </a:r>
            <a:endParaRPr lang="en-US" sz="1000" b="0" strike="noStrike" spc="-1">
              <a:latin typeface="Arial"/>
            </a:endParaRPr>
          </a:p>
        </p:txBody>
      </p:sp>
      <p:sp>
        <p:nvSpPr>
          <p:cNvPr id="489" name="CustomShape 198"/>
          <p:cNvSpPr/>
          <p:nvPr/>
        </p:nvSpPr>
        <p:spPr>
          <a:xfrm>
            <a:off x="7216560" y="2292120"/>
            <a:ext cx="488520" cy="213840"/>
          </a:xfrm>
          <a:prstGeom prst="rect">
            <a:avLst/>
          </a:prstGeom>
          <a:solidFill>
            <a:srgbClr val="FF9933"/>
          </a:solidFill>
          <a:ln w="9360">
            <a:solidFill>
              <a:srgbClr val="FF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r>
              <a:rPr lang="en-US" sz="1000" b="1" strike="noStrike" spc="-1">
                <a:solidFill>
                  <a:srgbClr val="000000"/>
                </a:solidFill>
                <a:latin typeface="Arial"/>
              </a:rPr>
              <a:t>FRIB</a:t>
            </a:r>
            <a:endParaRPr lang="en-US" sz="1000" b="0" strike="noStrike" spc="-1">
              <a:latin typeface="Arial"/>
            </a:endParaRPr>
          </a:p>
        </p:txBody>
      </p:sp>
      <p:sp>
        <p:nvSpPr>
          <p:cNvPr id="490" name="CustomShape 199"/>
          <p:cNvSpPr/>
          <p:nvPr/>
        </p:nvSpPr>
        <p:spPr>
          <a:xfrm>
            <a:off x="5814360" y="5218920"/>
            <a:ext cx="2403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Calibri"/>
              </a:rPr>
              <a:t>$713M in FY2021 </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 name="Picture 374" descr="gammasphere"/>
          <p:cNvPicPr/>
          <p:nvPr/>
        </p:nvPicPr>
        <p:blipFill>
          <a:blip r:embed="rId2"/>
          <a:stretch/>
        </p:blipFill>
        <p:spPr>
          <a:xfrm>
            <a:off x="1204560" y="3123000"/>
            <a:ext cx="3476160" cy="2347560"/>
          </a:xfrm>
          <a:prstGeom prst="rect">
            <a:avLst/>
          </a:prstGeom>
          <a:ln w="6480">
            <a:solidFill>
              <a:srgbClr val="FFFFFF"/>
            </a:solidFill>
            <a:miter/>
          </a:ln>
        </p:spPr>
      </p:pic>
      <p:pic>
        <p:nvPicPr>
          <p:cNvPr id="492" name="Picture 367" descr="aerial"/>
          <p:cNvPicPr/>
          <p:nvPr/>
        </p:nvPicPr>
        <p:blipFill>
          <a:blip r:embed="rId3"/>
          <a:srcRect l="17965" r="13061" b="40575"/>
          <a:stretch/>
        </p:blipFill>
        <p:spPr>
          <a:xfrm>
            <a:off x="939960" y="582120"/>
            <a:ext cx="3949920" cy="2394720"/>
          </a:xfrm>
          <a:prstGeom prst="rect">
            <a:avLst/>
          </a:prstGeom>
          <a:ln w="9360">
            <a:solidFill>
              <a:srgbClr val="FFFFFF"/>
            </a:solidFill>
            <a:miter/>
          </a:ln>
        </p:spPr>
      </p:pic>
      <p:pic>
        <p:nvPicPr>
          <p:cNvPr id="493" name="Picture 368" descr="JLAB"/>
          <p:cNvPicPr/>
          <p:nvPr/>
        </p:nvPicPr>
        <p:blipFill>
          <a:blip r:embed="rId4"/>
          <a:srcRect l="6520" t="17914" r="5477" b="5258"/>
          <a:stretch/>
        </p:blipFill>
        <p:spPr>
          <a:xfrm>
            <a:off x="5316120" y="582120"/>
            <a:ext cx="3417120" cy="2426040"/>
          </a:xfrm>
          <a:prstGeom prst="rect">
            <a:avLst/>
          </a:prstGeom>
          <a:ln w="9360">
            <a:solidFill>
              <a:srgbClr val="FFFFFF"/>
            </a:solidFill>
            <a:miter/>
          </a:ln>
        </p:spPr>
      </p:pic>
      <p:pic>
        <p:nvPicPr>
          <p:cNvPr id="494" name="Picture 41"/>
          <p:cNvPicPr/>
          <p:nvPr/>
        </p:nvPicPr>
        <p:blipFill>
          <a:blip r:embed="rId5"/>
          <a:stretch/>
        </p:blipFill>
        <p:spPr>
          <a:xfrm>
            <a:off x="5316120" y="3166200"/>
            <a:ext cx="3440520" cy="2332800"/>
          </a:xfrm>
          <a:prstGeom prst="rect">
            <a:avLst/>
          </a:prstGeom>
          <a:ln w="0">
            <a:solidFill>
              <a:srgbClr val="000000"/>
            </a:solidFill>
          </a:ln>
        </p:spPr>
      </p:pic>
      <p:pic>
        <p:nvPicPr>
          <p:cNvPr id="495" name="Picture 374_0" descr="gammasphere"/>
          <p:cNvPicPr/>
          <p:nvPr/>
        </p:nvPicPr>
        <p:blipFill>
          <a:blip r:embed="rId2"/>
          <a:stretch/>
        </p:blipFill>
        <p:spPr>
          <a:xfrm>
            <a:off x="1204560" y="3123000"/>
            <a:ext cx="3476160" cy="2347560"/>
          </a:xfrm>
          <a:prstGeom prst="rect">
            <a:avLst/>
          </a:prstGeom>
          <a:ln w="6480">
            <a:solidFill>
              <a:srgbClr val="FFFFFF"/>
            </a:solidFill>
            <a:miter/>
          </a:ln>
        </p:spPr>
      </p:pic>
      <p:pic>
        <p:nvPicPr>
          <p:cNvPr id="496" name="Picture 367_0" descr="aerial"/>
          <p:cNvPicPr/>
          <p:nvPr/>
        </p:nvPicPr>
        <p:blipFill>
          <a:blip r:embed="rId3"/>
          <a:srcRect l="17965" r="13061" b="40575"/>
          <a:stretch/>
        </p:blipFill>
        <p:spPr>
          <a:xfrm>
            <a:off x="939960" y="582120"/>
            <a:ext cx="3949920" cy="2394720"/>
          </a:xfrm>
          <a:prstGeom prst="rect">
            <a:avLst/>
          </a:prstGeom>
          <a:ln w="9360">
            <a:solidFill>
              <a:srgbClr val="FFFFFF"/>
            </a:solidFill>
            <a:miter/>
          </a:ln>
        </p:spPr>
      </p:pic>
      <p:pic>
        <p:nvPicPr>
          <p:cNvPr id="497" name="Picture 368_0" descr="JLAB"/>
          <p:cNvPicPr/>
          <p:nvPr/>
        </p:nvPicPr>
        <p:blipFill>
          <a:blip r:embed="rId4"/>
          <a:srcRect l="6520" t="17914" r="5477" b="5258"/>
          <a:stretch/>
        </p:blipFill>
        <p:spPr>
          <a:xfrm>
            <a:off x="5316120" y="582120"/>
            <a:ext cx="3417120" cy="2426040"/>
          </a:xfrm>
          <a:prstGeom prst="rect">
            <a:avLst/>
          </a:prstGeom>
          <a:ln w="9360">
            <a:solidFill>
              <a:srgbClr val="FFFFFF"/>
            </a:solidFill>
            <a:miter/>
          </a:ln>
        </p:spPr>
      </p:pic>
      <p:pic>
        <p:nvPicPr>
          <p:cNvPr id="498" name="Picture 41_0"/>
          <p:cNvPicPr/>
          <p:nvPr/>
        </p:nvPicPr>
        <p:blipFill>
          <a:blip r:embed="rId5"/>
          <a:stretch/>
        </p:blipFill>
        <p:spPr>
          <a:xfrm>
            <a:off x="5316120" y="3166200"/>
            <a:ext cx="3440520" cy="2332800"/>
          </a:xfrm>
          <a:prstGeom prst="rect">
            <a:avLst/>
          </a:prstGeom>
          <a:ln w="0">
            <a:solidFill>
              <a:srgbClr val="000000"/>
            </a:solidFill>
          </a:ln>
        </p:spPr>
      </p:pic>
      <p:sp>
        <p:nvSpPr>
          <p:cNvPr id="499" name="CustomShape 1"/>
          <p:cNvSpPr/>
          <p:nvPr/>
        </p:nvSpPr>
        <p:spPr>
          <a:xfrm>
            <a:off x="1024200" y="2641320"/>
            <a:ext cx="3623400" cy="333720"/>
          </a:xfrm>
          <a:prstGeom prst="rect">
            <a:avLst/>
          </a:prstGeom>
          <a:solidFill>
            <a:srgbClr val="146737"/>
          </a:solidFill>
          <a:ln w="6480">
            <a:solidFill>
              <a:srgbClr val="FFFFFF"/>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b="0" i="1" strike="noStrike" spc="-1">
                <a:solidFill>
                  <a:srgbClr val="FFFFFF"/>
                </a:solidFill>
                <a:latin typeface="Arial"/>
              </a:rPr>
              <a:t>Relativistic Heavy Ion Collider</a:t>
            </a:r>
            <a:endParaRPr lang="en-US" sz="1600" b="0" strike="noStrike" spc="-1">
              <a:latin typeface="Arial"/>
            </a:endParaRPr>
          </a:p>
        </p:txBody>
      </p:sp>
      <p:sp>
        <p:nvSpPr>
          <p:cNvPr id="500" name="CustomShape 2"/>
          <p:cNvSpPr/>
          <p:nvPr/>
        </p:nvSpPr>
        <p:spPr>
          <a:xfrm>
            <a:off x="4839840" y="2652120"/>
            <a:ext cx="4381200" cy="333720"/>
          </a:xfrm>
          <a:prstGeom prst="rect">
            <a:avLst/>
          </a:prstGeom>
          <a:solidFill>
            <a:srgbClr val="146737"/>
          </a:solidFill>
          <a:ln w="6480">
            <a:solidFill>
              <a:srgbClr val="FFFFFF"/>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b="0" i="1" strike="noStrike" spc="-1">
                <a:solidFill>
                  <a:srgbClr val="FFFFFF"/>
                </a:solidFill>
                <a:latin typeface="Arial"/>
              </a:rPr>
              <a:t>Continuous Electron Beam Accelerator Facility</a:t>
            </a:r>
            <a:endParaRPr lang="en-US" sz="1600" b="0" strike="noStrike" spc="-1">
              <a:latin typeface="Arial"/>
            </a:endParaRPr>
          </a:p>
        </p:txBody>
      </p:sp>
      <p:sp>
        <p:nvSpPr>
          <p:cNvPr id="501" name="CustomShape 3"/>
          <p:cNvSpPr/>
          <p:nvPr/>
        </p:nvSpPr>
        <p:spPr>
          <a:xfrm>
            <a:off x="1148760" y="5164920"/>
            <a:ext cx="3623400" cy="333720"/>
          </a:xfrm>
          <a:prstGeom prst="rect">
            <a:avLst/>
          </a:prstGeom>
          <a:solidFill>
            <a:srgbClr val="106636"/>
          </a:solidFill>
          <a:ln w="6480">
            <a:solidFill>
              <a:srgbClr val="FFFFFF"/>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b="0" i="1" strike="noStrike" spc="-1">
                <a:solidFill>
                  <a:srgbClr val="FFFFFF"/>
                </a:solidFill>
                <a:latin typeface="Arial"/>
              </a:rPr>
              <a:t>Argonne Tandem Linac System</a:t>
            </a:r>
            <a:endParaRPr lang="en-US" sz="1600" b="0" strike="noStrike" spc="-1">
              <a:latin typeface="Arial"/>
            </a:endParaRPr>
          </a:p>
        </p:txBody>
      </p:sp>
      <p:sp>
        <p:nvSpPr>
          <p:cNvPr id="502" name="CustomShape 4"/>
          <p:cNvSpPr/>
          <p:nvPr/>
        </p:nvSpPr>
        <p:spPr>
          <a:xfrm>
            <a:off x="5230440" y="5137920"/>
            <a:ext cx="3623400" cy="333720"/>
          </a:xfrm>
          <a:prstGeom prst="rect">
            <a:avLst/>
          </a:prstGeom>
          <a:solidFill>
            <a:srgbClr val="106636"/>
          </a:solidFill>
          <a:ln w="6480">
            <a:solidFill>
              <a:srgbClr val="FFFFFF"/>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b="0" i="1" strike="noStrike" spc="-1">
                <a:solidFill>
                  <a:srgbClr val="FFFFFF"/>
                </a:solidFill>
                <a:latin typeface="Arial"/>
              </a:rPr>
              <a:t>Facility for Rare Isotope Beams</a:t>
            </a:r>
            <a:endParaRPr lang="en-US" sz="1600" b="0" strike="noStrike" spc="-1">
              <a:latin typeface="Arial"/>
            </a:endParaRPr>
          </a:p>
        </p:txBody>
      </p:sp>
      <p:sp>
        <p:nvSpPr>
          <p:cNvPr id="503" name="TextShape 5"/>
          <p:cNvSpPr txBox="1"/>
          <p:nvPr/>
        </p:nvSpPr>
        <p:spPr>
          <a:xfrm>
            <a:off x="2716200" y="84600"/>
            <a:ext cx="4426560" cy="486720"/>
          </a:xfrm>
          <a:prstGeom prst="rect">
            <a:avLst/>
          </a:prstGeom>
          <a:noFill/>
          <a:ln w="0">
            <a:noFill/>
          </a:ln>
        </p:spPr>
        <p:txBody>
          <a:bodyPr lIns="90000" tIns="45000" rIns="90000" bIns="45000">
            <a:noAutofit/>
          </a:bodyPr>
          <a:lstStyle/>
          <a:p>
            <a:r>
              <a:rPr lang="en-US" sz="2800" b="0" strike="noStrike" spc="-1">
                <a:solidFill>
                  <a:srgbClr val="000000"/>
                </a:solidFill>
                <a:latin typeface="Arial"/>
              </a:rPr>
              <a:t>The four NP User Facilities</a:t>
            </a:r>
            <a:endParaRPr lang="en-US"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504000" y="153360"/>
            <a:ext cx="9071640" cy="834120"/>
          </a:xfrm>
          <a:prstGeom prst="rect">
            <a:avLst/>
          </a:prstGeom>
          <a:noFill/>
          <a:ln w="0">
            <a:noFill/>
          </a:ln>
        </p:spPr>
        <p:txBody>
          <a:bodyPr lIns="0" tIns="0" rIns="0" bIns="0" anchor="ctr">
            <a:noAutofit/>
          </a:bodyPr>
          <a:lstStyle/>
          <a:p>
            <a:pPr algn="ctr"/>
            <a:r>
              <a:rPr lang="en-US" sz="4400" b="0" strike="noStrike" spc="-1">
                <a:latin typeface="Arial"/>
              </a:rPr>
              <a:t>My Background</a:t>
            </a:r>
          </a:p>
        </p:txBody>
      </p:sp>
      <p:sp>
        <p:nvSpPr>
          <p:cNvPr id="133" name="TextShape 2"/>
          <p:cNvSpPr txBox="1"/>
          <p:nvPr/>
        </p:nvSpPr>
        <p:spPr>
          <a:xfrm>
            <a:off x="504000" y="1034640"/>
            <a:ext cx="9071640" cy="4343400"/>
          </a:xfrm>
          <a:prstGeom prst="rect">
            <a:avLst/>
          </a:prstGeom>
          <a:noFill/>
          <a:ln w="0">
            <a:noFill/>
          </a:ln>
        </p:spPr>
        <p:txBody>
          <a:bodyPr lIns="0" tIns="0" rIns="0" bIns="0">
            <a:normAutofit fontScale="88000"/>
          </a:bodyPr>
          <a:lstStyle/>
          <a:p>
            <a:pPr marL="432000" indent="-324000">
              <a:spcBef>
                <a:spcPts val="1414"/>
              </a:spcBef>
              <a:buClr>
                <a:srgbClr val="000000"/>
              </a:buClr>
              <a:buSzPct val="45000"/>
              <a:buFont typeface="Wingdings" charset="2"/>
              <a:buChar char=""/>
            </a:pPr>
            <a:r>
              <a:rPr lang="en-US" sz="3200" b="0" strike="noStrike" spc="-1">
                <a:latin typeface="Arial"/>
              </a:rPr>
              <a:t>PhD in Nuclear Physics – Univ. of Wisconsin</a:t>
            </a:r>
          </a:p>
          <a:p>
            <a:pPr marL="432000" indent="-324000">
              <a:spcBef>
                <a:spcPts val="1414"/>
              </a:spcBef>
              <a:buClr>
                <a:srgbClr val="000000"/>
              </a:buClr>
              <a:buSzPct val="45000"/>
              <a:buFont typeface="Wingdings" charset="2"/>
              <a:buChar char=""/>
            </a:pPr>
            <a:r>
              <a:rPr lang="en-US" sz="3200" b="0" strike="noStrike" spc="-1">
                <a:latin typeface="Arial"/>
              </a:rPr>
              <a:t>26 years as Research Scientist at Indiana University </a:t>
            </a:r>
          </a:p>
          <a:p>
            <a:pPr marL="864000" lvl="1" indent="-324000">
              <a:spcBef>
                <a:spcPts val="1131"/>
              </a:spcBef>
              <a:buClr>
                <a:srgbClr val="000000"/>
              </a:buClr>
              <a:buSzPct val="75000"/>
              <a:buFont typeface="Symbol" charset="2"/>
              <a:buChar char=""/>
            </a:pPr>
            <a:r>
              <a:rPr lang="en-US" sz="2800" b="0" strike="noStrike" spc="-1">
                <a:latin typeface="Arial"/>
              </a:rPr>
              <a:t>Indiana University Cyclotron Facility </a:t>
            </a:r>
          </a:p>
          <a:p>
            <a:pPr marL="864000" lvl="1" indent="-324000">
              <a:spcBef>
                <a:spcPts val="1131"/>
              </a:spcBef>
              <a:buClr>
                <a:srgbClr val="000000"/>
              </a:buClr>
              <a:buSzPct val="75000"/>
              <a:buFont typeface="Symbol" charset="2"/>
              <a:buChar char=""/>
            </a:pPr>
            <a:r>
              <a:rPr lang="en-US" sz="2800" b="0" strike="noStrike" spc="-1">
                <a:latin typeface="Arial"/>
              </a:rPr>
              <a:t>DESY/HERMES</a:t>
            </a:r>
          </a:p>
          <a:p>
            <a:pPr marL="864000" lvl="1" indent="-324000">
              <a:spcBef>
                <a:spcPts val="1131"/>
              </a:spcBef>
              <a:buClr>
                <a:srgbClr val="000000"/>
              </a:buClr>
              <a:buSzPct val="75000"/>
              <a:buFont typeface="Symbol" charset="2"/>
              <a:buChar char=""/>
            </a:pPr>
            <a:r>
              <a:rPr lang="en-US" sz="2800" b="0" strike="noStrike" spc="-1">
                <a:latin typeface="Arial"/>
              </a:rPr>
              <a:t>RHIC/STAR</a:t>
            </a:r>
          </a:p>
          <a:p>
            <a:pPr marL="864000" lvl="1" indent="-324000">
              <a:spcBef>
                <a:spcPts val="1131"/>
              </a:spcBef>
              <a:buClr>
                <a:srgbClr val="000000"/>
              </a:buClr>
              <a:buSzPct val="75000"/>
              <a:buFont typeface="Symbol" charset="2"/>
              <a:buChar char=""/>
            </a:pPr>
            <a:r>
              <a:rPr lang="en-US" sz="2800" b="0" strike="noStrike" spc="-1">
                <a:latin typeface="Arial"/>
              </a:rPr>
              <a:t> </a:t>
            </a:r>
          </a:p>
          <a:p>
            <a:pPr marL="432000" indent="-324000">
              <a:spcBef>
                <a:spcPts val="1414"/>
              </a:spcBef>
              <a:buClr>
                <a:srgbClr val="000000"/>
              </a:buClr>
              <a:buSzPct val="45000"/>
              <a:buFont typeface="Wingdings" charset="2"/>
              <a:buChar char=""/>
            </a:pPr>
            <a:r>
              <a:rPr lang="en-US" sz="3200" b="0" strike="noStrike" spc="-1">
                <a:latin typeface="Arial"/>
              </a:rPr>
              <a:t>12.5 years at DOE Office of Nuclear Physics</a:t>
            </a:r>
          </a:p>
          <a:p>
            <a:pPr marL="864000" lvl="1" indent="-324000">
              <a:spcBef>
                <a:spcPts val="1131"/>
              </a:spcBef>
              <a:buClr>
                <a:srgbClr val="000000"/>
              </a:buClr>
              <a:buSzPct val="75000"/>
              <a:buFont typeface="Symbol" charset="2"/>
              <a:buChar char=""/>
            </a:pPr>
            <a:r>
              <a:rPr lang="en-US" sz="2800" b="0" strike="noStrike" spc="-1">
                <a:latin typeface="Arial"/>
              </a:rPr>
              <a:t>Program Manager for Facilities and acting Heavy Ions</a:t>
            </a:r>
          </a:p>
        </p:txBody>
      </p:sp>
      <p:pic>
        <p:nvPicPr>
          <p:cNvPr id="134" name="Picture 133"/>
          <p:cNvPicPr/>
          <p:nvPr/>
        </p:nvPicPr>
        <p:blipFill>
          <a:blip r:embed="rId2"/>
          <a:srcRect b="6378"/>
          <a:stretch/>
        </p:blipFill>
        <p:spPr>
          <a:xfrm>
            <a:off x="7471800" y="2030400"/>
            <a:ext cx="1737360" cy="2167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dirty="0">
                <a:latin typeface="Arial"/>
              </a:rPr>
              <a:t>Medium Energy Program </a:t>
            </a:r>
          </a:p>
        </p:txBody>
      </p:sp>
      <p:sp>
        <p:nvSpPr>
          <p:cNvPr id="505" name="TextShape 2"/>
          <p:cNvSpPr txBox="1"/>
          <p:nvPr/>
        </p:nvSpPr>
        <p:spPr>
          <a:xfrm>
            <a:off x="445811" y="1360603"/>
            <a:ext cx="9071640" cy="4114800"/>
          </a:xfrm>
          <a:prstGeom prst="rect">
            <a:avLst/>
          </a:prstGeom>
          <a:noFill/>
          <a:ln w="0">
            <a:noFill/>
          </a:ln>
        </p:spPr>
        <p:txBody>
          <a:bodyPr lIns="0" tIns="0" rIns="0" bIns="0">
            <a:normAutofit fontScale="69500" lnSpcReduction="20000"/>
          </a:bodyPr>
          <a:lstStyle/>
          <a:p>
            <a:pPr marL="432000" indent="-324000">
              <a:spcBef>
                <a:spcPts val="1414"/>
              </a:spcBef>
              <a:buClr>
                <a:srgbClr val="000000"/>
              </a:buClr>
              <a:buSzPct val="45000"/>
              <a:buFont typeface="Wingdings" charset="2"/>
              <a:buChar char=""/>
            </a:pPr>
            <a:r>
              <a:rPr lang="en-US" sz="3200" b="0" strike="noStrike" spc="-1" dirty="0">
                <a:latin typeface="Arial"/>
              </a:rPr>
              <a:t>Tests of QCD</a:t>
            </a:r>
          </a:p>
          <a:p>
            <a:pPr marL="864000" lvl="1" indent="-324000">
              <a:spcBef>
                <a:spcPts val="1131"/>
              </a:spcBef>
              <a:buClr>
                <a:srgbClr val="000000"/>
              </a:buClr>
              <a:buSzPct val="75000"/>
              <a:buFont typeface="Symbol" charset="2"/>
              <a:buChar char=""/>
            </a:pPr>
            <a:r>
              <a:rPr lang="en-US" sz="2800" b="0" strike="noStrike" spc="-1" dirty="0">
                <a:latin typeface="Arial"/>
              </a:rPr>
              <a:t>What is the internal landscape of the protons and neutrons (collectively known as nucleons)?</a:t>
            </a:r>
          </a:p>
          <a:p>
            <a:pPr marL="864000" lvl="1" indent="-324000">
              <a:spcBef>
                <a:spcPts val="1131"/>
              </a:spcBef>
              <a:buClr>
                <a:srgbClr val="000000"/>
              </a:buClr>
              <a:buSzPct val="75000"/>
              <a:buFont typeface="Symbol" charset="2"/>
              <a:buChar char=""/>
            </a:pPr>
            <a:r>
              <a:rPr lang="en-US" sz="2800" b="0" strike="noStrike" spc="-1" dirty="0">
                <a:latin typeface="Arial"/>
              </a:rPr>
              <a:t>What does QCD predict for the properties of strongly interacting matter?</a:t>
            </a:r>
          </a:p>
          <a:p>
            <a:pPr marL="864000" lvl="1" indent="-324000">
              <a:spcBef>
                <a:spcPts val="1131"/>
              </a:spcBef>
              <a:buClr>
                <a:srgbClr val="000000"/>
              </a:buClr>
              <a:buSzPct val="75000"/>
              <a:buFont typeface="Symbol" charset="2"/>
              <a:buChar char=""/>
            </a:pPr>
            <a:r>
              <a:rPr lang="en-US" sz="2800" b="0" strike="noStrike" spc="-1" dirty="0">
                <a:latin typeface="Arial"/>
              </a:rPr>
              <a:t>What is the role of gluons and gluon self-interactions in nucleons and nuclei?</a:t>
            </a:r>
          </a:p>
          <a:p>
            <a:pPr marL="432000" indent="-324000">
              <a:spcBef>
                <a:spcPts val="1414"/>
              </a:spcBef>
              <a:buClr>
                <a:srgbClr val="000000"/>
              </a:buClr>
              <a:buSzPct val="45000"/>
              <a:buFont typeface="Wingdings" charset="2"/>
              <a:buChar char=""/>
            </a:pPr>
            <a:r>
              <a:rPr lang="en-US" sz="3200" b="0" strike="noStrike" spc="-1" dirty="0">
                <a:latin typeface="Arial"/>
              </a:rPr>
              <a:t>CEBAF/</a:t>
            </a:r>
            <a:r>
              <a:rPr lang="en-US" sz="3200" b="0" strike="noStrike" spc="-1" dirty="0" err="1">
                <a:latin typeface="Arial"/>
              </a:rPr>
              <a:t>Jlab</a:t>
            </a:r>
            <a:r>
              <a:rPr lang="en-US" sz="3200" b="0" strike="noStrike" spc="-1" dirty="0">
                <a:latin typeface="Arial"/>
              </a:rPr>
              <a:t> and spin physics at RHIC/BNL</a:t>
            </a:r>
          </a:p>
          <a:p>
            <a:pPr marL="432000" indent="-324000">
              <a:spcBef>
                <a:spcPts val="1414"/>
              </a:spcBef>
              <a:buClr>
                <a:srgbClr val="000000"/>
              </a:buClr>
              <a:buSzPct val="45000"/>
              <a:buFont typeface="Wingdings" charset="2"/>
              <a:buChar char=""/>
            </a:pPr>
            <a:r>
              <a:rPr lang="en-US" sz="3200" b="0" strike="noStrike" spc="-1" dirty="0">
                <a:latin typeface="Arial"/>
              </a:rPr>
              <a:t>Select experiments at HIGS/TUNL, FNAL, MIT Engineering Center</a:t>
            </a:r>
          </a:p>
          <a:p>
            <a:pPr marL="432000" indent="-324000">
              <a:spcBef>
                <a:spcPts val="1414"/>
              </a:spcBef>
              <a:buClr>
                <a:srgbClr val="000000"/>
              </a:buClr>
              <a:buSzPct val="45000"/>
              <a:buFont typeface="Wingdings" charset="2"/>
              <a:buChar char=""/>
            </a:pPr>
            <a:r>
              <a:rPr lang="en-US" sz="3200" b="0" strike="noStrike" spc="-1" dirty="0">
                <a:latin typeface="Arial"/>
              </a:rPr>
              <a:t>Electron Ion Collider in future</a:t>
            </a:r>
          </a:p>
          <a:p>
            <a:pPr marL="432000" indent="-324000">
              <a:spcBef>
                <a:spcPts val="1414"/>
              </a:spcBef>
              <a:buClr>
                <a:srgbClr val="000000"/>
              </a:buClr>
              <a:buSzPct val="45000"/>
              <a:buFont typeface="Wingdings" charset="2"/>
              <a:buChar char=""/>
            </a:pPr>
            <a:r>
              <a:rPr lang="en-US" sz="3200" b="0" strike="noStrike" spc="-1" dirty="0">
                <a:latin typeface="Arial"/>
              </a:rPr>
              <a:t>Lab groups at TJNAF, BNL, ANL, LANL, and LBNL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Heavy Ion Program </a:t>
            </a:r>
          </a:p>
        </p:txBody>
      </p:sp>
      <p:sp>
        <p:nvSpPr>
          <p:cNvPr id="507" name="TextShape 2"/>
          <p:cNvSpPr txBox="1"/>
          <p:nvPr/>
        </p:nvSpPr>
        <p:spPr>
          <a:xfrm>
            <a:off x="504000" y="1143000"/>
            <a:ext cx="9071640" cy="4114800"/>
          </a:xfrm>
          <a:prstGeom prst="rect">
            <a:avLst/>
          </a:prstGeom>
          <a:noFill/>
          <a:ln w="0">
            <a:noFill/>
          </a:ln>
        </p:spPr>
        <p:txBody>
          <a:bodyPr lIns="0" tIns="0" rIns="0" bIns="0">
            <a:normAutofit fontScale="76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Nuclear matter at extremely high densities and temperatures</a:t>
            </a:r>
          </a:p>
          <a:p>
            <a:pPr marL="864000" lvl="1" indent="-324000">
              <a:spcBef>
                <a:spcPts val="1131"/>
              </a:spcBef>
              <a:buClr>
                <a:srgbClr val="000000"/>
              </a:buClr>
              <a:buSzPct val="75000"/>
              <a:buFont typeface="Symbol" charset="2"/>
              <a:buChar char=""/>
            </a:pPr>
            <a:r>
              <a:rPr lang="en-US" sz="2800" b="0" strike="noStrike" spc="-1">
                <a:latin typeface="Arial"/>
              </a:rPr>
              <a:t>What are the phases of strongly interacting matter, and what roles do they play in the cosmos?</a:t>
            </a:r>
          </a:p>
          <a:p>
            <a:pPr marL="864000" lvl="1" indent="-324000">
              <a:spcBef>
                <a:spcPts val="1131"/>
              </a:spcBef>
              <a:buClr>
                <a:srgbClr val="000000"/>
              </a:buClr>
              <a:buSzPct val="75000"/>
              <a:buFont typeface="Symbol" charset="2"/>
              <a:buChar char=""/>
            </a:pPr>
            <a:r>
              <a:rPr lang="en-US" sz="2800" b="0" strike="noStrike" spc="-1">
                <a:latin typeface="Arial"/>
              </a:rPr>
              <a:t>What governs the transition of quarks and gluons into pions and nucleons?</a:t>
            </a:r>
          </a:p>
          <a:p>
            <a:pPr marL="864000" lvl="1" indent="-324000">
              <a:spcBef>
                <a:spcPts val="1131"/>
              </a:spcBef>
              <a:buClr>
                <a:srgbClr val="000000"/>
              </a:buClr>
              <a:buSzPct val="75000"/>
              <a:buFont typeface="Symbol" charset="2"/>
              <a:buChar char=""/>
            </a:pPr>
            <a:r>
              <a:rPr lang="en-US" sz="2800" b="0" strike="noStrike" spc="-1">
                <a:latin typeface="Arial"/>
              </a:rPr>
              <a:t>What determines the key features of QCD and their relation to the nature of gravity and space-time?</a:t>
            </a:r>
          </a:p>
          <a:p>
            <a:pPr marL="432000" indent="-324000">
              <a:spcBef>
                <a:spcPts val="1414"/>
              </a:spcBef>
              <a:buClr>
                <a:srgbClr val="000000"/>
              </a:buClr>
              <a:buSzPct val="45000"/>
              <a:buFont typeface="Wingdings" charset="2"/>
              <a:buChar char=""/>
            </a:pPr>
            <a:r>
              <a:rPr lang="en-US" sz="3200" b="0" strike="noStrike" spc="-1">
                <a:latin typeface="Arial"/>
              </a:rPr>
              <a:t>RHIC and EIC in future</a:t>
            </a:r>
          </a:p>
          <a:p>
            <a:pPr marL="432000" indent="-324000">
              <a:spcBef>
                <a:spcPts val="1414"/>
              </a:spcBef>
              <a:buClr>
                <a:srgbClr val="000000"/>
              </a:buClr>
              <a:buSzPct val="45000"/>
              <a:buFont typeface="Wingdings" charset="2"/>
              <a:buChar char=""/>
            </a:pPr>
            <a:r>
              <a:rPr lang="en-US" sz="3200" b="0" strike="noStrike" spc="-1">
                <a:latin typeface="Arial"/>
              </a:rPr>
              <a:t>LHC with ALICE, ATLAS and CMS</a:t>
            </a:r>
          </a:p>
          <a:p>
            <a:pPr marL="432000" indent="-324000">
              <a:spcBef>
                <a:spcPts val="1414"/>
              </a:spcBef>
              <a:buClr>
                <a:srgbClr val="000000"/>
              </a:buClr>
              <a:buSzPct val="45000"/>
              <a:buFont typeface="Wingdings" charset="2"/>
              <a:buChar char=""/>
            </a:pPr>
            <a:r>
              <a:rPr lang="en-US" sz="3200" b="0" strike="noStrike" spc="-1">
                <a:latin typeface="Arial"/>
              </a:rPr>
              <a:t>Lab Groups at BNL, LBNL, LANL, and ORNL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Nuclear Theory </a:t>
            </a:r>
          </a:p>
        </p:txBody>
      </p:sp>
      <p:sp>
        <p:nvSpPr>
          <p:cNvPr id="509" name="TextShape 2"/>
          <p:cNvSpPr txBox="1"/>
          <p:nvPr/>
        </p:nvSpPr>
        <p:spPr>
          <a:xfrm>
            <a:off x="504000" y="1143000"/>
            <a:ext cx="9071640" cy="4114800"/>
          </a:xfrm>
          <a:prstGeom prst="rect">
            <a:avLst/>
          </a:prstGeom>
          <a:noFill/>
          <a:ln w="0">
            <a:noFill/>
          </a:ln>
        </p:spPr>
        <p:txBody>
          <a:bodyPr lIns="0" tIns="0" rIns="0" bIns="0">
            <a:normAutofit fontScale="55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Theoretical support needed to interpret experimental data in the subprograms and to advance new ideas and hypotheses that identify potential areas for future experiments</a:t>
            </a:r>
          </a:p>
          <a:p>
            <a:pPr marL="864000" lvl="1" indent="-324000">
              <a:spcBef>
                <a:spcPts val="1131"/>
              </a:spcBef>
              <a:buClr>
                <a:srgbClr val="000000"/>
              </a:buClr>
              <a:buSzPct val="75000"/>
              <a:buFont typeface="Symbol" charset="2"/>
              <a:buChar char=""/>
            </a:pPr>
            <a:r>
              <a:rPr lang="en-US" sz="2800" b="0" strike="noStrike" spc="-1">
                <a:latin typeface="Arial"/>
              </a:rPr>
              <a:t>Development of an understanding of the mechanisms and effects of quark confinement and deconfinement </a:t>
            </a:r>
          </a:p>
          <a:p>
            <a:pPr marL="864000" lvl="1" indent="-324000">
              <a:spcBef>
                <a:spcPts val="1131"/>
              </a:spcBef>
              <a:buClr>
                <a:srgbClr val="000000"/>
              </a:buClr>
              <a:buSzPct val="75000"/>
              <a:buFont typeface="Symbol" charset="2"/>
              <a:buChar char=""/>
            </a:pPr>
            <a:r>
              <a:rPr lang="en-US" sz="2800" b="0" strike="noStrike" spc="-1">
                <a:latin typeface="Arial"/>
              </a:rPr>
              <a:t>New theoretical and computational tools are developed to describe nuclear many-body phenomena</a:t>
            </a:r>
          </a:p>
          <a:p>
            <a:pPr marL="864000" lvl="1" indent="-324000">
              <a:spcBef>
                <a:spcPts val="1131"/>
              </a:spcBef>
              <a:buClr>
                <a:srgbClr val="000000"/>
              </a:buClr>
              <a:buSzPct val="75000"/>
              <a:buFont typeface="Symbol" charset="2"/>
              <a:buChar char=""/>
            </a:pPr>
            <a:r>
              <a:rPr lang="en-US" sz="2800" b="0" strike="noStrike" spc="-1">
                <a:latin typeface="Arial"/>
              </a:rPr>
              <a:t>Nuclear astrophysics - efforts to understand the origins of the elements in the cosmos and what the nature of the neutrino may reveal about the evolution of the early universe.</a:t>
            </a:r>
          </a:p>
          <a:p>
            <a:pPr marL="432000" indent="-324000">
              <a:spcBef>
                <a:spcPts val="1414"/>
              </a:spcBef>
              <a:buClr>
                <a:srgbClr val="000000"/>
              </a:buClr>
              <a:buSzPct val="45000"/>
              <a:buFont typeface="Wingdings" charset="2"/>
              <a:buChar char=""/>
            </a:pPr>
            <a:r>
              <a:rPr lang="en-US" sz="3200" b="0" strike="noStrike" spc="-1">
                <a:latin typeface="Arial"/>
              </a:rPr>
              <a:t>Institute for Nuclear Theory at University of Washington and the FRIB Theory Alliance at Michigan State University</a:t>
            </a:r>
          </a:p>
          <a:p>
            <a:pPr marL="432000" indent="-324000">
              <a:spcBef>
                <a:spcPts val="1414"/>
              </a:spcBef>
              <a:buClr>
                <a:srgbClr val="000000"/>
              </a:buClr>
              <a:buSzPct val="45000"/>
              <a:buFont typeface="Wingdings" charset="2"/>
              <a:buChar char=""/>
            </a:pPr>
            <a:r>
              <a:rPr lang="en-US" sz="3200" b="0" strike="noStrike" spc="-1">
                <a:latin typeface="Arial"/>
              </a:rPr>
              <a:t>Lattice QCD, SciDAC, Quantum Information Sciences, Quantum Computing</a:t>
            </a:r>
          </a:p>
          <a:p>
            <a:pPr marL="432000" indent="-324000">
              <a:spcBef>
                <a:spcPts val="1414"/>
              </a:spcBef>
              <a:buClr>
                <a:srgbClr val="000000"/>
              </a:buClr>
              <a:buSzPct val="45000"/>
              <a:buFont typeface="Wingdings" charset="2"/>
              <a:buChar char=""/>
            </a:pPr>
            <a:r>
              <a:rPr lang="en-US" sz="3200" b="0" strike="noStrike" spc="-1">
                <a:latin typeface="Arial"/>
              </a:rPr>
              <a:t>Nuclear Data, RENEW FAIR programs</a:t>
            </a:r>
          </a:p>
          <a:p>
            <a:pPr marL="432000" indent="-324000">
              <a:spcBef>
                <a:spcPts val="1414"/>
              </a:spcBef>
              <a:buClr>
                <a:srgbClr val="000000"/>
              </a:buClr>
              <a:buSzPct val="45000"/>
              <a:buFont typeface="Wingdings" charset="2"/>
              <a:buChar char=""/>
            </a:pPr>
            <a:r>
              <a:rPr lang="en-US" sz="3200" b="0" strike="noStrike" spc="-1">
                <a:latin typeface="Arial"/>
              </a:rPr>
              <a:t>Lab Groups at ANL, BNL, LANL, LBNL, LLNL, ORNL,and TJNAF</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TextShape 1"/>
          <p:cNvSpPr txBox="1"/>
          <p:nvPr/>
        </p:nvSpPr>
        <p:spPr>
          <a:xfrm>
            <a:off x="504000" y="153720"/>
            <a:ext cx="9071640" cy="946440"/>
          </a:xfrm>
          <a:prstGeom prst="rect">
            <a:avLst/>
          </a:prstGeom>
          <a:noFill/>
          <a:ln w="0">
            <a:noFill/>
          </a:ln>
        </p:spPr>
        <p:txBody>
          <a:bodyPr lIns="0" tIns="0" rIns="0" bIns="0" anchor="ctr">
            <a:noAutofit/>
          </a:bodyPr>
          <a:lstStyle/>
          <a:p>
            <a:pPr algn="ctr"/>
            <a:r>
              <a:rPr lang="en-US" sz="3600" b="0" strike="noStrike" spc="-1">
                <a:latin typeface="Arial"/>
              </a:rPr>
              <a:t>Nuclear Structure and Nuclear Astrophysics</a:t>
            </a:r>
            <a:r>
              <a:rPr lang="en-US" sz="4400" b="0" strike="noStrike" spc="-1">
                <a:latin typeface="Arial"/>
              </a:rPr>
              <a:t> </a:t>
            </a:r>
          </a:p>
        </p:txBody>
      </p:sp>
      <p:sp>
        <p:nvSpPr>
          <p:cNvPr id="511" name="TextShape 2"/>
          <p:cNvSpPr txBox="1"/>
          <p:nvPr/>
        </p:nvSpPr>
        <p:spPr>
          <a:xfrm>
            <a:off x="612000" y="992160"/>
            <a:ext cx="9071640" cy="4386240"/>
          </a:xfrm>
          <a:prstGeom prst="rect">
            <a:avLst/>
          </a:prstGeom>
          <a:noFill/>
          <a:ln w="0">
            <a:noFill/>
          </a:ln>
        </p:spPr>
        <p:txBody>
          <a:bodyPr lIns="0" tIns="0" rIns="0" bIns="0">
            <a:normAutofit fontScale="62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Questions addressed include</a:t>
            </a:r>
          </a:p>
          <a:p>
            <a:pPr marL="864000" lvl="1" indent="-324000">
              <a:spcBef>
                <a:spcPts val="1131"/>
              </a:spcBef>
              <a:buClr>
                <a:srgbClr val="000000"/>
              </a:buClr>
              <a:buSzPct val="75000"/>
              <a:buFont typeface="Symbol" charset="2"/>
              <a:buChar char=""/>
            </a:pPr>
            <a:r>
              <a:rPr lang="en-US" sz="2800" b="0" strike="noStrike" spc="-1">
                <a:latin typeface="Arial"/>
              </a:rPr>
              <a:t>What is the nature of the nuclear force that binds protons and neutrons into stable nuclei and rare isotopes? What is the origin of simple patterns in complex nuclei? What is the nature of neutron stars and dense nuclear matter?</a:t>
            </a:r>
          </a:p>
          <a:p>
            <a:pPr marL="864000" lvl="1" indent="-324000">
              <a:spcBef>
                <a:spcPts val="1131"/>
              </a:spcBef>
              <a:buClr>
                <a:srgbClr val="000000"/>
              </a:buClr>
              <a:buSzPct val="75000"/>
              <a:buFont typeface="Symbol" charset="2"/>
              <a:buChar char=""/>
            </a:pPr>
            <a:r>
              <a:rPr lang="en-US" sz="2800" b="0" strike="noStrike" spc="-1">
                <a:latin typeface="Arial"/>
              </a:rPr>
              <a:t>What are the origins of the elements in the cosmos? What are the nuclear reactions that drive stars and stellar explosions?</a:t>
            </a:r>
          </a:p>
          <a:p>
            <a:pPr marL="432000" indent="-324000">
              <a:spcBef>
                <a:spcPts val="1414"/>
              </a:spcBef>
              <a:buClr>
                <a:srgbClr val="000000"/>
              </a:buClr>
              <a:buSzPct val="45000"/>
              <a:buFont typeface="Wingdings" charset="2"/>
              <a:buChar char=""/>
            </a:pPr>
            <a:r>
              <a:rPr lang="en-US" sz="3200" b="0" strike="noStrike" spc="-1">
                <a:latin typeface="Arial"/>
              </a:rPr>
              <a:t>Operations of FRIB/MSU and ATLAS/ANL user facilities</a:t>
            </a:r>
          </a:p>
          <a:p>
            <a:pPr marL="432000" indent="-324000">
              <a:spcBef>
                <a:spcPts val="1414"/>
              </a:spcBef>
              <a:buClr>
                <a:srgbClr val="000000"/>
              </a:buClr>
              <a:buSzPct val="45000"/>
              <a:buFont typeface="Wingdings" charset="2"/>
              <a:buChar char=""/>
            </a:pPr>
            <a:r>
              <a:rPr lang="en-US" sz="3200" b="0" strike="noStrike" spc="-1">
                <a:latin typeface="Arial"/>
              </a:rPr>
              <a:t>Three Centers of Excellence, Cyclotron Institute at Texas A&amp;M Univ., Triangle Universities Nuclear Laboratory at Duke Univ., Center for Experimental Nuclear Physics and Astrophysics at the Univ. of Washington</a:t>
            </a:r>
          </a:p>
          <a:p>
            <a:pPr marL="432000" indent="-324000">
              <a:spcBef>
                <a:spcPts val="1414"/>
              </a:spcBef>
              <a:buClr>
                <a:srgbClr val="000000"/>
              </a:buClr>
              <a:buSzPct val="45000"/>
              <a:buFont typeface="Wingdings" charset="2"/>
              <a:buChar char=""/>
            </a:pPr>
            <a:r>
              <a:rPr lang="en-US" sz="3200" b="0" strike="noStrike" spc="-1">
                <a:latin typeface="Arial"/>
              </a:rPr>
              <a:t>Operations of LBNL 88-Inch Cyclotron for an in-house program</a:t>
            </a:r>
          </a:p>
          <a:p>
            <a:pPr marL="432000" indent="-324000">
              <a:spcBef>
                <a:spcPts val="1414"/>
              </a:spcBef>
              <a:buClr>
                <a:srgbClr val="000000"/>
              </a:buClr>
              <a:buSzPct val="45000"/>
              <a:buFont typeface="Wingdings" charset="2"/>
              <a:buChar char=""/>
            </a:pPr>
            <a:r>
              <a:rPr lang="en-US" sz="3200" b="0" strike="noStrike" spc="-1">
                <a:latin typeface="Arial"/>
              </a:rPr>
              <a:t>Lab Groups at ANL, LBNL, LLNL, and ORNL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TextShape 1"/>
          <p:cNvSpPr txBox="1"/>
          <p:nvPr/>
        </p:nvSpPr>
        <p:spPr>
          <a:xfrm>
            <a:off x="504000" y="45651"/>
            <a:ext cx="9071640" cy="946440"/>
          </a:xfrm>
          <a:prstGeom prst="rect">
            <a:avLst/>
          </a:prstGeom>
          <a:noFill/>
          <a:ln w="0">
            <a:noFill/>
          </a:ln>
        </p:spPr>
        <p:txBody>
          <a:bodyPr lIns="0" tIns="0" rIns="0" bIns="0" anchor="ctr">
            <a:noAutofit/>
          </a:bodyPr>
          <a:lstStyle/>
          <a:p>
            <a:pPr algn="ctr"/>
            <a:r>
              <a:rPr lang="en-US" sz="3600" b="0" strike="noStrike" spc="-1" dirty="0">
                <a:latin typeface="Arial"/>
              </a:rPr>
              <a:t>Fundamental Symmetries</a:t>
            </a:r>
            <a:r>
              <a:rPr lang="en-US" sz="4400" b="0" strike="noStrike" spc="-1" dirty="0">
                <a:latin typeface="Arial"/>
              </a:rPr>
              <a:t> </a:t>
            </a:r>
          </a:p>
        </p:txBody>
      </p:sp>
      <p:sp>
        <p:nvSpPr>
          <p:cNvPr id="513" name="TextShape 2"/>
          <p:cNvSpPr txBox="1"/>
          <p:nvPr/>
        </p:nvSpPr>
        <p:spPr>
          <a:xfrm>
            <a:off x="612000" y="992160"/>
            <a:ext cx="9071640" cy="4386240"/>
          </a:xfrm>
          <a:prstGeom prst="rect">
            <a:avLst/>
          </a:prstGeom>
          <a:noFill/>
          <a:ln w="0">
            <a:noFill/>
          </a:ln>
        </p:spPr>
        <p:txBody>
          <a:bodyPr lIns="0" tIns="0" rIns="0" bIns="0">
            <a:normAutofit fontScale="55000" lnSpcReduction="20000"/>
          </a:bodyPr>
          <a:lstStyle/>
          <a:p>
            <a:pPr marL="432000" indent="-324000">
              <a:spcBef>
                <a:spcPts val="1414"/>
              </a:spcBef>
              <a:buClr>
                <a:srgbClr val="000000"/>
              </a:buClr>
              <a:buSzPct val="45000"/>
              <a:buFont typeface="Wingdings" charset="2"/>
              <a:buChar char=""/>
            </a:pPr>
            <a:r>
              <a:rPr lang="en-US" sz="3600" b="0" strike="noStrike" spc="-1" dirty="0">
                <a:latin typeface="Arial"/>
              </a:rPr>
              <a:t>Questions addressed include</a:t>
            </a:r>
          </a:p>
          <a:p>
            <a:pPr marL="864000" lvl="1" indent="-324000">
              <a:spcBef>
                <a:spcPts val="1131"/>
              </a:spcBef>
              <a:buClr>
                <a:srgbClr val="000000"/>
              </a:buClr>
              <a:buSzPct val="75000"/>
              <a:buFont typeface="Symbol" charset="2"/>
              <a:buChar char=""/>
            </a:pPr>
            <a:r>
              <a:rPr lang="en-US" sz="2800" b="0" strike="noStrike" spc="-1" dirty="0">
                <a:latin typeface="Arial"/>
              </a:rPr>
              <a:t>What is the nature of neutrinos, what are their masses, and what role have they played in creating the imbalance between matter and antimatter in our universe? </a:t>
            </a:r>
          </a:p>
          <a:p>
            <a:pPr marL="864000" lvl="1" indent="-324000">
              <a:spcBef>
                <a:spcPts val="1131"/>
              </a:spcBef>
              <a:buClr>
                <a:srgbClr val="000000"/>
              </a:buClr>
              <a:buSzPct val="75000"/>
              <a:buFont typeface="Symbol" charset="2"/>
              <a:buChar char=""/>
            </a:pPr>
            <a:r>
              <a:rPr lang="en-US" sz="2800" b="0" strike="noStrike" spc="-1" dirty="0">
                <a:latin typeface="Arial"/>
              </a:rPr>
              <a:t>Is there evidence from the electric-dipole moments of atomic nuclei and the neutron that indicate our current understanding of the fundamental laws governing nuclear physics is incomplete?</a:t>
            </a:r>
          </a:p>
          <a:p>
            <a:pPr marL="864000" lvl="1" indent="-324000">
              <a:spcBef>
                <a:spcPts val="1131"/>
              </a:spcBef>
              <a:buClr>
                <a:srgbClr val="000000"/>
              </a:buClr>
              <a:buSzPct val="75000"/>
              <a:buFont typeface="Symbol" charset="2"/>
              <a:buChar char=""/>
            </a:pPr>
            <a:r>
              <a:rPr lang="en-US" sz="2800" b="0" strike="noStrike" spc="-1" dirty="0">
                <a:latin typeface="Arial"/>
              </a:rPr>
              <a:t>Will precise measurements in electron scattering and the decay of nuclei indicate the existence of forces that were present at the dawn of the universe, and disappeared from view as the universe evolved?</a:t>
            </a:r>
          </a:p>
          <a:p>
            <a:pPr marL="432000" indent="-324000">
              <a:spcBef>
                <a:spcPts val="1414"/>
              </a:spcBef>
              <a:buClr>
                <a:srgbClr val="000000"/>
              </a:buClr>
              <a:buSzPct val="45000"/>
              <a:buFont typeface="Wingdings" charset="2"/>
              <a:buChar char=""/>
            </a:pPr>
            <a:r>
              <a:rPr lang="en-US" sz="3600" b="0" strike="noStrike" spc="-1" dirty="0">
                <a:latin typeface="Arial"/>
              </a:rPr>
              <a:t>SC steward of neutrino mass measurements KATRIN and PROJECT8 and neutrino-less double beta decay CUORE, LEGEND-200, planning for ton scale</a:t>
            </a:r>
          </a:p>
          <a:p>
            <a:pPr marL="432000" indent="-324000">
              <a:spcBef>
                <a:spcPts val="1414"/>
              </a:spcBef>
              <a:buClr>
                <a:srgbClr val="000000"/>
              </a:buClr>
              <a:buSzPct val="45000"/>
              <a:buFont typeface="Wingdings" charset="2"/>
              <a:buChar char=""/>
            </a:pPr>
            <a:r>
              <a:rPr lang="en-US" sz="3600" b="0" strike="noStrike" spc="-1" dirty="0">
                <a:latin typeface="Arial"/>
              </a:rPr>
              <a:t>Parity violating electron scattering MOLLER</a:t>
            </a:r>
          </a:p>
          <a:p>
            <a:pPr marL="432000" indent="-324000">
              <a:spcBef>
                <a:spcPts val="1414"/>
              </a:spcBef>
              <a:buClr>
                <a:srgbClr val="000000"/>
              </a:buClr>
              <a:buSzPct val="45000"/>
              <a:buFont typeface="Wingdings" charset="2"/>
              <a:buChar char=""/>
            </a:pPr>
            <a:r>
              <a:rPr lang="en-US" sz="3600" b="0" strike="noStrike" spc="-1" dirty="0">
                <a:latin typeface="Arial"/>
              </a:rPr>
              <a:t>Electric dipole moments and other neutron properties at the FNPB/SNS/ORNL</a:t>
            </a:r>
          </a:p>
          <a:p>
            <a:pPr marL="432000" indent="-324000">
              <a:spcBef>
                <a:spcPts val="1414"/>
              </a:spcBef>
              <a:buClr>
                <a:srgbClr val="000000"/>
              </a:buClr>
              <a:buSzPct val="45000"/>
              <a:buFont typeface="Wingdings" charset="2"/>
              <a:buChar char=""/>
            </a:pPr>
            <a:r>
              <a:rPr lang="en-US" sz="3600" b="0" strike="noStrike" spc="-1" dirty="0">
                <a:latin typeface="Arial"/>
              </a:rPr>
              <a:t>Lab Groups at BNL, LANL, LBNL, LLNL, ORNL, PNNL and SLAC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Other DOE NP Programs</a:t>
            </a:r>
          </a:p>
        </p:txBody>
      </p:sp>
      <p:sp>
        <p:nvSpPr>
          <p:cNvPr id="515" name="TextShape 2"/>
          <p:cNvSpPr txBox="1"/>
          <p:nvPr/>
        </p:nvSpPr>
        <p:spPr>
          <a:xfrm>
            <a:off x="504000" y="1326240"/>
            <a:ext cx="9071640" cy="3288240"/>
          </a:xfrm>
          <a:prstGeom prst="rect">
            <a:avLst/>
          </a:prstGeom>
          <a:noFill/>
          <a:ln w="0">
            <a:noFill/>
          </a:ln>
        </p:spPr>
        <p:txBody>
          <a:bodyPr lIns="0" tIns="0" rIns="0" bIns="0">
            <a:normAutofit fontScale="915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Nuclear Data</a:t>
            </a:r>
          </a:p>
          <a:p>
            <a:pPr marL="864000" lvl="1" indent="-324000">
              <a:spcBef>
                <a:spcPts val="1131"/>
              </a:spcBef>
              <a:buClr>
                <a:srgbClr val="000000"/>
              </a:buClr>
              <a:buSzPct val="75000"/>
              <a:buFont typeface="Symbol" charset="2"/>
              <a:buChar char=""/>
            </a:pPr>
            <a:r>
              <a:rPr lang="en-US" sz="2800" b="0" strike="noStrike" spc="-1">
                <a:latin typeface="Arial"/>
              </a:rPr>
              <a:t>multi-disciplinary with applications to energy, defense, space, and medicine</a:t>
            </a:r>
          </a:p>
          <a:p>
            <a:pPr marL="864000" lvl="1" indent="-324000">
              <a:spcBef>
                <a:spcPts val="1131"/>
              </a:spcBef>
              <a:buClr>
                <a:srgbClr val="000000"/>
              </a:buClr>
              <a:buSzPct val="75000"/>
              <a:buFont typeface="Symbol" charset="2"/>
              <a:buChar char=""/>
            </a:pPr>
            <a:r>
              <a:rPr lang="en-US" sz="2800" b="0" strike="noStrike" spc="-1">
                <a:latin typeface="Arial"/>
              </a:rPr>
              <a:t>collects, evaluates, and disseminates nuclear data with support of the U.S. Nuclear Data Program and the National Nuclear Data</a:t>
            </a:r>
          </a:p>
          <a:p>
            <a:pPr marL="864000" lvl="1" indent="-324000">
              <a:spcBef>
                <a:spcPts val="1131"/>
              </a:spcBef>
              <a:buClr>
                <a:srgbClr val="000000"/>
              </a:buClr>
              <a:buSzPct val="75000"/>
              <a:buFont typeface="Symbol" charset="2"/>
              <a:buChar char=""/>
            </a:pPr>
            <a:r>
              <a:rPr lang="en-US" sz="2800" b="0" strike="noStrike" spc="-1">
                <a:latin typeface="Arial"/>
              </a:rPr>
              <a:t>Research funded in coordination with the Nuclear Data InterAgency Working Group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Other DOE NP Programs</a:t>
            </a:r>
          </a:p>
        </p:txBody>
      </p:sp>
      <p:sp>
        <p:nvSpPr>
          <p:cNvPr id="517" name="TextShape 2"/>
          <p:cNvSpPr txBox="1"/>
          <p:nvPr/>
        </p:nvSpPr>
        <p:spPr>
          <a:xfrm>
            <a:off x="254160" y="1143000"/>
            <a:ext cx="9347040" cy="4114800"/>
          </a:xfrm>
          <a:prstGeom prst="rect">
            <a:avLst/>
          </a:prstGeom>
          <a:noFill/>
          <a:ln w="0">
            <a:noFill/>
          </a:ln>
        </p:spPr>
        <p:txBody>
          <a:bodyPr lIns="0" tIns="0" rIns="0" bIns="0">
            <a:normAutofit fontScale="875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Nuclear Physics Computing</a:t>
            </a:r>
          </a:p>
          <a:p>
            <a:pPr marL="864000" lvl="1" indent="-324000">
              <a:spcBef>
                <a:spcPts val="1131"/>
              </a:spcBef>
              <a:buClr>
                <a:srgbClr val="000000"/>
              </a:buClr>
              <a:buSzPct val="75000"/>
              <a:buFont typeface="Symbol" charset="2"/>
              <a:buChar char=""/>
            </a:pPr>
            <a:r>
              <a:rPr lang="en-US" sz="2800" b="0" strike="noStrike" spc="-1">
                <a:latin typeface="Arial"/>
              </a:rPr>
              <a:t>Research in nuclear physics that rely on large-scale, high-performance computing</a:t>
            </a:r>
          </a:p>
          <a:p>
            <a:pPr marL="864000" lvl="1" indent="-324000">
              <a:spcBef>
                <a:spcPts val="1131"/>
              </a:spcBef>
              <a:buClr>
                <a:srgbClr val="000000"/>
              </a:buClr>
              <a:buSzPct val="75000"/>
              <a:buFont typeface="Symbol" charset="2"/>
              <a:buChar char=""/>
            </a:pPr>
            <a:r>
              <a:rPr lang="en-US" sz="2800" b="0" strike="noStrike" spc="-1">
                <a:latin typeface="Arial"/>
              </a:rPr>
              <a:t>Scientific Discovery through Advanced Computation (SciDAC) and Nuclear Theory Topical Collaborations</a:t>
            </a:r>
          </a:p>
          <a:p>
            <a:pPr marL="864000" lvl="1" indent="-324000">
              <a:spcBef>
                <a:spcPts val="1131"/>
              </a:spcBef>
              <a:buClr>
                <a:srgbClr val="000000"/>
              </a:buClr>
              <a:buSzPct val="75000"/>
              <a:buFont typeface="Symbol" charset="2"/>
              <a:buChar char=""/>
            </a:pPr>
            <a:r>
              <a:rPr lang="en-US" sz="2800" b="0" strike="noStrike" spc="-1">
                <a:latin typeface="Arial"/>
              </a:rPr>
              <a:t>Lattice QCD</a:t>
            </a:r>
          </a:p>
          <a:p>
            <a:pPr marL="864000" lvl="1" indent="-324000">
              <a:spcBef>
                <a:spcPts val="1131"/>
              </a:spcBef>
              <a:buClr>
                <a:srgbClr val="000000"/>
              </a:buClr>
              <a:buSzPct val="75000"/>
              <a:buFont typeface="Symbol" charset="2"/>
              <a:buChar char=""/>
            </a:pPr>
            <a:r>
              <a:rPr lang="en-US" sz="2800" b="0" strike="noStrike" spc="-1">
                <a:latin typeface="Arial"/>
              </a:rPr>
              <a:t>Exascale projects in LQCD and nuclear astrophysics</a:t>
            </a:r>
          </a:p>
          <a:p>
            <a:pPr marL="864000" lvl="1" indent="-324000">
              <a:spcBef>
                <a:spcPts val="1131"/>
              </a:spcBef>
              <a:buClr>
                <a:srgbClr val="000000"/>
              </a:buClr>
              <a:buSzPct val="75000"/>
              <a:buFont typeface="Symbol" charset="2"/>
              <a:buChar char=""/>
            </a:pPr>
            <a:r>
              <a:rPr lang="en-US" sz="2800" b="0" strike="noStrike" spc="-1">
                <a:latin typeface="Arial"/>
              </a:rPr>
              <a:t>Access to computing resources at DOE leadership computers and the National Energy Research Scientific Computing center  (NERSC)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extShape 1"/>
          <p:cNvSpPr txBox="1"/>
          <p:nvPr/>
        </p:nvSpPr>
        <p:spPr>
          <a:xfrm>
            <a:off x="504000" y="153720"/>
            <a:ext cx="9071640" cy="946440"/>
          </a:xfrm>
          <a:prstGeom prst="rect">
            <a:avLst/>
          </a:prstGeom>
          <a:noFill/>
          <a:ln w="0">
            <a:noFill/>
          </a:ln>
        </p:spPr>
        <p:txBody>
          <a:bodyPr lIns="0" tIns="0" rIns="0" bIns="0" anchor="ctr">
            <a:noAutofit/>
          </a:bodyPr>
          <a:lstStyle/>
          <a:p>
            <a:pPr algn="ctr"/>
            <a:r>
              <a:rPr lang="en-US" sz="4400" b="0" strike="noStrike" spc="-1">
                <a:latin typeface="Arial"/>
              </a:rPr>
              <a:t>Other DOE NP Programs</a:t>
            </a:r>
          </a:p>
        </p:txBody>
      </p:sp>
      <p:sp>
        <p:nvSpPr>
          <p:cNvPr id="519" name="TextShape 2"/>
          <p:cNvSpPr txBox="1"/>
          <p:nvPr/>
        </p:nvSpPr>
        <p:spPr>
          <a:xfrm>
            <a:off x="290160" y="1035000"/>
            <a:ext cx="9347040" cy="4572000"/>
          </a:xfrm>
          <a:prstGeom prst="rect">
            <a:avLst/>
          </a:prstGeom>
          <a:noFill/>
          <a:ln w="0">
            <a:noFill/>
          </a:ln>
        </p:spPr>
        <p:txBody>
          <a:bodyPr lIns="0" tIns="0" rIns="0" bIns="0">
            <a:normAutofit fontScale="775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Quantum Information Science</a:t>
            </a:r>
          </a:p>
          <a:p>
            <a:pPr marL="864000" lvl="1" indent="-324000">
              <a:spcBef>
                <a:spcPts val="1131"/>
              </a:spcBef>
              <a:buClr>
                <a:srgbClr val="000000"/>
              </a:buClr>
              <a:buSzPct val="75000"/>
              <a:buFont typeface="Symbol" charset="2"/>
              <a:buChar char=""/>
            </a:pPr>
            <a:r>
              <a:rPr lang="en-US" sz="2800" b="0" strike="noStrike" spc="-1">
                <a:latin typeface="Arial"/>
              </a:rPr>
              <a:t>Research that could, in the long-term, have a transformative impact on the NP mission area and/or advance QIS development enabled by NP-supported science, technologies, and laboratory infrastructure</a:t>
            </a:r>
          </a:p>
          <a:p>
            <a:pPr marL="864000" lvl="1" indent="-324000">
              <a:spcBef>
                <a:spcPts val="1131"/>
              </a:spcBef>
              <a:buClr>
                <a:srgbClr val="000000"/>
              </a:buClr>
              <a:buSzPct val="75000"/>
              <a:buFont typeface="Symbol" charset="2"/>
              <a:buChar char=""/>
            </a:pPr>
            <a:r>
              <a:rPr lang="en-US" sz="2800" b="0" strike="noStrike" spc="-1">
                <a:latin typeface="Arial"/>
              </a:rPr>
              <a:t>Topics may include quantum computation, quantum simulations and simulators, quantum sensing, quantum-enhanced nuclear physics detectors, nuclear many-body problem, ‘squeezed’ quantum states, nuclear qubits quantum entanglement, and implementation of NP theories on quantum hardware</a:t>
            </a:r>
          </a:p>
          <a:p>
            <a:pPr marL="432000" indent="-324000">
              <a:spcBef>
                <a:spcPts val="1414"/>
              </a:spcBef>
              <a:buClr>
                <a:srgbClr val="000000"/>
              </a:buClr>
              <a:buSzPct val="45000"/>
              <a:buFont typeface="Wingdings" charset="2"/>
              <a:buChar char=""/>
            </a:pPr>
            <a:r>
              <a:rPr lang="en-US" sz="3200" b="0" strike="noStrike" spc="-1">
                <a:latin typeface="Arial"/>
              </a:rPr>
              <a:t>Industrial Concepts – Small Business Innovation Research</a:t>
            </a:r>
          </a:p>
          <a:p>
            <a:pPr marL="864000" lvl="1" indent="-324000">
              <a:spcBef>
                <a:spcPts val="1131"/>
              </a:spcBef>
              <a:buClr>
                <a:srgbClr val="000000"/>
              </a:buClr>
              <a:buSzPct val="75000"/>
              <a:buFont typeface="Symbol" charset="2"/>
              <a:buChar char=""/>
            </a:pPr>
            <a:r>
              <a:rPr lang="en-US" sz="2800" b="0" strike="noStrike" spc="-1">
                <a:latin typeface="Arial"/>
              </a:rPr>
              <a:t>Technology development of interest to NP with potential for commercialization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TextShape 1"/>
          <p:cNvSpPr txBox="1"/>
          <p:nvPr/>
        </p:nvSpPr>
        <p:spPr>
          <a:xfrm>
            <a:off x="504000" y="117720"/>
            <a:ext cx="9071640" cy="688680"/>
          </a:xfrm>
          <a:prstGeom prst="rect">
            <a:avLst/>
          </a:prstGeom>
          <a:noFill/>
          <a:ln w="0">
            <a:noFill/>
          </a:ln>
        </p:spPr>
        <p:txBody>
          <a:bodyPr lIns="0" tIns="0" rIns="0" bIns="0" anchor="ctr">
            <a:noAutofit/>
          </a:bodyPr>
          <a:lstStyle/>
          <a:p>
            <a:pPr algn="ctr"/>
            <a:r>
              <a:rPr lang="en-US" sz="3600" b="0" strike="noStrike" spc="-1">
                <a:latin typeface="Arial"/>
              </a:rPr>
              <a:t>Grant Process for Universities at DOE NP</a:t>
            </a:r>
          </a:p>
        </p:txBody>
      </p:sp>
      <p:sp>
        <p:nvSpPr>
          <p:cNvPr id="521" name="TextShape 2"/>
          <p:cNvSpPr txBox="1"/>
          <p:nvPr/>
        </p:nvSpPr>
        <p:spPr>
          <a:xfrm>
            <a:off x="228600" y="914400"/>
            <a:ext cx="9601200" cy="4343400"/>
          </a:xfrm>
          <a:prstGeom prst="rect">
            <a:avLst/>
          </a:prstGeom>
          <a:noFill/>
          <a:ln w="0">
            <a:noFill/>
          </a:ln>
        </p:spPr>
        <p:txBody>
          <a:bodyPr lIns="0" tIns="0" rIns="0" bIns="0">
            <a:normAutofit fontScale="73500" lnSpcReduction="20000"/>
          </a:bodyPr>
          <a:lstStyle/>
          <a:p>
            <a:pPr marL="432000" indent="-324000">
              <a:spcBef>
                <a:spcPts val="1414"/>
              </a:spcBef>
              <a:buClr>
                <a:srgbClr val="000000"/>
              </a:buClr>
              <a:buSzPct val="45000"/>
              <a:buFont typeface="Wingdings" charset="2"/>
              <a:buChar char=""/>
            </a:pPr>
            <a:r>
              <a:rPr lang="en-US" sz="2600" b="0" strike="noStrike" spc="-1">
                <a:latin typeface="Arial"/>
              </a:rPr>
              <a:t>FY 202x CONTINUATION OF SOLICITATION FOR THE OFFICE OF SCIENCE FINANCIAL ASSISTANCE PROGRAM</a:t>
            </a:r>
          </a:p>
          <a:p>
            <a:pPr marL="864000" lvl="1" indent="-324000">
              <a:spcBef>
                <a:spcPts val="1131"/>
              </a:spcBef>
              <a:buClr>
                <a:srgbClr val="000000"/>
              </a:buClr>
              <a:buSzPct val="75000"/>
              <a:buFont typeface="Symbol" charset="2"/>
              <a:buChar char=""/>
            </a:pPr>
            <a:r>
              <a:rPr lang="en-US" sz="2600" b="0" strike="noStrike" spc="-1">
                <a:latin typeface="Arial"/>
              </a:rPr>
              <a:t>Medium Energy, Heavy Ions, Low Energy/Astrophysics, Fundamental Symmetries, Nuclear Theory </a:t>
            </a:r>
          </a:p>
          <a:p>
            <a:pPr marL="864000" lvl="1" indent="-324000">
              <a:spcBef>
                <a:spcPts val="1131"/>
              </a:spcBef>
              <a:buClr>
                <a:srgbClr val="000000"/>
              </a:buClr>
              <a:buSzPct val="75000"/>
              <a:buFont typeface="Symbol" charset="2"/>
              <a:buChar char=""/>
            </a:pPr>
            <a:r>
              <a:rPr lang="en-US" sz="2600" b="0" strike="noStrike" spc="-1">
                <a:latin typeface="Arial"/>
              </a:rPr>
              <a:t>Accept proposals each year, new and renewal  - format indicated in FOA</a:t>
            </a:r>
          </a:p>
          <a:p>
            <a:pPr marL="864000" lvl="1" indent="-324000">
              <a:spcBef>
                <a:spcPts val="1131"/>
              </a:spcBef>
              <a:buClr>
                <a:srgbClr val="000000"/>
              </a:buClr>
              <a:buSzPct val="75000"/>
              <a:buFont typeface="Symbol" charset="2"/>
              <a:buChar char=""/>
            </a:pPr>
            <a:r>
              <a:rPr lang="en-US" sz="2600" b="0" strike="noStrike" spc="-1">
                <a:latin typeface="Arial"/>
              </a:rPr>
              <a:t>Group or individual PIs</a:t>
            </a:r>
          </a:p>
          <a:p>
            <a:pPr marL="864000" lvl="1" indent="-324000">
              <a:spcBef>
                <a:spcPts val="1131"/>
              </a:spcBef>
              <a:buClr>
                <a:srgbClr val="000000"/>
              </a:buClr>
              <a:buSzPct val="75000"/>
              <a:buFont typeface="Symbol" charset="2"/>
              <a:buChar char=""/>
            </a:pPr>
            <a:r>
              <a:rPr lang="en-US" sz="2600" b="0" strike="noStrike" spc="-1">
                <a:latin typeface="Arial"/>
              </a:rPr>
              <a:t>Typical proposal is for 3 years</a:t>
            </a:r>
          </a:p>
          <a:p>
            <a:pPr marL="864000" lvl="1" indent="-324000">
              <a:spcBef>
                <a:spcPts val="1131"/>
              </a:spcBef>
              <a:buClr>
                <a:srgbClr val="000000"/>
              </a:buClr>
              <a:buSzPct val="75000"/>
              <a:buFont typeface="Symbol" charset="2"/>
              <a:buChar char=""/>
            </a:pPr>
            <a:r>
              <a:rPr lang="en-US" sz="2600" b="0" strike="noStrike" spc="-1">
                <a:latin typeface="Arial"/>
              </a:rPr>
              <a:t>Summer salary, post docs, grad students, possibly other staff, travel, possibly some equipment</a:t>
            </a:r>
          </a:p>
          <a:p>
            <a:pPr marL="864000" lvl="1" indent="-324000">
              <a:spcBef>
                <a:spcPts val="1131"/>
              </a:spcBef>
              <a:buClr>
                <a:srgbClr val="000000"/>
              </a:buClr>
              <a:buSzPct val="75000"/>
              <a:buFont typeface="Symbol" charset="2"/>
              <a:buChar char=""/>
            </a:pPr>
            <a:r>
              <a:rPr lang="en-US" sz="2600" b="0" strike="noStrike" spc="-1">
                <a:latin typeface="Arial"/>
              </a:rPr>
              <a:t>Proposals are letter reviewed and then rated by panel separately for each program</a:t>
            </a:r>
          </a:p>
          <a:p>
            <a:pPr marL="864000" lvl="1" indent="-324000">
              <a:spcBef>
                <a:spcPts val="1131"/>
              </a:spcBef>
              <a:buClr>
                <a:srgbClr val="000000"/>
              </a:buClr>
              <a:buSzPct val="75000"/>
              <a:buFont typeface="Symbol" charset="2"/>
              <a:buChar char=""/>
            </a:pPr>
            <a:r>
              <a:rPr lang="en-US" sz="2600" b="0" strike="noStrike" spc="-1">
                <a:latin typeface="Arial"/>
              </a:rPr>
              <a:t>For successful proposals, 3yr budget negotiated (but subject to approp.)</a:t>
            </a:r>
          </a:p>
          <a:p>
            <a:pPr marL="432000" indent="-324000">
              <a:spcBef>
                <a:spcPts val="1414"/>
              </a:spcBef>
              <a:buClr>
                <a:srgbClr val="000000"/>
              </a:buClr>
              <a:buSzPct val="45000"/>
              <a:buFont typeface="Wingdings" charset="2"/>
              <a:buChar char=""/>
            </a:pPr>
            <a:r>
              <a:rPr lang="en-US" sz="2600" b="0" strike="noStrike" spc="-1">
                <a:latin typeface="Arial"/>
              </a:rPr>
              <a:t>Lab groups funded and reviewed separately</a:t>
            </a:r>
          </a:p>
        </p:txBody>
      </p:sp>
      <p:sp>
        <p:nvSpPr>
          <p:cNvPr id="522" name="TextShape 3"/>
          <p:cNvSpPr txBox="1"/>
          <p:nvPr/>
        </p:nvSpPr>
        <p:spPr>
          <a:xfrm>
            <a:off x="5486400" y="5257800"/>
            <a:ext cx="4460040" cy="346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https://science.osti.gov/grants/FOAs/Open</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TextShape 1"/>
          <p:cNvSpPr txBox="1"/>
          <p:nvPr/>
        </p:nvSpPr>
        <p:spPr>
          <a:xfrm>
            <a:off x="504000" y="186840"/>
            <a:ext cx="9071640" cy="1024200"/>
          </a:xfrm>
          <a:prstGeom prst="rect">
            <a:avLst/>
          </a:prstGeom>
          <a:noFill/>
          <a:ln w="0">
            <a:noFill/>
          </a:ln>
        </p:spPr>
        <p:txBody>
          <a:bodyPr lIns="0" tIns="0" rIns="0" bIns="0" anchor="ctr">
            <a:noAutofit/>
          </a:bodyPr>
          <a:lstStyle/>
          <a:p>
            <a:pPr algn="ctr"/>
            <a:r>
              <a:rPr lang="en-US" sz="3600" b="0" strike="noStrike" spc="-1">
                <a:latin typeface="Arial"/>
              </a:rPr>
              <a:t>DOE support for Graduate Students Research at National Labs</a:t>
            </a:r>
          </a:p>
        </p:txBody>
      </p:sp>
      <p:sp>
        <p:nvSpPr>
          <p:cNvPr id="524" name="TextShape 2"/>
          <p:cNvSpPr txBox="1"/>
          <p:nvPr/>
        </p:nvSpPr>
        <p:spPr>
          <a:xfrm>
            <a:off x="504000" y="1326240"/>
            <a:ext cx="9071640" cy="3288240"/>
          </a:xfrm>
          <a:prstGeom prst="rect">
            <a:avLst/>
          </a:prstGeom>
          <a:noFill/>
          <a:ln w="0">
            <a:noFill/>
          </a:ln>
        </p:spPr>
        <p:txBody>
          <a:bodyPr lIns="0" tIns="0" rIns="0" bIns="0">
            <a:normAutofit fontScale="89500" lnSpcReduction="10000"/>
          </a:bodyPr>
          <a:lstStyle/>
          <a:p>
            <a:pPr marL="432000" indent="-324000">
              <a:spcBef>
                <a:spcPts val="1414"/>
              </a:spcBef>
              <a:buClr>
                <a:srgbClr val="000000"/>
              </a:buClr>
              <a:buSzPct val="45000"/>
              <a:buFont typeface="Wingdings" charset="2"/>
              <a:buChar char=""/>
            </a:pPr>
            <a:r>
              <a:rPr lang="en-US" sz="3200" b="0" strike="noStrike" spc="-1">
                <a:latin typeface="Arial"/>
              </a:rPr>
              <a:t>Office of Science Graduate Student Research Program</a:t>
            </a:r>
          </a:p>
          <a:p>
            <a:pPr marL="864000" lvl="1" indent="-324000">
              <a:spcBef>
                <a:spcPts val="1131"/>
              </a:spcBef>
              <a:buClr>
                <a:srgbClr val="000000"/>
              </a:buClr>
              <a:buSzPct val="75000"/>
              <a:buFont typeface="Symbol" charset="2"/>
              <a:buChar char=""/>
            </a:pPr>
            <a:r>
              <a:rPr lang="en-US" sz="2800" b="0" strike="noStrike" spc="-1">
                <a:latin typeface="Arial"/>
              </a:rPr>
              <a:t>Advance PhD thesis research while working at a Department of Energy National Laboratory</a:t>
            </a:r>
          </a:p>
          <a:p>
            <a:pPr marL="864000" lvl="1" indent="-324000">
              <a:spcBef>
                <a:spcPts val="1131"/>
              </a:spcBef>
              <a:buClr>
                <a:srgbClr val="000000"/>
              </a:buClr>
              <a:buSzPct val="75000"/>
              <a:buFont typeface="Symbol" charset="2"/>
              <a:buChar char=""/>
            </a:pPr>
            <a:r>
              <a:rPr lang="en-US" sz="2800" b="0" strike="noStrike" spc="-1">
                <a:latin typeface="Arial"/>
              </a:rPr>
              <a:t>U.S. citizens or lawful permanent residents</a:t>
            </a:r>
          </a:p>
          <a:p>
            <a:pPr marL="864000" lvl="1" indent="-324000">
              <a:spcBef>
                <a:spcPts val="1131"/>
              </a:spcBef>
              <a:buClr>
                <a:srgbClr val="000000"/>
              </a:buClr>
              <a:buSzPct val="75000"/>
              <a:buFont typeface="Symbol" charset="2"/>
              <a:buChar char=""/>
            </a:pPr>
            <a:r>
              <a:rPr lang="en-US" sz="2800" b="0" strike="noStrike" spc="-1">
                <a:latin typeface="Arial"/>
              </a:rPr>
              <a:t>Conduct part of their PhD thesis research at a host DOE laboratory/facility in collaboration with a DOE National Laboratory scientist</a:t>
            </a:r>
          </a:p>
          <a:p>
            <a:pPr marL="864000" lvl="1" indent="-324000">
              <a:spcBef>
                <a:spcPts val="1131"/>
              </a:spcBef>
              <a:buClr>
                <a:srgbClr val="000000"/>
              </a:buClr>
              <a:buSzPct val="75000"/>
              <a:buFont typeface="Symbol" charset="2"/>
              <a:buChar char=""/>
            </a:pPr>
            <a:endParaRPr lang="en-US" sz="2800" b="0" strike="noStrike" spc="-1">
              <a:latin typeface="Arial"/>
            </a:endParaRPr>
          </a:p>
        </p:txBody>
      </p:sp>
      <p:sp>
        <p:nvSpPr>
          <p:cNvPr id="525" name="TextShape 3"/>
          <p:cNvSpPr txBox="1"/>
          <p:nvPr/>
        </p:nvSpPr>
        <p:spPr>
          <a:xfrm>
            <a:off x="4064400" y="4897800"/>
            <a:ext cx="3762360" cy="346320"/>
          </a:xfrm>
          <a:prstGeom prst="rect">
            <a:avLst/>
          </a:prstGeom>
          <a:noFill/>
          <a:ln w="0">
            <a:noFill/>
          </a:ln>
        </p:spPr>
        <p:txBody>
          <a:bodyPr lIns="90000" tIns="45000" rIns="90000" bIns="45000">
            <a:noAutofit/>
          </a:bodyPr>
          <a:lstStyle/>
          <a:p>
            <a:r>
              <a:rPr lang="en-US" sz="1800" b="0" strike="noStrike" spc="-1">
                <a:latin typeface="Arial"/>
                <a:hlinkClick r:id="rId2"/>
              </a:rPr>
              <a:t>https://science.osti.gov/wdts/scgsr</a:t>
            </a:r>
            <a:r>
              <a:rPr lang="en-US" sz="1800" b="0" strike="noStrike" spc="-1">
                <a:latin typeface="Arial"/>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My Background</a:t>
            </a:r>
          </a:p>
        </p:txBody>
      </p:sp>
      <p:sp>
        <p:nvSpPr>
          <p:cNvPr id="136" name="TextShape 2"/>
          <p:cNvSpPr txBox="1"/>
          <p:nvPr/>
        </p:nvSpPr>
        <p:spPr>
          <a:xfrm>
            <a:off x="504000" y="1326240"/>
            <a:ext cx="9071640" cy="3288240"/>
          </a:xfrm>
          <a:prstGeom prst="rect">
            <a:avLst/>
          </a:prstGeom>
          <a:noFill/>
          <a:ln w="0">
            <a:noFill/>
          </a:ln>
        </p:spPr>
        <p:txBody>
          <a:bodyPr lIns="0" tIns="0" rIns="0" bIns="0">
            <a:normAutofit/>
          </a:bodyPr>
          <a:lstStyle/>
          <a:p>
            <a:pPr marL="432000" indent="-324000">
              <a:spcBef>
                <a:spcPts val="1414"/>
              </a:spcBef>
              <a:buClr>
                <a:srgbClr val="000000"/>
              </a:buClr>
              <a:buSzPct val="45000"/>
              <a:buFont typeface="Wingdings" charset="2"/>
              <a:buChar char=""/>
            </a:pPr>
            <a:r>
              <a:rPr lang="en-US" sz="3200" b="0" strike="noStrike" spc="-1">
                <a:latin typeface="Arial"/>
              </a:rPr>
              <a:t>Currently retired</a:t>
            </a:r>
          </a:p>
          <a:p>
            <a:pPr marL="432000" indent="-324000">
              <a:spcBef>
                <a:spcPts val="1414"/>
              </a:spcBef>
              <a:buClr>
                <a:srgbClr val="000000"/>
              </a:buClr>
              <a:buSzPct val="45000"/>
              <a:buFont typeface="Wingdings" charset="2"/>
              <a:buChar char=""/>
            </a:pPr>
            <a:r>
              <a:rPr lang="en-US" sz="3200" b="0" strike="noStrike" spc="-1">
                <a:latin typeface="Arial"/>
              </a:rPr>
              <a:t>I no longer represent DOE/NP</a:t>
            </a:r>
          </a:p>
          <a:p>
            <a:pPr marL="432000" indent="-324000">
              <a:spcBef>
                <a:spcPts val="1414"/>
              </a:spcBef>
              <a:buClr>
                <a:srgbClr val="000000"/>
              </a:buClr>
              <a:buSzPct val="45000"/>
              <a:buFont typeface="Wingdings" charset="2"/>
              <a:buChar char=""/>
            </a:pPr>
            <a:r>
              <a:rPr lang="en-US" sz="3200" b="0" strike="noStrike" spc="-1">
                <a:latin typeface="Arial"/>
              </a:rPr>
              <a:t>Information I present is publicly available</a:t>
            </a:r>
          </a:p>
          <a:p>
            <a:pPr marL="864000" lvl="1" indent="-324000">
              <a:spcBef>
                <a:spcPts val="1131"/>
              </a:spcBef>
              <a:buClr>
                <a:srgbClr val="000000"/>
              </a:buClr>
              <a:buSzPct val="75000"/>
              <a:buFont typeface="Symbol" charset="2"/>
              <a:buChar char=""/>
            </a:pPr>
            <a:r>
              <a:rPr lang="en-US" sz="2800" b="0" strike="noStrike" spc="-1">
                <a:latin typeface="Arial"/>
              </a:rPr>
              <a:t>Much presented is directly from agency web sites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3600" b="0" strike="noStrike" spc="-1">
                <a:latin typeface="Arial"/>
              </a:rPr>
              <a:t>DOE NP Construction – Electron Ion Collider</a:t>
            </a:r>
          </a:p>
        </p:txBody>
      </p:sp>
      <p:sp>
        <p:nvSpPr>
          <p:cNvPr id="527" name="TextShape 2"/>
          <p:cNvSpPr txBox="1"/>
          <p:nvPr/>
        </p:nvSpPr>
        <p:spPr>
          <a:xfrm>
            <a:off x="5257800" y="1254240"/>
            <a:ext cx="4572000" cy="3288240"/>
          </a:xfrm>
          <a:prstGeom prst="rect">
            <a:avLst/>
          </a:prstGeom>
          <a:noFill/>
          <a:ln w="0">
            <a:noFill/>
          </a:ln>
        </p:spPr>
        <p:txBody>
          <a:bodyPr lIns="0" tIns="0" rIns="0" bIns="0">
            <a:normAutofit fontScale="78500" lnSpcReduction="10000"/>
          </a:bodyPr>
          <a:lstStyle/>
          <a:p>
            <a:pPr marL="432000" indent="-324000">
              <a:spcBef>
                <a:spcPts val="1414"/>
              </a:spcBef>
              <a:buClr>
                <a:srgbClr val="000000"/>
              </a:buClr>
              <a:buSzPct val="45000"/>
              <a:buFont typeface="Wingdings" charset="2"/>
              <a:buChar char=""/>
            </a:pPr>
            <a:r>
              <a:rPr lang="en-US" sz="3200" b="0" strike="noStrike" spc="-1">
                <a:latin typeface="Arial"/>
              </a:rPr>
              <a:t>RHIC converted to EIC</a:t>
            </a:r>
          </a:p>
          <a:p>
            <a:pPr marL="432000" indent="-324000">
              <a:spcBef>
                <a:spcPts val="1414"/>
              </a:spcBef>
              <a:buClr>
                <a:srgbClr val="000000"/>
              </a:buClr>
              <a:buSzPct val="45000"/>
              <a:buFont typeface="Wingdings" charset="2"/>
              <a:buChar char=""/>
            </a:pPr>
            <a:r>
              <a:rPr lang="en-US" sz="3200" b="0" strike="noStrike" spc="-1">
                <a:latin typeface="Arial"/>
              </a:rPr>
              <a:t>Estimated completion FY33</a:t>
            </a:r>
          </a:p>
          <a:p>
            <a:pPr marL="432000" indent="-324000">
              <a:spcBef>
                <a:spcPts val="1414"/>
              </a:spcBef>
              <a:buClr>
                <a:srgbClr val="000000"/>
              </a:buClr>
              <a:buSzPct val="45000"/>
              <a:buFont typeface="Wingdings" charset="2"/>
              <a:buChar char=""/>
            </a:pPr>
            <a:r>
              <a:rPr lang="en-US" sz="2600" b="0" strike="noStrike" spc="-1">
                <a:latin typeface="Arial"/>
              </a:rPr>
              <a:t>How does the mass of the nucleon arise?</a:t>
            </a:r>
          </a:p>
          <a:p>
            <a:pPr marL="432000" indent="-324000">
              <a:spcBef>
                <a:spcPts val="1414"/>
              </a:spcBef>
              <a:buClr>
                <a:srgbClr val="000000"/>
              </a:buClr>
              <a:buSzPct val="45000"/>
              <a:buFont typeface="Wingdings" charset="2"/>
              <a:buChar char=""/>
            </a:pPr>
            <a:r>
              <a:rPr lang="en-US" sz="2600" b="0" strike="noStrike" spc="-1">
                <a:latin typeface="Arial"/>
              </a:rPr>
              <a:t>How does the spin of the nucleon arise?</a:t>
            </a:r>
          </a:p>
          <a:p>
            <a:pPr marL="432000" indent="-324000">
              <a:spcBef>
                <a:spcPts val="1414"/>
              </a:spcBef>
              <a:buClr>
                <a:srgbClr val="000000"/>
              </a:buClr>
              <a:buSzPct val="45000"/>
              <a:buFont typeface="Wingdings" charset="2"/>
              <a:buChar char=""/>
            </a:pPr>
            <a:r>
              <a:rPr lang="en-US" sz="2600" b="0" strike="noStrike" spc="-1">
                <a:latin typeface="Arial"/>
              </a:rPr>
              <a:t>What are the emergent properties of dense systems of gluons?”</a:t>
            </a:r>
          </a:p>
          <a:p>
            <a:pPr marL="432000" indent="-324000">
              <a:spcBef>
                <a:spcPts val="1414"/>
              </a:spcBef>
              <a:buClr>
                <a:srgbClr val="000000"/>
              </a:buClr>
              <a:buSzPct val="45000"/>
              <a:buFont typeface="Wingdings" charset="2"/>
              <a:buChar char=""/>
            </a:pPr>
            <a:endParaRPr lang="en-US" sz="2600" b="0" strike="noStrike" spc="-1">
              <a:latin typeface="Arial"/>
            </a:endParaRPr>
          </a:p>
        </p:txBody>
      </p:sp>
      <p:pic>
        <p:nvPicPr>
          <p:cNvPr id="528" name="Picture 10"/>
          <p:cNvPicPr/>
          <p:nvPr/>
        </p:nvPicPr>
        <p:blipFill>
          <a:blip r:embed="rId2"/>
          <a:srcRect l="7040" t="7847" r="4602" b="3042"/>
          <a:stretch/>
        </p:blipFill>
        <p:spPr>
          <a:xfrm>
            <a:off x="315360" y="1575360"/>
            <a:ext cx="4698720" cy="3142440"/>
          </a:xfrm>
          <a:prstGeom prst="rect">
            <a:avLst/>
          </a:prstGeom>
          <a:ln w="0">
            <a:noFill/>
          </a:ln>
        </p:spPr>
      </p:pic>
      <p:sp>
        <p:nvSpPr>
          <p:cNvPr id="529" name="TextShape 3"/>
          <p:cNvSpPr txBox="1"/>
          <p:nvPr/>
        </p:nvSpPr>
        <p:spPr>
          <a:xfrm>
            <a:off x="469800" y="4722840"/>
            <a:ext cx="9144000" cy="1109880"/>
          </a:xfrm>
          <a:prstGeom prst="rect">
            <a:avLst/>
          </a:prstGeom>
          <a:noFill/>
          <a:ln w="0">
            <a:noFill/>
          </a:ln>
        </p:spPr>
        <p:txBody>
          <a:bodyPr lIns="90000" tIns="45000" rIns="90000" bIns="45000">
            <a:noAutofit/>
          </a:bodyPr>
          <a:lstStyle/>
          <a:p>
            <a:r>
              <a:rPr lang="en-US" sz="2400" b="0" strike="noStrike" spc="-1">
                <a:solidFill>
                  <a:srgbClr val="000000"/>
                </a:solidFill>
                <a:latin typeface="Arial"/>
              </a:rPr>
              <a:t>BNL and TJNAF    $1.7B-$2.8B   Large international participation</a:t>
            </a:r>
            <a:endParaRPr lang="en-US" sz="2400" b="0" strike="noStrike" spc="-1">
              <a:latin typeface="Arial"/>
            </a:endParaRPr>
          </a:p>
          <a:p>
            <a:r>
              <a:rPr lang="en-US" sz="2400" b="0" strike="noStrike" spc="-1">
                <a:solidFill>
                  <a:srgbClr val="000000"/>
                </a:solidFill>
                <a:latin typeface="Arial"/>
              </a:rPr>
              <a:t>Funded project includes one detector -ePIC</a:t>
            </a:r>
            <a:r>
              <a:rPr lang="en-US" sz="1800" b="0" strike="noStrike" spc="-1">
                <a:solidFill>
                  <a:srgbClr val="C9211E"/>
                </a:solidFill>
                <a:latin typeface="Arial"/>
              </a:rPr>
              <a:t> </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Major Items of Equipment</a:t>
            </a:r>
          </a:p>
        </p:txBody>
      </p:sp>
      <p:pic>
        <p:nvPicPr>
          <p:cNvPr id="531" name="Picture 530"/>
          <p:cNvPicPr/>
          <p:nvPr/>
        </p:nvPicPr>
        <p:blipFill>
          <a:blip r:embed="rId2"/>
          <a:stretch/>
        </p:blipFill>
        <p:spPr>
          <a:xfrm>
            <a:off x="5486040" y="1274040"/>
            <a:ext cx="4089240" cy="1232640"/>
          </a:xfrm>
          <a:prstGeom prst="rect">
            <a:avLst/>
          </a:prstGeom>
          <a:ln w="0">
            <a:noFill/>
          </a:ln>
        </p:spPr>
      </p:pic>
      <p:sp>
        <p:nvSpPr>
          <p:cNvPr id="532" name="TextShape 2"/>
          <p:cNvSpPr txBox="1">
            <a:spLocks noChangeAspect="1"/>
          </p:cNvSpPr>
          <p:nvPr/>
        </p:nvSpPr>
        <p:spPr>
          <a:xfrm rot="21177000">
            <a:off x="256479" y="862995"/>
            <a:ext cx="3574282" cy="1864843"/>
          </a:xfrm>
          <a:prstGeom prst="rect">
            <a:avLst/>
          </a:prstGeom>
          <a:blipFill rotWithShape="0">
            <a:blip r:embed="rId3"/>
            <a:srcRect/>
            <a:stretch>
              <a:fillRect l="4422" t="11701" r="3040" b="10239"/>
            </a:stretch>
          </a:blipFill>
          <a:ln w="0">
            <a:noFill/>
          </a:ln>
        </p:spPr>
        <p:txBody>
          <a:bodyPr lIns="90000" tIns="45000" rIns="90000" bIns="45000" anchorCtr="1">
            <a:noAutofit/>
          </a:bodyPr>
          <a:lstStyle/>
          <a:p>
            <a:r>
              <a:rPr lang="en-US" sz="1800" b="0" strike="noStrike" spc="-1">
                <a:latin typeface="Arial"/>
              </a:rPr>
              <a:t>  </a:t>
            </a:r>
          </a:p>
        </p:txBody>
      </p:sp>
      <p:pic>
        <p:nvPicPr>
          <p:cNvPr id="533" name="Picture 5"/>
          <p:cNvPicPr/>
          <p:nvPr/>
        </p:nvPicPr>
        <p:blipFill>
          <a:blip r:embed="rId4"/>
          <a:stretch/>
        </p:blipFill>
        <p:spPr>
          <a:xfrm>
            <a:off x="839880" y="3157920"/>
            <a:ext cx="3039120" cy="1684440"/>
          </a:xfrm>
          <a:prstGeom prst="rect">
            <a:avLst/>
          </a:prstGeom>
          <a:ln w="0">
            <a:solidFill>
              <a:srgbClr val="000000"/>
            </a:solidFill>
          </a:ln>
        </p:spPr>
      </p:pic>
      <p:pic>
        <p:nvPicPr>
          <p:cNvPr id="534" name="Picture 12" descr="Diagram&#10;&#10;Description automatically generated"/>
          <p:cNvPicPr/>
          <p:nvPr/>
        </p:nvPicPr>
        <p:blipFill>
          <a:blip r:embed="rId5"/>
          <a:stretch/>
        </p:blipFill>
        <p:spPr>
          <a:xfrm>
            <a:off x="8129520" y="3060000"/>
            <a:ext cx="1201320" cy="1837800"/>
          </a:xfrm>
          <a:prstGeom prst="rect">
            <a:avLst/>
          </a:prstGeom>
          <a:ln w="0">
            <a:noFill/>
          </a:ln>
        </p:spPr>
      </p:pic>
      <p:pic>
        <p:nvPicPr>
          <p:cNvPr id="535" name="Picture 14" descr="A picture containing indoor, refrigerator, sitting, table&#10;&#10;Description automatically generated"/>
          <p:cNvPicPr/>
          <p:nvPr/>
        </p:nvPicPr>
        <p:blipFill>
          <a:blip r:embed="rId6"/>
          <a:srcRect l="12814"/>
          <a:stretch/>
        </p:blipFill>
        <p:spPr>
          <a:xfrm>
            <a:off x="6823440" y="3261240"/>
            <a:ext cx="1267200" cy="1636560"/>
          </a:xfrm>
          <a:prstGeom prst="rect">
            <a:avLst/>
          </a:prstGeom>
          <a:ln w="0">
            <a:noFill/>
          </a:ln>
        </p:spPr>
      </p:pic>
      <p:pic>
        <p:nvPicPr>
          <p:cNvPr id="536" name="Image" descr="Image"/>
          <p:cNvPicPr/>
          <p:nvPr/>
        </p:nvPicPr>
        <p:blipFill>
          <a:blip r:embed="rId7"/>
          <a:stretch/>
        </p:blipFill>
        <p:spPr>
          <a:xfrm>
            <a:off x="5216040" y="3771360"/>
            <a:ext cx="1568160" cy="1126080"/>
          </a:xfrm>
          <a:prstGeom prst="rect">
            <a:avLst/>
          </a:prstGeom>
          <a:ln w="12600">
            <a:noFill/>
          </a:ln>
        </p:spPr>
      </p:pic>
      <p:sp>
        <p:nvSpPr>
          <p:cNvPr id="537" name="TextShape 3"/>
          <p:cNvSpPr txBox="1"/>
          <p:nvPr/>
        </p:nvSpPr>
        <p:spPr>
          <a:xfrm>
            <a:off x="530640" y="2491200"/>
            <a:ext cx="3992760" cy="60228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GRETA Low E Labs Construction underway $58.3M  complete 3/28</a:t>
            </a:r>
            <a:endParaRPr lang="en-US" sz="1800" b="0" strike="noStrike" spc="-1">
              <a:latin typeface="Arial"/>
            </a:endParaRPr>
          </a:p>
        </p:txBody>
      </p:sp>
      <p:sp>
        <p:nvSpPr>
          <p:cNvPr id="538" name="TextShape 4"/>
          <p:cNvSpPr txBox="1"/>
          <p:nvPr/>
        </p:nvSpPr>
        <p:spPr>
          <a:xfrm>
            <a:off x="601200" y="4882320"/>
            <a:ext cx="4199400" cy="85824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Moller Jlab  Long Lead Procurement  $45.8M to $56.6M  complete Q2 FY28 </a:t>
            </a:r>
            <a:endParaRPr lang="en-US" sz="1800" b="0" strike="noStrike" spc="-1">
              <a:latin typeface="Arial"/>
            </a:endParaRPr>
          </a:p>
        </p:txBody>
      </p:sp>
      <p:sp>
        <p:nvSpPr>
          <p:cNvPr id="539" name="TextShape 5"/>
          <p:cNvSpPr txBox="1"/>
          <p:nvPr/>
        </p:nvSpPr>
        <p:spPr>
          <a:xfrm>
            <a:off x="4980600" y="2503800"/>
            <a:ext cx="5257800" cy="85824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HRS FRIB   Alternative and cost range defined  $85M-$111M  complete Q2 FY29 </a:t>
            </a:r>
            <a:endParaRPr lang="en-US" sz="1800" b="0" strike="noStrike" spc="-1">
              <a:latin typeface="Arial"/>
            </a:endParaRPr>
          </a:p>
        </p:txBody>
      </p:sp>
      <p:sp>
        <p:nvSpPr>
          <p:cNvPr id="540" name="TextShape 6"/>
          <p:cNvSpPr txBox="1"/>
          <p:nvPr/>
        </p:nvSpPr>
        <p:spPr>
          <a:xfrm>
            <a:off x="5125680" y="4861800"/>
            <a:ext cx="4932720" cy="60228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Ton scale NLDBD Mission Need established  $350M - $500M  timescale TBD</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Envisioned Future Major Projects </a:t>
            </a:r>
          </a:p>
        </p:txBody>
      </p:sp>
      <p:pic>
        <p:nvPicPr>
          <p:cNvPr id="542" name="Picture 541"/>
          <p:cNvPicPr/>
          <p:nvPr/>
        </p:nvPicPr>
        <p:blipFill>
          <a:blip r:embed="rId2"/>
          <a:srcRect l="4154" t="78" b="654"/>
          <a:stretch/>
        </p:blipFill>
        <p:spPr>
          <a:xfrm>
            <a:off x="211355" y="1083600"/>
            <a:ext cx="2337109" cy="2863440"/>
          </a:xfrm>
          <a:prstGeom prst="rect">
            <a:avLst/>
          </a:prstGeom>
          <a:ln w="0">
            <a:noFill/>
          </a:ln>
        </p:spPr>
      </p:pic>
      <p:sp>
        <p:nvSpPr>
          <p:cNvPr id="543" name="TextShape 2"/>
          <p:cNvSpPr txBox="1"/>
          <p:nvPr/>
        </p:nvSpPr>
        <p:spPr>
          <a:xfrm>
            <a:off x="303480" y="4019400"/>
            <a:ext cx="2577960" cy="346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Project 8 neutrino mass</a:t>
            </a:r>
            <a:endParaRPr lang="en-US" sz="1800" b="0" strike="noStrike" spc="-1">
              <a:latin typeface="Arial"/>
            </a:endParaRPr>
          </a:p>
        </p:txBody>
      </p:sp>
      <p:sp>
        <p:nvSpPr>
          <p:cNvPr id="544" name="TextShape 3"/>
          <p:cNvSpPr txBox="1"/>
          <p:nvPr/>
        </p:nvSpPr>
        <p:spPr>
          <a:xfrm>
            <a:off x="3215520" y="3142800"/>
            <a:ext cx="2756160" cy="346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FRIB 400 MeV/c upgrade</a:t>
            </a:r>
            <a:endParaRPr lang="en-US" sz="1800" b="0" strike="noStrike" spc="-1">
              <a:latin typeface="Arial"/>
            </a:endParaRPr>
          </a:p>
        </p:txBody>
      </p:sp>
      <p:pic>
        <p:nvPicPr>
          <p:cNvPr id="545" name="Picture 544"/>
          <p:cNvPicPr/>
          <p:nvPr/>
        </p:nvPicPr>
        <p:blipFill>
          <a:blip r:embed="rId3"/>
          <a:stretch/>
        </p:blipFill>
        <p:spPr>
          <a:xfrm>
            <a:off x="6529680" y="970560"/>
            <a:ext cx="2743200" cy="2048400"/>
          </a:xfrm>
          <a:prstGeom prst="rect">
            <a:avLst/>
          </a:prstGeom>
          <a:ln w="0">
            <a:noFill/>
          </a:ln>
        </p:spPr>
      </p:pic>
      <p:sp>
        <p:nvSpPr>
          <p:cNvPr id="546" name="TextShape 4"/>
          <p:cNvSpPr txBox="1"/>
          <p:nvPr/>
        </p:nvSpPr>
        <p:spPr>
          <a:xfrm>
            <a:off x="7066080" y="2998800"/>
            <a:ext cx="1550880" cy="346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SoLID at Jlab</a:t>
            </a:r>
            <a:endParaRPr lang="en-US" sz="1800" b="0" strike="noStrike" spc="-1">
              <a:latin typeface="Arial"/>
            </a:endParaRPr>
          </a:p>
        </p:txBody>
      </p:sp>
      <p:pic>
        <p:nvPicPr>
          <p:cNvPr id="547" name="Picture 546"/>
          <p:cNvPicPr/>
          <p:nvPr/>
        </p:nvPicPr>
        <p:blipFill rotWithShape="1">
          <a:blip r:embed="rId4"/>
          <a:srcRect l="15379" t="7693" r="15184" b="55313"/>
          <a:stretch/>
        </p:blipFill>
        <p:spPr>
          <a:xfrm>
            <a:off x="2817000" y="1107000"/>
            <a:ext cx="3428640" cy="2131061"/>
          </a:xfrm>
          <a:prstGeom prst="rect">
            <a:avLst/>
          </a:prstGeom>
          <a:ln w="0">
            <a:noFill/>
          </a:ln>
        </p:spPr>
      </p:pic>
      <p:pic>
        <p:nvPicPr>
          <p:cNvPr id="548" name="Picture 547"/>
          <p:cNvPicPr/>
          <p:nvPr/>
        </p:nvPicPr>
        <p:blipFill rotWithShape="1">
          <a:blip r:embed="rId5"/>
          <a:srcRect l="45763" t="28845" r="-8475" b="13461"/>
          <a:stretch/>
        </p:blipFill>
        <p:spPr>
          <a:xfrm>
            <a:off x="5212080" y="3486600"/>
            <a:ext cx="3383280" cy="2057400"/>
          </a:xfrm>
          <a:prstGeom prst="rect">
            <a:avLst/>
          </a:prstGeom>
          <a:ln w="0">
            <a:noFill/>
          </a:ln>
        </p:spPr>
      </p:pic>
      <p:sp>
        <p:nvSpPr>
          <p:cNvPr id="549" name="TextShape 5"/>
          <p:cNvSpPr txBox="1"/>
          <p:nvPr/>
        </p:nvSpPr>
        <p:spPr>
          <a:xfrm>
            <a:off x="2676698" y="4638960"/>
            <a:ext cx="2574502" cy="602280"/>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EIC Detector II at </a:t>
            </a:r>
            <a:r>
              <a:rPr lang="en-US" sz="1800" b="0" strike="noStrike" spc="-1" dirty="0" smtClean="0">
                <a:solidFill>
                  <a:srgbClr val="C9211E"/>
                </a:solidFill>
                <a:latin typeface="Arial"/>
              </a:rPr>
              <a:t>2nd</a:t>
            </a:r>
            <a:r>
              <a:rPr lang="en-US" sz="1800" b="0" strike="noStrike" spc="-1" baseline="14000000" dirty="0" smtClean="0">
                <a:solidFill>
                  <a:srgbClr val="C9211E"/>
                </a:solidFill>
                <a:latin typeface="Arial"/>
              </a:rPr>
              <a:t>nd</a:t>
            </a:r>
            <a:r>
              <a:rPr lang="en-US" sz="1800" b="0" strike="noStrike" spc="-1" dirty="0" smtClean="0">
                <a:solidFill>
                  <a:srgbClr val="C9211E"/>
                </a:solidFill>
                <a:latin typeface="Arial"/>
              </a:rPr>
              <a:t> </a:t>
            </a:r>
            <a:r>
              <a:rPr lang="en-US" sz="1800" b="0" strike="noStrike" spc="-1" dirty="0">
                <a:solidFill>
                  <a:srgbClr val="C9211E"/>
                </a:solidFill>
                <a:latin typeface="Arial"/>
              </a:rPr>
              <a:t>interaction point</a:t>
            </a:r>
            <a:endParaRPr lang="en-US"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TextShape 1"/>
          <p:cNvSpPr txBox="1"/>
          <p:nvPr/>
        </p:nvSpPr>
        <p:spPr>
          <a:xfrm>
            <a:off x="504000" y="76086"/>
            <a:ext cx="9071640" cy="946440"/>
          </a:xfrm>
          <a:prstGeom prst="rect">
            <a:avLst/>
          </a:prstGeom>
          <a:noFill/>
          <a:ln w="0">
            <a:noFill/>
          </a:ln>
        </p:spPr>
        <p:txBody>
          <a:bodyPr lIns="0" tIns="0" rIns="0" bIns="0" anchor="ctr">
            <a:noAutofit/>
          </a:bodyPr>
          <a:lstStyle/>
          <a:p>
            <a:pPr algn="ctr"/>
            <a:r>
              <a:rPr lang="en-US" sz="3200" b="0" strike="noStrike" spc="-1" dirty="0">
                <a:latin typeface="Arial"/>
              </a:rPr>
              <a:t>Most Program Managers are Federal Employees</a:t>
            </a:r>
          </a:p>
        </p:txBody>
      </p:sp>
      <p:sp>
        <p:nvSpPr>
          <p:cNvPr id="551" name="TextShape 2"/>
          <p:cNvSpPr txBox="1"/>
          <p:nvPr/>
        </p:nvSpPr>
        <p:spPr>
          <a:xfrm>
            <a:off x="504000" y="1126014"/>
            <a:ext cx="9071640" cy="4343760"/>
          </a:xfrm>
          <a:prstGeom prst="rect">
            <a:avLst/>
          </a:prstGeom>
          <a:noFill/>
          <a:ln w="0">
            <a:noFill/>
          </a:ln>
        </p:spPr>
        <p:txBody>
          <a:bodyPr lIns="0" tIns="0" rIns="0" bIns="0">
            <a:normAutofit fontScale="77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Federal employees take an oath:</a:t>
            </a:r>
          </a:p>
          <a:p>
            <a:pPr marL="864000" lvl="1" indent="-324000">
              <a:spcBef>
                <a:spcPts val="1131"/>
              </a:spcBef>
              <a:buClr>
                <a:srgbClr val="000000"/>
              </a:buClr>
              <a:buSzPct val="75000"/>
              <a:buFont typeface="Symbol" charset="2"/>
              <a:buChar char=""/>
            </a:pPr>
            <a:r>
              <a:rPr lang="en-US" sz="2800" b="0" strike="noStrike" spc="-1">
                <a:latin typeface="Arial"/>
              </a:rPr>
              <a:t>l will support and defend the Constitution of the United States against all enemies, foreign and domestic; that I will bear true faith and allegiance to the same; that I take this obligation freely, without any mental reservation or purpose of evasion; and that I will well and faithfully discharge the duties of the office on which I am about to enter. So help me God.</a:t>
            </a:r>
          </a:p>
          <a:p>
            <a:pPr marL="432000" indent="-324000">
              <a:spcBef>
                <a:spcPts val="1414"/>
              </a:spcBef>
              <a:buClr>
                <a:srgbClr val="000000"/>
              </a:buClr>
              <a:buSzPct val="45000"/>
              <a:buFont typeface="Wingdings" charset="2"/>
              <a:buChar char=""/>
            </a:pPr>
            <a:r>
              <a:rPr lang="en-US" sz="3200" b="0" strike="noStrike" spc="-1">
                <a:latin typeface="Arial"/>
              </a:rPr>
              <a:t>Subject to Hatch Act</a:t>
            </a:r>
          </a:p>
          <a:p>
            <a:pPr marL="864000" lvl="1" indent="-324000">
              <a:spcBef>
                <a:spcPts val="1131"/>
              </a:spcBef>
              <a:buClr>
                <a:srgbClr val="000000"/>
              </a:buClr>
              <a:buSzPct val="75000"/>
              <a:buFont typeface="Symbol" charset="2"/>
              <a:buChar char=""/>
            </a:pPr>
            <a:r>
              <a:rPr lang="en-US" sz="2800" b="0" strike="noStrike" spc="-1">
                <a:latin typeface="Arial"/>
              </a:rPr>
              <a:t>Restricts partisan activities at work</a:t>
            </a:r>
          </a:p>
          <a:p>
            <a:pPr marL="864000" lvl="1" indent="-324000">
              <a:spcBef>
                <a:spcPts val="1131"/>
              </a:spcBef>
              <a:buClr>
                <a:srgbClr val="000000"/>
              </a:buClr>
              <a:buSzPct val="75000"/>
              <a:buFont typeface="Symbol" charset="2"/>
              <a:buChar char=""/>
            </a:pPr>
            <a:r>
              <a:rPr lang="en-US" sz="2800" b="0" strike="noStrike" spc="-1">
                <a:latin typeface="Arial"/>
              </a:rPr>
              <a:t>Restricts running for partisan office and fund raising</a:t>
            </a:r>
          </a:p>
          <a:p>
            <a:pPr marL="432000" indent="-324000">
              <a:spcBef>
                <a:spcPts val="1414"/>
              </a:spcBef>
              <a:buClr>
                <a:srgbClr val="000000"/>
              </a:buClr>
              <a:buSzPct val="45000"/>
              <a:buFont typeface="Wingdings" charset="2"/>
              <a:buChar char=""/>
            </a:pPr>
            <a:r>
              <a:rPr lang="en-US" sz="3200" b="0" strike="noStrike" spc="-1">
                <a:latin typeface="Arial"/>
              </a:rPr>
              <a:t>Temporary university or lab personnel, IPAs, can serve under Intergovernmental Personnel Act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National Science Foundation</a:t>
            </a:r>
          </a:p>
        </p:txBody>
      </p:sp>
      <p:sp>
        <p:nvSpPr>
          <p:cNvPr id="553" name="TextShape 2"/>
          <p:cNvSpPr txBox="1"/>
          <p:nvPr/>
        </p:nvSpPr>
        <p:spPr>
          <a:xfrm>
            <a:off x="504000" y="1326240"/>
            <a:ext cx="9071640" cy="4160160"/>
          </a:xfrm>
          <a:prstGeom prst="rect">
            <a:avLst/>
          </a:prstGeom>
          <a:noFill/>
          <a:ln w="0">
            <a:noFill/>
          </a:ln>
        </p:spPr>
        <p:txBody>
          <a:bodyPr lIns="0" tIns="0" rIns="0" bIns="0">
            <a:normAutofit fontScale="91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In 1945, Vannever Bush  report, Science: The Endless Frontier. The report envisioned a new agency whose mission would promote the progress of science by supporting basic research at colleges and universities. </a:t>
            </a:r>
          </a:p>
          <a:p>
            <a:pPr marL="432000" indent="-324000">
              <a:spcBef>
                <a:spcPts val="1414"/>
              </a:spcBef>
              <a:buClr>
                <a:srgbClr val="000000"/>
              </a:buClr>
              <a:buSzPct val="45000"/>
              <a:buFont typeface="Wingdings" charset="2"/>
              <a:buChar char=""/>
            </a:pPr>
            <a:r>
              <a:rPr lang="en-US" sz="3200" b="0" strike="noStrike" spc="-1">
                <a:latin typeface="Arial"/>
              </a:rPr>
              <a:t>Established by law in 1950</a:t>
            </a:r>
          </a:p>
          <a:p>
            <a:pPr marL="432000" indent="-324000">
              <a:spcBef>
                <a:spcPts val="1414"/>
              </a:spcBef>
              <a:buClr>
                <a:srgbClr val="000000"/>
              </a:buClr>
              <a:buSzPct val="45000"/>
              <a:buFont typeface="Wingdings" charset="2"/>
              <a:buChar char=""/>
            </a:pPr>
            <a:r>
              <a:rPr lang="en-US" sz="3200" b="0" strike="noStrike" spc="-1">
                <a:latin typeface="Arial"/>
              </a:rPr>
              <a:t>Mission: To promote the progress of science; to advance the national health, prosperity, and welfare; and to secure the national defense; and for other purposes.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TextShape 1"/>
          <p:cNvSpPr txBox="1"/>
          <p:nvPr/>
        </p:nvSpPr>
        <p:spPr>
          <a:xfrm>
            <a:off x="457200" y="-23400"/>
            <a:ext cx="9071640" cy="946440"/>
          </a:xfrm>
          <a:prstGeom prst="rect">
            <a:avLst/>
          </a:prstGeom>
          <a:noFill/>
          <a:ln w="0">
            <a:noFill/>
          </a:ln>
        </p:spPr>
        <p:txBody>
          <a:bodyPr lIns="0" tIns="0" rIns="0" bIns="0" anchor="ctr">
            <a:noAutofit/>
          </a:bodyPr>
          <a:lstStyle/>
          <a:p>
            <a:pPr algn="ctr"/>
            <a:r>
              <a:rPr lang="en-US" sz="4400" b="0" strike="noStrike" spc="-1">
                <a:latin typeface="Arial"/>
              </a:rPr>
              <a:t>NSF In New Building </a:t>
            </a:r>
          </a:p>
        </p:txBody>
      </p:sp>
      <p:pic>
        <p:nvPicPr>
          <p:cNvPr id="557" name="Picture 556"/>
          <p:cNvPicPr/>
          <p:nvPr/>
        </p:nvPicPr>
        <p:blipFill>
          <a:blip r:embed="rId2"/>
          <a:stretch/>
        </p:blipFill>
        <p:spPr>
          <a:xfrm>
            <a:off x="568440" y="825120"/>
            <a:ext cx="6400800" cy="4800600"/>
          </a:xfrm>
          <a:prstGeom prst="rect">
            <a:avLst/>
          </a:prstGeom>
          <a:ln w="0">
            <a:noFill/>
          </a:ln>
        </p:spPr>
      </p:pic>
      <p:sp>
        <p:nvSpPr>
          <p:cNvPr id="558" name="TextShape 2"/>
          <p:cNvSpPr txBox="1"/>
          <p:nvPr/>
        </p:nvSpPr>
        <p:spPr>
          <a:xfrm>
            <a:off x="7086600" y="2057400"/>
            <a:ext cx="2514600" cy="1279440"/>
          </a:xfrm>
          <a:prstGeom prst="rect">
            <a:avLst/>
          </a:prstGeom>
          <a:noFill/>
          <a:ln w="0">
            <a:noFill/>
          </a:ln>
        </p:spPr>
        <p:txBody>
          <a:bodyPr lIns="90000" tIns="45000" rIns="90000" bIns="45000">
            <a:noAutofit/>
          </a:bodyPr>
          <a:lstStyle/>
          <a:p>
            <a:r>
              <a:rPr lang="en-US" sz="2800" b="0" strike="noStrike" spc="-1">
                <a:latin typeface="Arial"/>
              </a:rPr>
              <a:t>Moved to Alexandria VA in 2017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National Science Foundation - NP</a:t>
            </a:r>
          </a:p>
        </p:txBody>
      </p:sp>
      <p:pic>
        <p:nvPicPr>
          <p:cNvPr id="560" name="Picture 559"/>
          <p:cNvPicPr/>
          <p:nvPr/>
        </p:nvPicPr>
        <p:blipFill>
          <a:blip r:embed="rId2"/>
          <a:srcRect t="24" b="9"/>
          <a:stretch/>
        </p:blipFill>
        <p:spPr>
          <a:xfrm>
            <a:off x="1875240" y="986400"/>
            <a:ext cx="6400800" cy="4571640"/>
          </a:xfrm>
          <a:prstGeom prst="rect">
            <a:avLst/>
          </a:prstGeom>
          <a:ln w="0">
            <a:noFill/>
          </a:ln>
        </p:spPr>
      </p:pic>
      <p:sp>
        <p:nvSpPr>
          <p:cNvPr id="561" name="TextShape 2"/>
          <p:cNvSpPr txBox="1"/>
          <p:nvPr/>
        </p:nvSpPr>
        <p:spPr>
          <a:xfrm>
            <a:off x="8013960" y="4343400"/>
            <a:ext cx="1815840" cy="346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Nuclear Physics</a:t>
            </a:r>
            <a:endParaRPr lang="en-US" sz="1800" b="0" strike="noStrike" spc="-1">
              <a:latin typeface="Arial"/>
            </a:endParaRPr>
          </a:p>
        </p:txBody>
      </p:sp>
      <p:sp>
        <p:nvSpPr>
          <p:cNvPr id="562" name="Line 3"/>
          <p:cNvSpPr/>
          <p:nvPr/>
        </p:nvSpPr>
        <p:spPr>
          <a:xfrm flipH="1" flipV="1">
            <a:off x="7772400" y="3886200"/>
            <a:ext cx="685800" cy="457200"/>
          </a:xfrm>
          <a:prstGeom prst="line">
            <a:avLst/>
          </a:prstGeom>
          <a:ln w="36720">
            <a:solidFill>
              <a:srgbClr val="C9211E"/>
            </a:solidFill>
            <a:round/>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NSF</a:t>
            </a:r>
          </a:p>
        </p:txBody>
      </p:sp>
      <p:sp>
        <p:nvSpPr>
          <p:cNvPr id="564" name="TextShape 2"/>
          <p:cNvSpPr txBox="1"/>
          <p:nvPr/>
        </p:nvSpPr>
        <p:spPr>
          <a:xfrm>
            <a:off x="504000" y="1326240"/>
            <a:ext cx="9071640" cy="3931560"/>
          </a:xfrm>
          <a:prstGeom prst="rect">
            <a:avLst/>
          </a:prstGeom>
          <a:noFill/>
          <a:ln w="0">
            <a:noFill/>
          </a:ln>
        </p:spPr>
        <p:txBody>
          <a:bodyPr lIns="0" tIns="0" rIns="0" bIns="0">
            <a:normAutofit fontScale="92000" lnSpcReduction="10000"/>
          </a:bodyPr>
          <a:lstStyle/>
          <a:p>
            <a:pPr marL="432000" indent="-324000">
              <a:spcBef>
                <a:spcPts val="1414"/>
              </a:spcBef>
              <a:buClr>
                <a:srgbClr val="000000"/>
              </a:buClr>
              <a:buSzPct val="45000"/>
              <a:buFont typeface="Wingdings" charset="2"/>
              <a:buChar char=""/>
            </a:pPr>
            <a:r>
              <a:rPr lang="en-US" sz="3200" b="0" strike="noStrike" spc="-1">
                <a:latin typeface="Arial"/>
              </a:rPr>
              <a:t>Recent Directors</a:t>
            </a:r>
          </a:p>
          <a:p>
            <a:pPr marL="864000" lvl="1" indent="-324000">
              <a:spcBef>
                <a:spcPts val="1131"/>
              </a:spcBef>
              <a:buClr>
                <a:srgbClr val="000000"/>
              </a:buClr>
              <a:buSzPct val="75000"/>
              <a:buFont typeface="Symbol" charset="2"/>
              <a:buChar char=""/>
            </a:pPr>
            <a:r>
              <a:rPr lang="en-US" sz="2800" b="0" strike="noStrike" spc="-1">
                <a:latin typeface="Arial"/>
              </a:rPr>
              <a:t>Arden L. Bement, Jr  PhD Metalurgical Engineering</a:t>
            </a:r>
          </a:p>
          <a:p>
            <a:pPr marL="864000" lvl="1" indent="-324000">
              <a:spcBef>
                <a:spcPts val="1131"/>
              </a:spcBef>
              <a:buClr>
                <a:srgbClr val="000000"/>
              </a:buClr>
              <a:buSzPct val="75000"/>
              <a:buFont typeface="Symbol" charset="2"/>
              <a:buChar char=""/>
            </a:pPr>
            <a:r>
              <a:rPr lang="en-US" sz="2800" b="0" strike="noStrike" spc="-1">
                <a:latin typeface="Arial"/>
              </a:rPr>
              <a:t>Subra Suresh PhD Mechanical Engineering</a:t>
            </a:r>
          </a:p>
          <a:p>
            <a:pPr marL="864000" lvl="1" indent="-324000">
              <a:spcBef>
                <a:spcPts val="1131"/>
              </a:spcBef>
              <a:buClr>
                <a:srgbClr val="000000"/>
              </a:buClr>
              <a:buSzPct val="75000"/>
              <a:buFont typeface="Symbol" charset="2"/>
              <a:buChar char=""/>
            </a:pPr>
            <a:r>
              <a:rPr lang="en-US" sz="2800" b="0" strike="noStrike" spc="-1">
                <a:latin typeface="Arial"/>
              </a:rPr>
              <a:t>France A. Córdova PhD Astrophysics</a:t>
            </a:r>
          </a:p>
          <a:p>
            <a:pPr marL="864000" lvl="1" indent="-324000">
              <a:spcBef>
                <a:spcPts val="1131"/>
              </a:spcBef>
              <a:buClr>
                <a:srgbClr val="000000"/>
              </a:buClr>
              <a:buSzPct val="75000"/>
              <a:buFont typeface="Symbol" charset="2"/>
              <a:buChar char=""/>
            </a:pPr>
            <a:r>
              <a:rPr lang="en-US" sz="2800" b="0" strike="noStrike" spc="-1">
                <a:latin typeface="Arial"/>
              </a:rPr>
              <a:t>Sethuraman Panchanathan PhD Electrical and Computing Engineering</a:t>
            </a:r>
          </a:p>
          <a:p>
            <a:pPr marL="432000" indent="-324000">
              <a:spcBef>
                <a:spcPts val="1414"/>
              </a:spcBef>
              <a:buClr>
                <a:srgbClr val="000000"/>
              </a:buClr>
              <a:buSzPct val="45000"/>
              <a:buFont typeface="Wingdings" charset="2"/>
              <a:buChar char=""/>
            </a:pPr>
            <a:r>
              <a:rPr lang="en-US" sz="3200" b="0" strike="noStrike" spc="-1">
                <a:latin typeface="Arial"/>
              </a:rPr>
              <a:t>Appointed by President and Senate confirmed to 6 year terms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TextShape 1"/>
          <p:cNvSpPr txBox="1"/>
          <p:nvPr/>
        </p:nvSpPr>
        <p:spPr>
          <a:xfrm>
            <a:off x="504000" y="225720"/>
            <a:ext cx="9071640" cy="946440"/>
          </a:xfrm>
          <a:prstGeom prst="rect">
            <a:avLst/>
          </a:prstGeom>
          <a:noFill/>
          <a:ln w="0">
            <a:noFill/>
          </a:ln>
        </p:spPr>
        <p:txBody>
          <a:bodyPr lIns="0" tIns="0" rIns="0" bIns="0" anchor="ctr">
            <a:noAutofit/>
          </a:bodyPr>
          <a:lstStyle/>
          <a:p>
            <a:pPr algn="ctr"/>
            <a:endParaRPr lang="en-US" sz="4400" b="0" strike="noStrike" spc="-1">
              <a:latin typeface="Arial"/>
            </a:endParaRPr>
          </a:p>
        </p:txBody>
      </p:sp>
      <p:pic>
        <p:nvPicPr>
          <p:cNvPr id="555" name="Picture 554"/>
          <p:cNvPicPr/>
          <p:nvPr/>
        </p:nvPicPr>
        <p:blipFill>
          <a:blip r:embed="rId2"/>
          <a:stretch/>
        </p:blipFill>
        <p:spPr>
          <a:xfrm>
            <a:off x="12461" y="64080"/>
            <a:ext cx="10058400" cy="5650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TextShape 1"/>
          <p:cNvSpPr txBox="1"/>
          <p:nvPr/>
        </p:nvSpPr>
        <p:spPr>
          <a:xfrm>
            <a:off x="504000" y="186840"/>
            <a:ext cx="9071640" cy="1024200"/>
          </a:xfrm>
          <a:prstGeom prst="rect">
            <a:avLst/>
          </a:prstGeom>
          <a:noFill/>
          <a:ln w="0">
            <a:noFill/>
          </a:ln>
        </p:spPr>
        <p:txBody>
          <a:bodyPr lIns="0" tIns="0" rIns="0" bIns="0" anchor="ctr">
            <a:noAutofit/>
          </a:bodyPr>
          <a:lstStyle/>
          <a:p>
            <a:pPr algn="ctr"/>
            <a:r>
              <a:rPr lang="en-US" sz="3600" b="0" strike="noStrike" spc="-1">
                <a:latin typeface="Arial"/>
              </a:rPr>
              <a:t>Directorate for Mathematical and Physical Sciences (MPS)</a:t>
            </a:r>
          </a:p>
        </p:txBody>
      </p:sp>
      <p:sp>
        <p:nvSpPr>
          <p:cNvPr id="566" name="TextShape 2"/>
          <p:cNvSpPr txBox="1"/>
          <p:nvPr/>
        </p:nvSpPr>
        <p:spPr>
          <a:xfrm>
            <a:off x="504000" y="1470240"/>
            <a:ext cx="9071640" cy="3787560"/>
          </a:xfrm>
          <a:prstGeom prst="rect">
            <a:avLst/>
          </a:prstGeom>
          <a:noFill/>
          <a:ln w="0">
            <a:noFill/>
          </a:ln>
        </p:spPr>
        <p:txBody>
          <a:bodyPr lIns="0" tIns="0" rIns="0" bIns="0">
            <a:normAutofit lnSpcReduction="10000"/>
          </a:bodyPr>
          <a:lstStyle/>
          <a:p>
            <a:pPr marL="432000" indent="-324000">
              <a:spcBef>
                <a:spcPts val="1414"/>
              </a:spcBef>
              <a:buClr>
                <a:srgbClr val="000000"/>
              </a:buClr>
              <a:buSzPct val="45000"/>
              <a:buFont typeface="Wingdings" charset="2"/>
              <a:buChar char=""/>
            </a:pPr>
            <a:r>
              <a:rPr lang="en-US" sz="3200" b="0" strike="noStrike" spc="-1">
                <a:latin typeface="Arial"/>
              </a:rPr>
              <a:t>Division of Astronomical Sciences</a:t>
            </a:r>
          </a:p>
          <a:p>
            <a:pPr marL="432000" indent="-324000">
              <a:spcBef>
                <a:spcPts val="1414"/>
              </a:spcBef>
              <a:buClr>
                <a:srgbClr val="000000"/>
              </a:buClr>
              <a:buSzPct val="45000"/>
              <a:buFont typeface="Wingdings" charset="2"/>
              <a:buChar char=""/>
            </a:pPr>
            <a:r>
              <a:rPr lang="en-US" sz="3200" b="0" strike="noStrike" spc="-1">
                <a:latin typeface="Arial"/>
              </a:rPr>
              <a:t>Division of Chemistry</a:t>
            </a:r>
          </a:p>
          <a:p>
            <a:pPr marL="432000" indent="-324000">
              <a:spcBef>
                <a:spcPts val="1414"/>
              </a:spcBef>
              <a:buClr>
                <a:srgbClr val="000000"/>
              </a:buClr>
              <a:buSzPct val="45000"/>
              <a:buFont typeface="Wingdings" charset="2"/>
              <a:buChar char=""/>
            </a:pPr>
            <a:r>
              <a:rPr lang="en-US" sz="3200" b="0" strike="noStrike" spc="-1">
                <a:latin typeface="Arial"/>
              </a:rPr>
              <a:t>Division of Materials Research</a:t>
            </a:r>
          </a:p>
          <a:p>
            <a:pPr marL="432000" indent="-324000">
              <a:spcBef>
                <a:spcPts val="1414"/>
              </a:spcBef>
              <a:buClr>
                <a:srgbClr val="000000"/>
              </a:buClr>
              <a:buSzPct val="45000"/>
              <a:buFont typeface="Wingdings" charset="2"/>
              <a:buChar char=""/>
            </a:pPr>
            <a:r>
              <a:rPr lang="en-US" sz="3200" b="0" strike="noStrike" spc="-1">
                <a:latin typeface="Arial"/>
              </a:rPr>
              <a:t>Division of Mathematical Sciences</a:t>
            </a:r>
          </a:p>
          <a:p>
            <a:pPr marL="432000" indent="-324000">
              <a:spcBef>
                <a:spcPts val="1414"/>
              </a:spcBef>
              <a:buClr>
                <a:srgbClr val="000000"/>
              </a:buClr>
              <a:buSzPct val="45000"/>
              <a:buFont typeface="Wingdings" charset="2"/>
              <a:buChar char=""/>
            </a:pPr>
            <a:r>
              <a:rPr lang="en-US" sz="3200" b="0" strike="noStrike" spc="-1">
                <a:latin typeface="Arial"/>
              </a:rPr>
              <a:t>Division of Physics  -&gt; </a:t>
            </a:r>
            <a:r>
              <a:rPr lang="en-US" sz="3200" b="0" strike="noStrike" spc="-1">
                <a:solidFill>
                  <a:srgbClr val="C9211E"/>
                </a:solidFill>
                <a:latin typeface="Arial"/>
              </a:rPr>
              <a:t>Nuclear Physics</a:t>
            </a:r>
            <a:endParaRPr lang="en-US" sz="3200" b="0" strike="noStrike" spc="-1">
              <a:latin typeface="Arial"/>
            </a:endParaRPr>
          </a:p>
          <a:p>
            <a:pPr marL="432000" indent="-324000">
              <a:spcBef>
                <a:spcPts val="1414"/>
              </a:spcBef>
              <a:buClr>
                <a:srgbClr val="000000"/>
              </a:buClr>
              <a:buSzPct val="45000"/>
              <a:buFont typeface="Wingdings" charset="2"/>
              <a:buChar char=""/>
            </a:pPr>
            <a:r>
              <a:rPr lang="en-US" sz="3200" b="0" strike="noStrike" spc="-1">
                <a:latin typeface="Arial"/>
              </a:rPr>
              <a:t>Office of Strategic Initiatives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504000" y="59460"/>
            <a:ext cx="9071640" cy="946440"/>
          </a:xfrm>
          <a:prstGeom prst="rect">
            <a:avLst/>
          </a:prstGeom>
          <a:noFill/>
          <a:ln w="0">
            <a:noFill/>
          </a:ln>
        </p:spPr>
        <p:txBody>
          <a:bodyPr lIns="0" tIns="0" rIns="0" bIns="0" anchor="ctr">
            <a:noAutofit/>
          </a:bodyPr>
          <a:lstStyle/>
          <a:p>
            <a:pPr algn="ctr"/>
            <a:r>
              <a:rPr lang="en-US" sz="4400" b="0" strike="noStrike" spc="-1" dirty="0">
                <a:latin typeface="Arial"/>
              </a:rPr>
              <a:t>DOE History</a:t>
            </a:r>
          </a:p>
        </p:txBody>
      </p:sp>
      <p:sp>
        <p:nvSpPr>
          <p:cNvPr id="138" name="TextShape 2"/>
          <p:cNvSpPr txBox="1"/>
          <p:nvPr/>
        </p:nvSpPr>
        <p:spPr>
          <a:xfrm>
            <a:off x="504000" y="959754"/>
            <a:ext cx="9071640" cy="4343400"/>
          </a:xfrm>
          <a:prstGeom prst="rect">
            <a:avLst/>
          </a:prstGeom>
          <a:noFill/>
          <a:ln w="0">
            <a:noFill/>
          </a:ln>
        </p:spPr>
        <p:txBody>
          <a:bodyPr lIns="0" tIns="0" rIns="0" bIns="0">
            <a:noAutofit/>
          </a:bodyPr>
          <a:lstStyle/>
          <a:p>
            <a:pPr marL="432000" indent="-324000">
              <a:spcBef>
                <a:spcPts val="1414"/>
              </a:spcBef>
              <a:buClr>
                <a:srgbClr val="000000"/>
              </a:buClr>
              <a:buSzPct val="45000"/>
              <a:buFont typeface="Wingdings" charset="2"/>
              <a:buChar char=""/>
            </a:pPr>
            <a:r>
              <a:rPr lang="en-US" sz="2000" b="0" strike="noStrike" spc="-1" dirty="0">
                <a:latin typeface="Arial"/>
              </a:rPr>
              <a:t>Manhattan Project -1942</a:t>
            </a:r>
          </a:p>
          <a:p>
            <a:pPr marL="864000" lvl="1" indent="-324000">
              <a:spcBef>
                <a:spcPts val="1131"/>
              </a:spcBef>
              <a:buClr>
                <a:srgbClr val="000000"/>
              </a:buClr>
              <a:buSzPct val="75000"/>
              <a:buFont typeface="Symbol" charset="2"/>
              <a:buChar char=""/>
            </a:pPr>
            <a:r>
              <a:rPr lang="en-US" sz="2000" b="0" strike="noStrike" spc="-1" dirty="0">
                <a:latin typeface="Arial"/>
              </a:rPr>
              <a:t>Los Alamos, Oak Ridge, Hanford</a:t>
            </a:r>
          </a:p>
          <a:p>
            <a:pPr marL="432000" indent="-324000">
              <a:spcBef>
                <a:spcPts val="1414"/>
              </a:spcBef>
              <a:buClr>
                <a:srgbClr val="000000"/>
              </a:buClr>
              <a:buSzPct val="45000"/>
              <a:buFont typeface="Wingdings" charset="2"/>
              <a:buChar char=""/>
            </a:pPr>
            <a:r>
              <a:rPr lang="en-US" sz="2000" b="0" strike="noStrike" spc="-1" dirty="0">
                <a:latin typeface="Arial"/>
              </a:rPr>
              <a:t>1944 congressional authorization for establishment of energy research laboratories </a:t>
            </a:r>
          </a:p>
          <a:p>
            <a:pPr marL="432000" indent="-324000">
              <a:spcBef>
                <a:spcPts val="1414"/>
              </a:spcBef>
              <a:buClr>
                <a:srgbClr val="000000"/>
              </a:buClr>
              <a:buSzPct val="45000"/>
              <a:buFont typeface="Wingdings" charset="2"/>
              <a:buChar char=""/>
            </a:pPr>
            <a:r>
              <a:rPr lang="en-US" sz="2000" b="0" strike="noStrike" spc="-1" dirty="0">
                <a:latin typeface="Arial"/>
              </a:rPr>
              <a:t>1946 Atomic Energy Commission established</a:t>
            </a:r>
          </a:p>
          <a:p>
            <a:pPr marL="432000" indent="-324000">
              <a:spcBef>
                <a:spcPts val="1414"/>
              </a:spcBef>
              <a:buClr>
                <a:srgbClr val="000000"/>
              </a:buClr>
              <a:buSzPct val="45000"/>
              <a:buFont typeface="Wingdings" charset="2"/>
              <a:buChar char=""/>
            </a:pPr>
            <a:r>
              <a:rPr lang="en-US" sz="2000" b="0" strike="noStrike" spc="-1" dirty="0">
                <a:latin typeface="Arial"/>
              </a:rPr>
              <a:t>1947 Brookhaven, Livermore, Savannah River</a:t>
            </a:r>
          </a:p>
          <a:p>
            <a:pPr marL="432000" indent="-324000">
              <a:spcBef>
                <a:spcPts val="1414"/>
              </a:spcBef>
              <a:buClr>
                <a:srgbClr val="000000"/>
              </a:buClr>
              <a:buSzPct val="45000"/>
              <a:buFont typeface="Wingdings" charset="2"/>
              <a:buChar char=""/>
            </a:pPr>
            <a:r>
              <a:rPr lang="en-US" sz="2000" b="0" strike="noStrike" spc="-1" dirty="0">
                <a:latin typeface="Arial"/>
              </a:rPr>
              <a:t> 1953-4 Atoms for Peace, Civilian Nuclear power</a:t>
            </a:r>
          </a:p>
          <a:p>
            <a:pPr marL="432000" indent="-324000">
              <a:spcBef>
                <a:spcPts val="1414"/>
              </a:spcBef>
              <a:buClr>
                <a:srgbClr val="000000"/>
              </a:buClr>
              <a:buSzPct val="45000"/>
              <a:buFont typeface="Wingdings" charset="2"/>
              <a:buChar char=""/>
            </a:pPr>
            <a:r>
              <a:rPr lang="en-US" sz="2000" b="0" strike="noStrike" spc="-1" dirty="0">
                <a:latin typeface="Arial"/>
              </a:rPr>
              <a:t>1954 </a:t>
            </a:r>
            <a:r>
              <a:rPr lang="en-US" sz="2000" b="0" strike="noStrike" spc="-1" dirty="0" err="1">
                <a:latin typeface="Arial"/>
              </a:rPr>
              <a:t>Bevatron</a:t>
            </a:r>
            <a:r>
              <a:rPr lang="en-US" sz="2000" b="0" strike="noStrike" spc="-1" dirty="0">
                <a:latin typeface="Arial"/>
              </a:rPr>
              <a:t> at Berkeley Radiation Lab</a:t>
            </a:r>
          </a:p>
          <a:p>
            <a:pPr marL="432000" indent="-324000">
              <a:spcBef>
                <a:spcPts val="1414"/>
              </a:spcBef>
              <a:buClr>
                <a:srgbClr val="000000"/>
              </a:buClr>
              <a:buSzPct val="45000"/>
              <a:buFont typeface="Wingdings" charset="2"/>
              <a:buChar char=""/>
            </a:pPr>
            <a:r>
              <a:rPr lang="en-US" sz="2000" b="0" strike="noStrike" spc="-1" dirty="0">
                <a:latin typeface="Arial"/>
              </a:rPr>
              <a:t>1962 Grant issued to construct Stanford Linear Accelerator</a:t>
            </a:r>
          </a:p>
          <a:p>
            <a:pPr marL="432000" indent="-324000">
              <a:spcBef>
                <a:spcPts val="1414"/>
              </a:spcBef>
              <a:buClr>
                <a:srgbClr val="000000"/>
              </a:buClr>
              <a:buSzPct val="45000"/>
              <a:buFont typeface="Wingdings" charset="2"/>
              <a:buChar char=""/>
            </a:pPr>
            <a:r>
              <a:rPr lang="en-US" sz="2000" b="0" strike="noStrike" spc="-1" dirty="0">
                <a:latin typeface="Arial"/>
              </a:rPr>
              <a:t>Civilian power reactors coming on line, weapons testing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Nuclear Physics at the NSF</a:t>
            </a:r>
          </a:p>
        </p:txBody>
      </p:sp>
      <p:sp>
        <p:nvSpPr>
          <p:cNvPr id="568" name="TextShape 2"/>
          <p:cNvSpPr txBox="1"/>
          <p:nvPr/>
        </p:nvSpPr>
        <p:spPr>
          <a:xfrm>
            <a:off x="504000" y="1326240"/>
            <a:ext cx="9071640" cy="3288240"/>
          </a:xfrm>
          <a:prstGeom prst="rect">
            <a:avLst/>
          </a:prstGeom>
          <a:noFill/>
          <a:ln w="0">
            <a:noFill/>
          </a:ln>
        </p:spPr>
        <p:txBody>
          <a:bodyPr lIns="0" tIns="0" rIns="0" bIns="0">
            <a:normAutofit lnSpcReduction="10000"/>
          </a:bodyPr>
          <a:lstStyle/>
          <a:p>
            <a:pPr marL="432000" indent="-324000">
              <a:spcBef>
                <a:spcPts val="1414"/>
              </a:spcBef>
              <a:buClr>
                <a:srgbClr val="000000"/>
              </a:buClr>
              <a:buSzPct val="45000"/>
              <a:buFont typeface="Wingdings" charset="2"/>
              <a:buChar char=""/>
            </a:pPr>
            <a:r>
              <a:rPr lang="en-US" sz="3200" b="0" strike="noStrike" spc="-1">
                <a:latin typeface="Arial"/>
              </a:rPr>
              <a:t>Staffed by three program officers</a:t>
            </a:r>
          </a:p>
          <a:p>
            <a:pPr marL="864000" lvl="1" indent="-324000">
              <a:spcBef>
                <a:spcPts val="1131"/>
              </a:spcBef>
              <a:buClr>
                <a:srgbClr val="000000"/>
              </a:buClr>
              <a:buSzPct val="75000"/>
              <a:buFont typeface="Symbol" charset="2"/>
              <a:buChar char=""/>
            </a:pPr>
            <a:r>
              <a:rPr lang="en-US" sz="2800" b="0" strike="noStrike" spc="-1">
                <a:latin typeface="Arial"/>
              </a:rPr>
              <a:t>Experiment Allena Opper – NSF employee</a:t>
            </a:r>
          </a:p>
          <a:p>
            <a:pPr marL="864000" lvl="1" indent="-324000">
              <a:spcBef>
                <a:spcPts val="1131"/>
              </a:spcBef>
              <a:buClr>
                <a:srgbClr val="000000"/>
              </a:buClr>
              <a:buSzPct val="75000"/>
              <a:buFont typeface="Symbol" charset="2"/>
              <a:buChar char=""/>
            </a:pPr>
            <a:r>
              <a:rPr lang="en-US" sz="2800" b="0" strike="noStrike" spc="-1">
                <a:latin typeface="Arial"/>
              </a:rPr>
              <a:t>Experiment “Rotator” Vicki Greene – IPA</a:t>
            </a:r>
          </a:p>
          <a:p>
            <a:pPr marL="864000" lvl="1" indent="-324000">
              <a:spcBef>
                <a:spcPts val="1131"/>
              </a:spcBef>
              <a:buClr>
                <a:srgbClr val="000000"/>
              </a:buClr>
              <a:buSzPct val="75000"/>
              <a:buFont typeface="Symbol" charset="2"/>
              <a:buChar char=""/>
            </a:pPr>
            <a:r>
              <a:rPr lang="en-US" sz="2800" b="0" strike="noStrike" spc="-1">
                <a:latin typeface="Arial"/>
              </a:rPr>
              <a:t>Theory Bogdan Mihaila – NSF employee</a:t>
            </a:r>
          </a:p>
          <a:p>
            <a:pPr marL="432000" indent="-324000">
              <a:spcBef>
                <a:spcPts val="1414"/>
              </a:spcBef>
              <a:buClr>
                <a:srgbClr val="000000"/>
              </a:buClr>
              <a:buSzPct val="45000"/>
              <a:buFont typeface="Wingdings" charset="2"/>
              <a:buChar char=""/>
            </a:pPr>
            <a:r>
              <a:rPr lang="en-US" sz="3200" b="0" strike="noStrike" spc="-1">
                <a:latin typeface="Arial"/>
              </a:rPr>
              <a:t>NSF uses IPAs extensively and at all levels of management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NSF NP Funding </a:t>
            </a:r>
          </a:p>
        </p:txBody>
      </p:sp>
      <p:pic>
        <p:nvPicPr>
          <p:cNvPr id="570" name="Picture 569"/>
          <p:cNvPicPr/>
          <p:nvPr/>
        </p:nvPicPr>
        <p:blipFill>
          <a:blip r:embed="rId2"/>
          <a:srcRect l="8716" t="11958" r="21465" b="23528"/>
          <a:stretch/>
        </p:blipFill>
        <p:spPr>
          <a:xfrm>
            <a:off x="558000" y="1168560"/>
            <a:ext cx="7315200" cy="4334400"/>
          </a:xfrm>
          <a:prstGeom prst="rect">
            <a:avLst/>
          </a:prstGeom>
          <a:ln w="0">
            <a:noFill/>
          </a:ln>
        </p:spPr>
      </p:pic>
      <p:sp>
        <p:nvSpPr>
          <p:cNvPr id="571" name="TextShape 2"/>
          <p:cNvSpPr txBox="1"/>
          <p:nvPr/>
        </p:nvSpPr>
        <p:spPr>
          <a:xfrm>
            <a:off x="6492897" y="5021799"/>
            <a:ext cx="3208058" cy="346320"/>
          </a:xfrm>
          <a:prstGeom prst="rect">
            <a:avLst/>
          </a:prstGeom>
          <a:noFill/>
          <a:ln w="0">
            <a:noFill/>
          </a:ln>
        </p:spPr>
        <p:txBody>
          <a:bodyPr lIns="90000" tIns="45000" rIns="90000" bIns="45000">
            <a:noAutofit/>
          </a:bodyPr>
          <a:lstStyle/>
          <a:p>
            <a:r>
              <a:rPr lang="en-US" sz="1800" b="0" strike="noStrike" spc="-1" dirty="0">
                <a:latin typeface="Arial"/>
              </a:rPr>
              <a:t>From 2023 Long Range Plan</a:t>
            </a:r>
          </a:p>
        </p:txBody>
      </p:sp>
      <p:sp>
        <p:nvSpPr>
          <p:cNvPr id="572" name="TextShape 3"/>
          <p:cNvSpPr txBox="1"/>
          <p:nvPr/>
        </p:nvSpPr>
        <p:spPr>
          <a:xfrm>
            <a:off x="7589520" y="1542600"/>
            <a:ext cx="2098080" cy="1114200"/>
          </a:xfrm>
          <a:prstGeom prst="rect">
            <a:avLst/>
          </a:prstGeom>
          <a:noFill/>
          <a:ln w="0">
            <a:noFill/>
          </a:ln>
        </p:spPr>
        <p:txBody>
          <a:bodyPr lIns="90000" tIns="45000" rIns="90000" bIns="45000">
            <a:noAutofit/>
          </a:bodyPr>
          <a:lstStyle/>
          <a:p>
            <a:r>
              <a:rPr lang="en-US" sz="1800" b="0" strike="noStrike" spc="-1">
                <a:latin typeface="Arial"/>
              </a:rPr>
              <a:t>NP Funding is not called out in NSF funding request to Congress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Nuclear Physics at NSF</a:t>
            </a:r>
          </a:p>
        </p:txBody>
      </p:sp>
      <p:sp>
        <p:nvSpPr>
          <p:cNvPr id="574" name="TextShape 2"/>
          <p:cNvSpPr txBox="1"/>
          <p:nvPr/>
        </p:nvSpPr>
        <p:spPr>
          <a:xfrm>
            <a:off x="504000" y="1326240"/>
            <a:ext cx="9071640" cy="4160160"/>
          </a:xfrm>
          <a:prstGeom prst="rect">
            <a:avLst/>
          </a:prstGeom>
          <a:noFill/>
          <a:ln w="0">
            <a:noFill/>
          </a:ln>
        </p:spPr>
        <p:txBody>
          <a:bodyPr lIns="0" tIns="0" rIns="0" bIns="0">
            <a:normAutofit fontScale="715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Nuclear and hadron QCD</a:t>
            </a:r>
          </a:p>
          <a:p>
            <a:pPr marL="432000" indent="-324000">
              <a:spcBef>
                <a:spcPts val="1414"/>
              </a:spcBef>
              <a:buClr>
                <a:srgbClr val="000000"/>
              </a:buClr>
              <a:buSzPct val="45000"/>
              <a:buFont typeface="Wingdings" charset="2"/>
              <a:buChar char=""/>
            </a:pPr>
            <a:r>
              <a:rPr lang="en-US" sz="3200" b="0" strike="noStrike" spc="-1">
                <a:latin typeface="Arial"/>
              </a:rPr>
              <a:t>Nuclear astrophysics, reactions, and structure</a:t>
            </a:r>
          </a:p>
          <a:p>
            <a:pPr marL="432000" indent="-324000">
              <a:spcBef>
                <a:spcPts val="1414"/>
              </a:spcBef>
              <a:buClr>
                <a:srgbClr val="000000"/>
              </a:buClr>
              <a:buSzPct val="45000"/>
              <a:buFont typeface="Wingdings" charset="2"/>
              <a:buChar char=""/>
            </a:pPr>
            <a:r>
              <a:rPr lang="en-US" sz="3200" b="0" strike="noStrike" spc="-1">
                <a:latin typeface="Arial"/>
              </a:rPr>
              <a:t>Nuclear precision measurements of fundamental symmetries and constants</a:t>
            </a:r>
          </a:p>
          <a:p>
            <a:pPr marL="432000" indent="-324000">
              <a:spcBef>
                <a:spcPts val="1414"/>
              </a:spcBef>
              <a:buClr>
                <a:srgbClr val="000000"/>
              </a:buClr>
              <a:buSzPct val="45000"/>
              <a:buFont typeface="Wingdings" charset="2"/>
              <a:buChar char=""/>
            </a:pPr>
            <a:r>
              <a:rPr lang="en-US" sz="3200" b="0" strike="noStrike" spc="-1">
                <a:latin typeface="Arial"/>
              </a:rPr>
              <a:t>University labs at Florida State Univ. and Univ. of Notre Dame</a:t>
            </a:r>
          </a:p>
          <a:p>
            <a:pPr marL="432000" indent="-324000">
              <a:spcBef>
                <a:spcPts val="1414"/>
              </a:spcBef>
              <a:buClr>
                <a:srgbClr val="000000"/>
              </a:buClr>
              <a:buSzPct val="45000"/>
              <a:buFont typeface="Wingdings" charset="2"/>
              <a:buChar char=""/>
            </a:pPr>
            <a:r>
              <a:rPr lang="en-US" sz="3200" b="0" strike="noStrike" spc="-1">
                <a:latin typeface="Arial"/>
              </a:rPr>
              <a:t>Nuclear Theory &amp; Theory Hubs</a:t>
            </a:r>
          </a:p>
          <a:p>
            <a:pPr marL="432000" indent="-324000">
              <a:spcBef>
                <a:spcPts val="1414"/>
              </a:spcBef>
              <a:buClr>
                <a:srgbClr val="000000"/>
              </a:buClr>
              <a:buSzPct val="45000"/>
              <a:buFont typeface="Wingdings" charset="2"/>
              <a:buChar char=""/>
            </a:pPr>
            <a:r>
              <a:rPr lang="en-US" sz="3200" b="0" strike="noStrike" spc="-1">
                <a:latin typeface="Arial"/>
              </a:rPr>
              <a:t>Co-review and co-funding with other NSF programs</a:t>
            </a:r>
          </a:p>
          <a:p>
            <a:pPr marL="432000" indent="-324000">
              <a:spcBef>
                <a:spcPts val="1414"/>
              </a:spcBef>
              <a:buClr>
                <a:srgbClr val="000000"/>
              </a:buClr>
              <a:buSzPct val="45000"/>
              <a:buFont typeface="Wingdings" charset="2"/>
              <a:buChar char=""/>
            </a:pPr>
            <a:r>
              <a:rPr lang="en-US" sz="3200" b="0" strike="noStrike" spc="-1">
                <a:latin typeface="Arial"/>
              </a:rPr>
              <a:t>Equipment Projects through NSF wide Major Research Instrumentation Mid-scale Research Infrastructure competitions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Nuclear Physics at the NSF</a:t>
            </a:r>
          </a:p>
        </p:txBody>
      </p:sp>
      <p:sp>
        <p:nvSpPr>
          <p:cNvPr id="576" name="TextShape 2"/>
          <p:cNvSpPr txBox="1"/>
          <p:nvPr/>
        </p:nvSpPr>
        <p:spPr>
          <a:xfrm>
            <a:off x="504000" y="1326240"/>
            <a:ext cx="9071640" cy="3288240"/>
          </a:xfrm>
          <a:prstGeom prst="rect">
            <a:avLst/>
          </a:prstGeom>
          <a:noFill/>
          <a:ln w="0">
            <a:noFill/>
          </a:ln>
        </p:spPr>
        <p:txBody>
          <a:bodyPr lIns="0" tIns="0" rIns="0" bIns="0">
            <a:normAutofit fontScale="72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Experiment</a:t>
            </a:r>
          </a:p>
          <a:p>
            <a:pPr marL="864000" lvl="1" indent="-324000">
              <a:spcBef>
                <a:spcPts val="1131"/>
              </a:spcBef>
              <a:buClr>
                <a:srgbClr val="000000"/>
              </a:buClr>
              <a:buSzPct val="75000"/>
              <a:buFont typeface="Symbol" charset="2"/>
              <a:buChar char=""/>
            </a:pPr>
            <a:r>
              <a:rPr lang="en-US" sz="2800" b="0" strike="noStrike" spc="-1">
                <a:latin typeface="Arial"/>
              </a:rPr>
              <a:t>“Supports experimental research at the frontiers of nuclear physics in the following areas: nuclear astrophysics, structure and reactions; nuclear and hadron quantum chromodynamics; precision measurements of fundamental symmetries and constants.”</a:t>
            </a:r>
          </a:p>
          <a:p>
            <a:pPr marL="432000" indent="-324000">
              <a:spcBef>
                <a:spcPts val="1414"/>
              </a:spcBef>
              <a:buClr>
                <a:srgbClr val="000000"/>
              </a:buClr>
              <a:buSzPct val="45000"/>
              <a:buFont typeface="Wingdings" charset="2"/>
              <a:buChar char=""/>
            </a:pPr>
            <a:r>
              <a:rPr lang="en-US" sz="3200" b="0" strike="noStrike" spc="-1">
                <a:latin typeface="Arial"/>
              </a:rPr>
              <a:t>Theory</a:t>
            </a:r>
          </a:p>
          <a:p>
            <a:pPr marL="864000" lvl="1" indent="-324000">
              <a:spcBef>
                <a:spcPts val="1131"/>
              </a:spcBef>
              <a:buClr>
                <a:srgbClr val="000000"/>
              </a:buClr>
              <a:buSzPct val="75000"/>
              <a:buFont typeface="Symbol" charset="2"/>
              <a:buChar char=""/>
            </a:pPr>
            <a:r>
              <a:rPr lang="en-US" sz="2800" b="0" strike="noStrike" spc="-1">
                <a:latin typeface="Arial"/>
              </a:rPr>
              <a:t>“Supports research on fundamental theoretical aspects of nuclear physics, model building and applications to astrophysical phenomena and experimental programs at particle accelerator facilities.”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NSF Funded Labs</a:t>
            </a:r>
          </a:p>
        </p:txBody>
      </p:sp>
      <p:sp>
        <p:nvSpPr>
          <p:cNvPr id="578" name="TextShape 2"/>
          <p:cNvSpPr txBox="1"/>
          <p:nvPr/>
        </p:nvSpPr>
        <p:spPr>
          <a:xfrm>
            <a:off x="504000" y="1326240"/>
            <a:ext cx="9071640" cy="3288240"/>
          </a:xfrm>
          <a:prstGeom prst="rect">
            <a:avLst/>
          </a:prstGeom>
          <a:noFill/>
          <a:ln w="0">
            <a:noFill/>
          </a:ln>
        </p:spPr>
        <p:txBody>
          <a:bodyPr lIns="0" tIns="0" rIns="0" bIns="0">
            <a:normAutofit/>
          </a:bodyPr>
          <a:lstStyle/>
          <a:p>
            <a:pPr marL="432000" indent="-324000">
              <a:spcBef>
                <a:spcPts val="1414"/>
              </a:spcBef>
              <a:buClr>
                <a:srgbClr val="000000"/>
              </a:buClr>
              <a:buSzPct val="45000"/>
              <a:buFont typeface="Wingdings" charset="2"/>
              <a:buChar char=""/>
            </a:pPr>
            <a:r>
              <a:rPr lang="en-US" sz="2400" b="0" strike="noStrike" spc="-1">
                <a:latin typeface="Arial"/>
              </a:rPr>
              <a:t>John D. Fox Lab FSU</a:t>
            </a:r>
            <a:r>
              <a:rPr lang="en-US" sz="3200" b="0" strike="noStrike" spc="-1">
                <a:latin typeface="Arial"/>
              </a:rPr>
              <a:t>     </a:t>
            </a:r>
          </a:p>
        </p:txBody>
      </p:sp>
      <p:pic>
        <p:nvPicPr>
          <p:cNvPr id="579" name="Picture 578"/>
          <p:cNvPicPr/>
          <p:nvPr/>
        </p:nvPicPr>
        <p:blipFill>
          <a:blip r:embed="rId2"/>
          <a:stretch/>
        </p:blipFill>
        <p:spPr>
          <a:xfrm>
            <a:off x="685800" y="2139840"/>
            <a:ext cx="3657600" cy="2432160"/>
          </a:xfrm>
          <a:prstGeom prst="rect">
            <a:avLst/>
          </a:prstGeom>
          <a:ln w="0">
            <a:noFill/>
          </a:ln>
        </p:spPr>
      </p:pic>
      <p:pic>
        <p:nvPicPr>
          <p:cNvPr id="580" name="Picture 579"/>
          <p:cNvPicPr/>
          <p:nvPr/>
        </p:nvPicPr>
        <p:blipFill>
          <a:blip r:embed="rId3"/>
          <a:stretch/>
        </p:blipFill>
        <p:spPr>
          <a:xfrm>
            <a:off x="4800600" y="1888200"/>
            <a:ext cx="3657600" cy="3218760"/>
          </a:xfrm>
          <a:prstGeom prst="rect">
            <a:avLst/>
          </a:prstGeom>
          <a:ln w="0">
            <a:noFill/>
          </a:ln>
        </p:spPr>
      </p:pic>
      <p:sp>
        <p:nvSpPr>
          <p:cNvPr id="581" name="TextShape 3"/>
          <p:cNvSpPr txBox="1"/>
          <p:nvPr/>
        </p:nvSpPr>
        <p:spPr>
          <a:xfrm>
            <a:off x="5549400" y="1172160"/>
            <a:ext cx="3594600" cy="770040"/>
          </a:xfrm>
          <a:prstGeom prst="rect">
            <a:avLst/>
          </a:prstGeom>
          <a:noFill/>
          <a:ln w="0">
            <a:noFill/>
          </a:ln>
        </p:spPr>
        <p:txBody>
          <a:bodyPr lIns="90000" tIns="45000" rIns="90000" bIns="45000">
            <a:noAutofit/>
          </a:bodyPr>
          <a:lstStyle/>
          <a:p>
            <a:r>
              <a:rPr lang="en-US" sz="2400" b="0" strike="noStrike" spc="-1">
                <a:latin typeface="Arial"/>
              </a:rPr>
              <a:t>Notre Dame Nuclear Science Laboratory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Example NSF MSRI Projects</a:t>
            </a:r>
          </a:p>
        </p:txBody>
      </p:sp>
      <p:pic>
        <p:nvPicPr>
          <p:cNvPr id="583" name="Picture 582"/>
          <p:cNvPicPr/>
          <p:nvPr/>
        </p:nvPicPr>
        <p:blipFill>
          <a:blip r:embed="rId2"/>
          <a:srcRect t="261120"/>
          <a:stretch/>
        </p:blipFill>
        <p:spPr>
          <a:xfrm>
            <a:off x="421920" y="1144800"/>
            <a:ext cx="8686800" cy="4563000"/>
          </a:xfrm>
          <a:prstGeom prst="rect">
            <a:avLst/>
          </a:prstGeom>
          <a:ln w="0">
            <a:noFill/>
          </a:ln>
        </p:spPr>
      </p:pic>
      <p:pic>
        <p:nvPicPr>
          <p:cNvPr id="584" name="Picture 583"/>
          <p:cNvPicPr/>
          <p:nvPr/>
        </p:nvPicPr>
        <p:blipFill>
          <a:blip r:embed="rId2"/>
          <a:srcRect t="256875" b="71215"/>
          <a:stretch/>
        </p:blipFill>
        <p:spPr>
          <a:xfrm>
            <a:off x="426600" y="1144800"/>
            <a:ext cx="8686800" cy="4014360"/>
          </a:xfrm>
          <a:prstGeom prst="rect">
            <a:avLst/>
          </a:prstGeom>
          <a:ln w="0">
            <a:noFill/>
          </a:ln>
        </p:spPr>
      </p:pic>
      <p:pic>
        <p:nvPicPr>
          <p:cNvPr id="2" name="Picture 1"/>
          <p:cNvPicPr>
            <a:picLocks noChangeAspect="1"/>
          </p:cNvPicPr>
          <p:nvPr/>
        </p:nvPicPr>
        <p:blipFill>
          <a:blip r:embed="rId3"/>
          <a:stretch>
            <a:fillRect/>
          </a:stretch>
        </p:blipFill>
        <p:spPr>
          <a:xfrm>
            <a:off x="421920" y="1227240"/>
            <a:ext cx="9078622" cy="4206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Example NSF MSRI Projects</a:t>
            </a:r>
          </a:p>
        </p:txBody>
      </p:sp>
      <p:pic>
        <p:nvPicPr>
          <p:cNvPr id="586" name="Picture 585"/>
          <p:cNvPicPr/>
          <p:nvPr/>
        </p:nvPicPr>
        <p:blipFill>
          <a:blip r:embed="rId2"/>
          <a:srcRect t="1654"/>
          <a:stretch/>
        </p:blipFill>
        <p:spPr>
          <a:xfrm>
            <a:off x="685800" y="987480"/>
            <a:ext cx="8229600" cy="4498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TextShape 1"/>
          <p:cNvSpPr txBox="1"/>
          <p:nvPr/>
        </p:nvSpPr>
        <p:spPr>
          <a:xfrm>
            <a:off x="504000" y="88560"/>
            <a:ext cx="9071640" cy="946440"/>
          </a:xfrm>
          <a:prstGeom prst="rect">
            <a:avLst/>
          </a:prstGeom>
          <a:noFill/>
          <a:ln w="0">
            <a:noFill/>
          </a:ln>
        </p:spPr>
        <p:txBody>
          <a:bodyPr lIns="0" tIns="0" rIns="0" bIns="0" anchor="ctr">
            <a:noAutofit/>
          </a:bodyPr>
          <a:lstStyle/>
          <a:p>
            <a:pPr algn="ctr"/>
            <a:r>
              <a:rPr lang="en-US" sz="4400" b="0" strike="noStrike" spc="-1">
                <a:latin typeface="Arial"/>
              </a:rPr>
              <a:t>NSF Grant Process</a:t>
            </a:r>
          </a:p>
        </p:txBody>
      </p:sp>
      <p:sp>
        <p:nvSpPr>
          <p:cNvPr id="588" name="TextShape 2"/>
          <p:cNvSpPr txBox="1"/>
          <p:nvPr/>
        </p:nvSpPr>
        <p:spPr>
          <a:xfrm>
            <a:off x="504000" y="1035000"/>
            <a:ext cx="9071640" cy="4418148"/>
          </a:xfrm>
          <a:prstGeom prst="rect">
            <a:avLst/>
          </a:prstGeom>
          <a:noFill/>
          <a:ln w="0">
            <a:noFill/>
          </a:ln>
        </p:spPr>
        <p:txBody>
          <a:bodyPr lIns="0" tIns="0" rIns="0" bIns="0">
            <a:normAutofit fontScale="77500" lnSpcReduction="20000"/>
          </a:bodyPr>
          <a:lstStyle/>
          <a:p>
            <a:pPr marL="432000" indent="-324000">
              <a:spcBef>
                <a:spcPts val="1414"/>
              </a:spcBef>
              <a:buClr>
                <a:srgbClr val="000000"/>
              </a:buClr>
              <a:buSzPct val="45000"/>
              <a:buFont typeface="Wingdings" charset="2"/>
              <a:buChar char=""/>
            </a:pPr>
            <a:r>
              <a:rPr lang="en-US" sz="2600" b="0" strike="noStrike" spc="-1" dirty="0">
                <a:latin typeface="Arial"/>
              </a:rPr>
              <a:t>NSF 2x-xxx: Division of Physics: Investigator-Initiated Research Projects (PHY)</a:t>
            </a:r>
          </a:p>
          <a:p>
            <a:pPr marL="864000" lvl="1" indent="-324000">
              <a:spcBef>
                <a:spcPts val="1131"/>
              </a:spcBef>
              <a:buClr>
                <a:srgbClr val="000000"/>
              </a:buClr>
              <a:buSzPct val="75000"/>
              <a:buFont typeface="Symbol" charset="2"/>
              <a:buChar char=""/>
            </a:pPr>
            <a:r>
              <a:rPr lang="en-US" sz="2600" b="0" strike="noStrike" spc="-1" dirty="0">
                <a:latin typeface="Arial"/>
              </a:rPr>
              <a:t>Accept proposals each year, new and renewal  - format indicated in FOA</a:t>
            </a:r>
          </a:p>
          <a:p>
            <a:pPr marL="864000" lvl="1" indent="-324000">
              <a:spcBef>
                <a:spcPts val="1131"/>
              </a:spcBef>
              <a:buClr>
                <a:srgbClr val="000000"/>
              </a:buClr>
              <a:buSzPct val="75000"/>
              <a:buFont typeface="Symbol" charset="2"/>
              <a:buChar char=""/>
            </a:pPr>
            <a:r>
              <a:rPr lang="en-US" sz="2600" b="0" strike="noStrike" spc="-1" dirty="0">
                <a:latin typeface="Arial"/>
              </a:rPr>
              <a:t>Group or individual PIs</a:t>
            </a:r>
          </a:p>
          <a:p>
            <a:pPr marL="864000" lvl="1" indent="-324000">
              <a:spcBef>
                <a:spcPts val="1131"/>
              </a:spcBef>
              <a:buClr>
                <a:srgbClr val="000000"/>
              </a:buClr>
              <a:buSzPct val="75000"/>
              <a:buFont typeface="Symbol" charset="2"/>
              <a:buChar char=""/>
            </a:pPr>
            <a:r>
              <a:rPr lang="en-US" sz="2600" b="0" strike="noStrike" spc="-1" dirty="0">
                <a:latin typeface="Arial"/>
              </a:rPr>
              <a:t>Typical proposal is for 3 years</a:t>
            </a:r>
          </a:p>
          <a:p>
            <a:pPr marL="864000" lvl="1" indent="-324000">
              <a:spcBef>
                <a:spcPts val="1131"/>
              </a:spcBef>
              <a:buClr>
                <a:srgbClr val="000000"/>
              </a:buClr>
              <a:buSzPct val="75000"/>
              <a:buFont typeface="Symbol" charset="2"/>
              <a:buChar char=""/>
            </a:pPr>
            <a:r>
              <a:rPr lang="en-US" sz="2600" b="0" strike="noStrike" spc="-1" dirty="0">
                <a:latin typeface="Arial"/>
              </a:rPr>
              <a:t>Summer salary, post docs, grad students, possibly other staff, travel, possibly some equipment</a:t>
            </a:r>
          </a:p>
          <a:p>
            <a:pPr marL="864000" lvl="1" indent="-324000">
              <a:spcBef>
                <a:spcPts val="1131"/>
              </a:spcBef>
              <a:buClr>
                <a:srgbClr val="000000"/>
              </a:buClr>
              <a:buSzPct val="75000"/>
              <a:buFont typeface="Symbol" charset="2"/>
              <a:buChar char=""/>
            </a:pPr>
            <a:r>
              <a:rPr lang="en-US" sz="2600" b="0" strike="noStrike" spc="-1" dirty="0">
                <a:latin typeface="Arial"/>
              </a:rPr>
              <a:t>All physics areas in one review </a:t>
            </a:r>
            <a:r>
              <a:rPr lang="en-US" sz="2600" b="0" strike="noStrike" spc="-1" dirty="0" smtClean="0">
                <a:latin typeface="Arial"/>
              </a:rPr>
              <a:t>process</a:t>
            </a:r>
          </a:p>
          <a:p>
            <a:pPr marL="864000" lvl="1" indent="-324000">
              <a:spcBef>
                <a:spcPts val="1131"/>
              </a:spcBef>
              <a:buClr>
                <a:srgbClr val="000000"/>
              </a:buClr>
              <a:buSzPct val="75000"/>
              <a:buFont typeface="Symbol" charset="2"/>
              <a:buChar char=""/>
            </a:pPr>
            <a:r>
              <a:rPr lang="en-US" sz="2600" b="0" strike="noStrike" spc="-1" dirty="0" smtClean="0">
                <a:latin typeface="Arial"/>
              </a:rPr>
              <a:t>Proposals </a:t>
            </a:r>
            <a:r>
              <a:rPr lang="en-US" sz="2600" b="0" strike="noStrike" spc="-1" dirty="0">
                <a:latin typeface="Arial"/>
              </a:rPr>
              <a:t>are letter reviewed and then rated by panel</a:t>
            </a:r>
          </a:p>
          <a:p>
            <a:pPr marL="864000" lvl="1" indent="-324000">
              <a:spcBef>
                <a:spcPts val="1131"/>
              </a:spcBef>
              <a:buClr>
                <a:srgbClr val="000000"/>
              </a:buClr>
              <a:buSzPct val="75000"/>
              <a:buFont typeface="Symbol" charset="2"/>
              <a:buChar char=""/>
            </a:pPr>
            <a:r>
              <a:rPr lang="en-US" sz="2600" b="0" strike="noStrike" spc="-1" dirty="0">
                <a:latin typeface="Arial"/>
              </a:rPr>
              <a:t>For successful proposals, 3yr budget negotiated (but subject to </a:t>
            </a:r>
            <a:r>
              <a:rPr lang="en-US" sz="2600" b="0" strike="noStrike" spc="-1" dirty="0" err="1">
                <a:latin typeface="Arial"/>
              </a:rPr>
              <a:t>approp</a:t>
            </a:r>
            <a:r>
              <a:rPr lang="en-US" sz="2600" b="0" strike="noStrike" spc="-1" dirty="0">
                <a:latin typeface="Arial"/>
              </a:rPr>
              <a:t>.)</a:t>
            </a:r>
          </a:p>
          <a:p>
            <a:pPr marL="432000" indent="-324000">
              <a:spcBef>
                <a:spcPts val="1414"/>
              </a:spcBef>
              <a:buClr>
                <a:srgbClr val="000000"/>
              </a:buClr>
              <a:buSzPct val="45000"/>
              <a:buFont typeface="Wingdings" charset="2"/>
              <a:buChar char=""/>
            </a:pPr>
            <a:r>
              <a:rPr lang="en-US" sz="2600" b="0" strike="noStrike" spc="-1" dirty="0">
                <a:latin typeface="Arial"/>
              </a:rPr>
              <a:t>At times NSF initiatives that match NP areas </a:t>
            </a:r>
          </a:p>
          <a:p>
            <a:pPr marL="432000" indent="-324000">
              <a:spcBef>
                <a:spcPts val="1414"/>
              </a:spcBef>
              <a:buClr>
                <a:srgbClr val="000000"/>
              </a:buClr>
              <a:buSzPct val="45000"/>
              <a:buFont typeface="Wingdings" charset="2"/>
              <a:buChar char=""/>
            </a:pPr>
            <a:r>
              <a:rPr lang="en-US" sz="2600" b="0" strike="noStrike" spc="-1" dirty="0">
                <a:latin typeface="Arial"/>
              </a:rPr>
              <a:t>MRI and MSRI separate process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Early Career Awards</a:t>
            </a:r>
          </a:p>
        </p:txBody>
      </p:sp>
      <p:sp>
        <p:nvSpPr>
          <p:cNvPr id="590" name="TextShape 2"/>
          <p:cNvSpPr txBox="1"/>
          <p:nvPr/>
        </p:nvSpPr>
        <p:spPr>
          <a:xfrm>
            <a:off x="504000" y="1143000"/>
            <a:ext cx="9071640" cy="4343400"/>
          </a:xfrm>
          <a:prstGeom prst="rect">
            <a:avLst/>
          </a:prstGeom>
          <a:noFill/>
          <a:ln w="0">
            <a:noFill/>
          </a:ln>
        </p:spPr>
        <p:txBody>
          <a:bodyPr lIns="0" tIns="0" rIns="0" bIns="0">
            <a:normAutofit/>
          </a:bodyPr>
          <a:lstStyle/>
          <a:p>
            <a:pPr marL="432000" indent="-324000">
              <a:spcBef>
                <a:spcPts val="1414"/>
              </a:spcBef>
              <a:buClr>
                <a:srgbClr val="000000"/>
              </a:buClr>
              <a:buSzPct val="45000"/>
              <a:buFont typeface="Wingdings" charset="2"/>
              <a:buChar char=""/>
            </a:pPr>
            <a:r>
              <a:rPr lang="en-US" sz="3200" b="0" strike="noStrike" spc="-1">
                <a:latin typeface="Arial"/>
              </a:rPr>
              <a:t>Separate solicitation for early career scientists</a:t>
            </a:r>
          </a:p>
          <a:p>
            <a:pPr marL="432000" indent="-324000">
              <a:spcBef>
                <a:spcPts val="1414"/>
              </a:spcBef>
              <a:buClr>
                <a:srgbClr val="000000"/>
              </a:buClr>
              <a:buSzPct val="45000"/>
              <a:buFont typeface="Wingdings" charset="2"/>
              <a:buChar char=""/>
            </a:pPr>
            <a:r>
              <a:rPr lang="en-US" sz="3200" b="0" strike="noStrike" spc="-1">
                <a:latin typeface="Arial"/>
              </a:rPr>
              <a:t>Both DOE and NSF have programs</a:t>
            </a:r>
          </a:p>
          <a:p>
            <a:pPr marL="864000" lvl="1" indent="-324000">
              <a:spcBef>
                <a:spcPts val="1131"/>
              </a:spcBef>
              <a:buClr>
                <a:srgbClr val="000000"/>
              </a:buClr>
              <a:buSzPct val="75000"/>
              <a:buFont typeface="Symbol" charset="2"/>
              <a:buChar char=""/>
            </a:pPr>
            <a:r>
              <a:rPr lang="en-US" sz="2800" b="0" strike="noStrike" spc="-1">
                <a:latin typeface="Arial"/>
              </a:rPr>
              <a:t>DOE both early career faculty and lab scientists</a:t>
            </a:r>
          </a:p>
          <a:p>
            <a:pPr marL="864000" lvl="1" indent="-324000">
              <a:spcBef>
                <a:spcPts val="1131"/>
              </a:spcBef>
              <a:buClr>
                <a:srgbClr val="000000"/>
              </a:buClr>
              <a:buSzPct val="75000"/>
              <a:buFont typeface="Symbol" charset="2"/>
              <a:buChar char=""/>
            </a:pPr>
            <a:r>
              <a:rPr lang="en-US" sz="2800" b="0" strike="noStrike" spc="-1">
                <a:latin typeface="Arial"/>
              </a:rPr>
              <a:t>NSF early career faculty</a:t>
            </a:r>
          </a:p>
          <a:p>
            <a:pPr marL="864000" lvl="1" indent="-324000">
              <a:spcBef>
                <a:spcPts val="1131"/>
              </a:spcBef>
              <a:buClr>
                <a:srgbClr val="000000"/>
              </a:buClr>
              <a:buSzPct val="75000"/>
              <a:buFont typeface="Symbol" charset="2"/>
              <a:buChar char=""/>
            </a:pPr>
            <a:r>
              <a:rPr lang="en-US" sz="2800" b="0" strike="noStrike" spc="-1">
                <a:latin typeface="Arial"/>
              </a:rPr>
              <a:t>They have different eligibility requirements – definition of “early”</a:t>
            </a:r>
          </a:p>
          <a:p>
            <a:pPr marL="432000" indent="-324000">
              <a:spcBef>
                <a:spcPts val="1414"/>
              </a:spcBef>
              <a:buClr>
                <a:srgbClr val="000000"/>
              </a:buClr>
              <a:buSzPct val="45000"/>
              <a:buFont typeface="Wingdings" charset="2"/>
              <a:buChar char=""/>
            </a:pPr>
            <a:r>
              <a:rPr lang="en-US" sz="3200" b="0" strike="noStrike" spc="-1">
                <a:latin typeface="Arial"/>
              </a:rPr>
              <a:t>Awards for 5 years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DOE NP 2022 Workforce Survey</a:t>
            </a:r>
          </a:p>
        </p:txBody>
      </p:sp>
      <p:pic>
        <p:nvPicPr>
          <p:cNvPr id="592" name="Picture 591"/>
          <p:cNvPicPr/>
          <p:nvPr/>
        </p:nvPicPr>
        <p:blipFill>
          <a:blip r:embed="rId2"/>
          <a:srcRect l="22863" t="11024" r="6830" b="4294"/>
          <a:stretch/>
        </p:blipFill>
        <p:spPr>
          <a:xfrm>
            <a:off x="1758600" y="927000"/>
            <a:ext cx="6949440" cy="47091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DOE History </a:t>
            </a:r>
          </a:p>
        </p:txBody>
      </p:sp>
      <p:sp>
        <p:nvSpPr>
          <p:cNvPr id="140" name="TextShape 2"/>
          <p:cNvSpPr txBox="1"/>
          <p:nvPr/>
        </p:nvSpPr>
        <p:spPr>
          <a:xfrm>
            <a:off x="504000" y="1058400"/>
            <a:ext cx="9071640" cy="4343400"/>
          </a:xfrm>
          <a:prstGeom prst="rect">
            <a:avLst/>
          </a:prstGeom>
          <a:noFill/>
          <a:ln w="0">
            <a:noFill/>
          </a:ln>
        </p:spPr>
        <p:txBody>
          <a:bodyPr lIns="0" tIns="0" rIns="0" bIns="0">
            <a:normAutofit fontScale="73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1967 National Accelerator Lab (later called Fermi Lab) authorized</a:t>
            </a:r>
          </a:p>
          <a:p>
            <a:pPr marL="432000" indent="-324000">
              <a:spcBef>
                <a:spcPts val="1417"/>
              </a:spcBef>
              <a:buClr>
                <a:srgbClr val="000000"/>
              </a:buClr>
              <a:buSzPct val="45000"/>
              <a:buFont typeface="Wingdings" charset="2"/>
              <a:buChar char=""/>
            </a:pPr>
            <a:r>
              <a:rPr lang="en-US" sz="3200" b="0" strike="noStrike" spc="-1">
                <a:latin typeface="Arial"/>
                <a:ea typeface="Microsoft YaHei"/>
              </a:rPr>
              <a:t>1973 Oil crises – decades of conventional and nuclear energy concerns </a:t>
            </a:r>
            <a:r>
              <a:rPr lang="en-US" sz="3200" b="0" strike="noStrike" spc="-1">
                <a:latin typeface="Arial"/>
              </a:rPr>
              <a:t>– Federal Energy Office</a:t>
            </a:r>
          </a:p>
          <a:p>
            <a:pPr marL="432000" indent="-324000">
              <a:spcBef>
                <a:spcPts val="1414"/>
              </a:spcBef>
              <a:buClr>
                <a:srgbClr val="000000"/>
              </a:buClr>
              <a:buSzPct val="45000"/>
              <a:buFont typeface="Wingdings" charset="2"/>
              <a:buChar char=""/>
            </a:pPr>
            <a:r>
              <a:rPr lang="en-US" sz="3200" b="0" strike="noStrike" spc="-1">
                <a:latin typeface="Arial"/>
              </a:rPr>
              <a:t>1974 </a:t>
            </a:r>
          </a:p>
          <a:p>
            <a:pPr marL="864000" lvl="1" indent="-324000">
              <a:spcBef>
                <a:spcPts val="1131"/>
              </a:spcBef>
              <a:buClr>
                <a:srgbClr val="000000"/>
              </a:buClr>
              <a:buSzPct val="75000"/>
              <a:buFont typeface="Symbol" charset="2"/>
              <a:buChar char=""/>
            </a:pPr>
            <a:r>
              <a:rPr lang="en-US" sz="2800" b="0" strike="noStrike" spc="-1">
                <a:latin typeface="Arial"/>
              </a:rPr>
              <a:t>Federal Energy Administration</a:t>
            </a:r>
          </a:p>
          <a:p>
            <a:pPr marL="864000" lvl="1" indent="-324000">
              <a:spcBef>
                <a:spcPts val="1131"/>
              </a:spcBef>
              <a:buClr>
                <a:srgbClr val="000000"/>
              </a:buClr>
              <a:buSzPct val="75000"/>
              <a:buFont typeface="Symbol" charset="2"/>
              <a:buChar char=""/>
            </a:pPr>
            <a:r>
              <a:rPr lang="en-US" sz="2800" b="0" strike="noStrike" spc="-1">
                <a:latin typeface="Arial"/>
              </a:rPr>
              <a:t>AEC becomes Energy Research and Development Administration</a:t>
            </a:r>
          </a:p>
          <a:p>
            <a:pPr marL="864000" lvl="1" indent="-324000">
              <a:spcBef>
                <a:spcPts val="1131"/>
              </a:spcBef>
              <a:buClr>
                <a:srgbClr val="000000"/>
              </a:buClr>
              <a:buSzPct val="75000"/>
              <a:buFont typeface="Symbol" charset="2"/>
              <a:buChar char=""/>
            </a:pPr>
            <a:r>
              <a:rPr lang="en-US" sz="2800" b="0" strike="noStrike" spc="-1">
                <a:latin typeface="Arial"/>
              </a:rPr>
              <a:t>Nuclear Regulatory Commission established</a:t>
            </a:r>
          </a:p>
          <a:p>
            <a:pPr marL="432000" indent="-324000">
              <a:spcBef>
                <a:spcPts val="1414"/>
              </a:spcBef>
              <a:buClr>
                <a:srgbClr val="000000"/>
              </a:buClr>
              <a:buSzPct val="45000"/>
              <a:buFont typeface="Wingdings" charset="2"/>
              <a:buChar char=""/>
            </a:pPr>
            <a:r>
              <a:rPr lang="en-US" sz="3200" b="0" strike="noStrike" spc="-1">
                <a:latin typeface="Arial"/>
              </a:rPr>
              <a:t>1977 ERDA and FEA combined into Dept. of Energy</a:t>
            </a:r>
          </a:p>
          <a:p>
            <a:pPr marL="432000" indent="-324000">
              <a:spcBef>
                <a:spcPts val="1414"/>
              </a:spcBef>
              <a:buClr>
                <a:srgbClr val="000000"/>
              </a:buClr>
              <a:buSzPct val="45000"/>
              <a:buFont typeface="Wingdings" charset="2"/>
              <a:buChar char=""/>
            </a:pPr>
            <a:r>
              <a:rPr lang="en-US" sz="3200" b="0" strike="noStrike" spc="-1">
                <a:latin typeface="Arial"/>
              </a:rPr>
              <a:t>1992 Superconducting Super Collider canceled</a:t>
            </a:r>
          </a:p>
          <a:p>
            <a:pPr marL="432000" indent="-324000">
              <a:spcBef>
                <a:spcPts val="1414"/>
              </a:spcBef>
              <a:buClr>
                <a:srgbClr val="000000"/>
              </a:buClr>
              <a:buSzPct val="45000"/>
              <a:buFont typeface="Wingdings" charset="2"/>
              <a:buChar char=""/>
            </a:pPr>
            <a:r>
              <a:rPr lang="en-US" sz="3200" b="0" strike="noStrike" spc="-1">
                <a:latin typeface="Arial"/>
              </a:rPr>
              <a:t>1992 Last weapons test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DOE NP 2022 Workforce Survey</a:t>
            </a:r>
          </a:p>
        </p:txBody>
      </p:sp>
      <p:pic>
        <p:nvPicPr>
          <p:cNvPr id="594" name="Picture 593"/>
          <p:cNvPicPr/>
          <p:nvPr/>
        </p:nvPicPr>
        <p:blipFill>
          <a:blip r:embed="rId2"/>
          <a:srcRect l="7050" t="11034" r="12790" b="4294"/>
          <a:stretch/>
        </p:blipFill>
        <p:spPr>
          <a:xfrm>
            <a:off x="1143000" y="891000"/>
            <a:ext cx="7086240" cy="4800240"/>
          </a:xfrm>
          <a:prstGeom prst="rect">
            <a:avLst/>
          </a:prstGeom>
          <a:ln w="0">
            <a:noFill/>
          </a:ln>
        </p:spPr>
      </p:pic>
      <p:pic>
        <p:nvPicPr>
          <p:cNvPr id="595" name="Chart 3"/>
          <p:cNvPicPr/>
          <p:nvPr/>
        </p:nvPicPr>
        <p:blipFill>
          <a:blip r:embed="rId3"/>
          <a:srcRect l="20452" t="16762" r="21290" b="6905"/>
          <a:stretch/>
        </p:blipFill>
        <p:spPr>
          <a:xfrm>
            <a:off x="6817680" y="2283120"/>
            <a:ext cx="2849760" cy="28083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TextShape 1"/>
          <p:cNvSpPr txBox="1"/>
          <p:nvPr/>
        </p:nvSpPr>
        <p:spPr>
          <a:xfrm>
            <a:off x="504000" y="189720"/>
            <a:ext cx="9071640" cy="946440"/>
          </a:xfrm>
          <a:prstGeom prst="rect">
            <a:avLst/>
          </a:prstGeom>
          <a:noFill/>
          <a:ln w="0">
            <a:noFill/>
          </a:ln>
        </p:spPr>
        <p:txBody>
          <a:bodyPr lIns="0" tIns="0" rIns="0" bIns="0" anchor="ctr">
            <a:noAutofit/>
          </a:bodyPr>
          <a:lstStyle/>
          <a:p>
            <a:pPr algn="ctr"/>
            <a:r>
              <a:rPr lang="en-US" sz="4400" b="0" strike="noStrike" spc="-1">
                <a:latin typeface="Arial"/>
              </a:rPr>
              <a:t>2023 Long Range Plan</a:t>
            </a:r>
          </a:p>
        </p:txBody>
      </p:sp>
      <p:sp>
        <p:nvSpPr>
          <p:cNvPr id="597" name="TextShape 2"/>
          <p:cNvSpPr txBox="1"/>
          <p:nvPr/>
        </p:nvSpPr>
        <p:spPr>
          <a:xfrm>
            <a:off x="7543800" y="1326240"/>
            <a:ext cx="2286000" cy="3288240"/>
          </a:xfrm>
          <a:prstGeom prst="rect">
            <a:avLst/>
          </a:prstGeom>
          <a:noFill/>
          <a:ln w="0">
            <a:noFill/>
          </a:ln>
        </p:spPr>
        <p:txBody>
          <a:bodyPr lIns="0" tIns="0" rIns="0" bIns="0">
            <a:normAutofit/>
          </a:bodyPr>
          <a:lstStyle/>
          <a:p>
            <a:pPr marL="432000" indent="-324000">
              <a:spcBef>
                <a:spcPts val="1414"/>
              </a:spcBef>
              <a:buClr>
                <a:srgbClr val="000000"/>
              </a:buClr>
              <a:buSzPct val="45000"/>
              <a:buFont typeface="Wingdings" charset="2"/>
              <a:buChar char=""/>
            </a:pPr>
            <a:r>
              <a:rPr lang="en-US" sz="3200" b="0" strike="noStrike" spc="-1">
                <a:latin typeface="Arial"/>
              </a:rPr>
              <a:t>Where Nuclear Physics PhDs are employed</a:t>
            </a:r>
          </a:p>
        </p:txBody>
      </p:sp>
      <p:pic>
        <p:nvPicPr>
          <p:cNvPr id="598" name="Picture 597"/>
          <p:cNvPicPr/>
          <p:nvPr/>
        </p:nvPicPr>
        <p:blipFill>
          <a:blip r:embed="rId2"/>
          <a:srcRect l="9635" t="19097" r="15375" b="16388"/>
          <a:stretch/>
        </p:blipFill>
        <p:spPr>
          <a:xfrm>
            <a:off x="75600" y="988200"/>
            <a:ext cx="7772400" cy="4288680"/>
          </a:xfrm>
          <a:prstGeom prst="rect">
            <a:avLst/>
          </a:prstGeom>
          <a:ln w="0">
            <a:noFill/>
          </a:ln>
        </p:spPr>
      </p:pic>
      <p:sp>
        <p:nvSpPr>
          <p:cNvPr id="599" name="TextShape 3"/>
          <p:cNvSpPr txBox="1"/>
          <p:nvPr/>
        </p:nvSpPr>
        <p:spPr>
          <a:xfrm>
            <a:off x="5486400" y="5140080"/>
            <a:ext cx="2008080" cy="346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Most recent grads</a:t>
            </a:r>
            <a:endParaRPr lang="en-US" sz="1800" b="0" strike="noStrike" spc="-1">
              <a:latin typeface="Arial"/>
            </a:endParaRPr>
          </a:p>
        </p:txBody>
      </p:sp>
      <p:sp>
        <p:nvSpPr>
          <p:cNvPr id="600" name="TextShape 4"/>
          <p:cNvSpPr txBox="1"/>
          <p:nvPr/>
        </p:nvSpPr>
        <p:spPr>
          <a:xfrm>
            <a:off x="228600" y="5140080"/>
            <a:ext cx="1690920" cy="346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10 yr post PhD</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TextShape 1"/>
          <p:cNvSpPr txBox="1"/>
          <p:nvPr/>
        </p:nvSpPr>
        <p:spPr>
          <a:xfrm>
            <a:off x="504000" y="225720"/>
            <a:ext cx="9071640" cy="946440"/>
          </a:xfrm>
          <a:prstGeom prst="rect">
            <a:avLst/>
          </a:prstGeom>
          <a:noFill/>
          <a:ln w="0">
            <a:noFill/>
          </a:ln>
        </p:spPr>
        <p:txBody>
          <a:bodyPr lIns="0" tIns="0" rIns="0" bIns="0" anchor="ctr">
            <a:noAutofit/>
          </a:bodyPr>
          <a:lstStyle/>
          <a:p>
            <a:pPr algn="ctr"/>
            <a:endParaRPr lang="en-US" sz="4400" b="0" strike="noStrike" spc="-1">
              <a:latin typeface="Arial"/>
            </a:endParaRPr>
          </a:p>
        </p:txBody>
      </p:sp>
      <p:pic>
        <p:nvPicPr>
          <p:cNvPr id="602" name="Picture 601"/>
          <p:cNvPicPr/>
          <p:nvPr/>
        </p:nvPicPr>
        <p:blipFill>
          <a:blip r:embed="rId2"/>
          <a:stretch/>
        </p:blipFill>
        <p:spPr>
          <a:xfrm>
            <a:off x="496440" y="318240"/>
            <a:ext cx="9144000" cy="5139000"/>
          </a:xfrm>
          <a:prstGeom prst="rect">
            <a:avLst/>
          </a:prstGeom>
          <a:ln w="0">
            <a:noFill/>
          </a:ln>
        </p:spPr>
      </p:pic>
      <p:sp>
        <p:nvSpPr>
          <p:cNvPr id="603" name="TextShape 2"/>
          <p:cNvSpPr txBox="1"/>
          <p:nvPr/>
        </p:nvSpPr>
        <p:spPr>
          <a:xfrm>
            <a:off x="532800" y="5306400"/>
            <a:ext cx="3923640" cy="346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From Tim Hallman NSAC talk  10/23 </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TextShape 1"/>
          <p:cNvSpPr txBox="1"/>
          <p:nvPr/>
        </p:nvSpPr>
        <p:spPr>
          <a:xfrm>
            <a:off x="504000" y="117720"/>
            <a:ext cx="9071640" cy="946440"/>
          </a:xfrm>
          <a:prstGeom prst="rect">
            <a:avLst/>
          </a:prstGeom>
          <a:noFill/>
          <a:ln w="0">
            <a:noFill/>
          </a:ln>
        </p:spPr>
        <p:txBody>
          <a:bodyPr lIns="0" tIns="0" rIns="0" bIns="0" anchor="ctr">
            <a:noAutofit/>
          </a:bodyPr>
          <a:lstStyle/>
          <a:p>
            <a:pPr algn="ctr"/>
            <a:r>
              <a:rPr lang="en-US" sz="3600" b="0" strike="noStrike" spc="-1">
                <a:latin typeface="Arial"/>
              </a:rPr>
              <a:t>Nuclear Science Advisory Committee</a:t>
            </a:r>
          </a:p>
        </p:txBody>
      </p:sp>
      <p:sp>
        <p:nvSpPr>
          <p:cNvPr id="605" name="TextShape 2"/>
          <p:cNvSpPr txBox="1"/>
          <p:nvPr/>
        </p:nvSpPr>
        <p:spPr>
          <a:xfrm>
            <a:off x="504000" y="1028160"/>
            <a:ext cx="9071640" cy="4422240"/>
          </a:xfrm>
          <a:prstGeom prst="rect">
            <a:avLst/>
          </a:prstGeom>
          <a:noFill/>
          <a:ln w="0">
            <a:noFill/>
          </a:ln>
        </p:spPr>
        <p:txBody>
          <a:bodyPr lIns="0" tIns="0" rIns="0" bIns="0">
            <a:normAutofit fontScale="755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Provides official advice to DOE and the NSF on the national program for basic nuclear science research</a:t>
            </a:r>
          </a:p>
          <a:p>
            <a:pPr marL="432000" indent="-324000">
              <a:spcBef>
                <a:spcPts val="1414"/>
              </a:spcBef>
              <a:buClr>
                <a:srgbClr val="000000"/>
              </a:buClr>
              <a:buSzPct val="45000"/>
              <a:buFont typeface="Wingdings" charset="2"/>
              <a:buChar char=""/>
            </a:pPr>
            <a:r>
              <a:rPr lang="en-US" sz="3200" b="0" strike="noStrike" spc="-1">
                <a:latin typeface="Arial"/>
              </a:rPr>
              <a:t>The Committee will provide advice and recommendations to the Director, Office of Science (DOE), and the Assistant Director,Mathematical &amp; Physical Sciences Directorate (NSF), on determining the scientific priorities within the field of basic nuclear science research among the possible opportunities.</a:t>
            </a:r>
          </a:p>
          <a:p>
            <a:pPr marL="432000" indent="-324000">
              <a:spcBef>
                <a:spcPts val="1414"/>
              </a:spcBef>
              <a:buClr>
                <a:srgbClr val="000000"/>
              </a:buClr>
              <a:buSzPct val="45000"/>
              <a:buFont typeface="Wingdings" charset="2"/>
              <a:buChar char=""/>
            </a:pPr>
            <a:r>
              <a:rPr lang="en-US" sz="3200" b="0" strike="noStrike" spc="-1">
                <a:latin typeface="Arial"/>
              </a:rPr>
              <a:t>Responsibility for the direction of NSAC itself, selecting members, putting together meeting agendas and developing charges is shared by the two agencies.</a:t>
            </a:r>
          </a:p>
          <a:p>
            <a:pPr marL="432000" indent="-324000">
              <a:spcBef>
                <a:spcPts val="1414"/>
              </a:spcBef>
              <a:buClr>
                <a:srgbClr val="000000"/>
              </a:buClr>
              <a:buSzPct val="45000"/>
              <a:buFont typeface="Wingdings" charset="2"/>
              <a:buChar char=""/>
            </a:pPr>
            <a:r>
              <a:rPr lang="en-US" sz="3200" b="0" strike="noStrike" spc="-1">
                <a:latin typeface="Arial"/>
              </a:rPr>
              <a:t>Meets a few times a year for updates from agencies and to address charges as needed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TextShape 1"/>
          <p:cNvSpPr txBox="1"/>
          <p:nvPr/>
        </p:nvSpPr>
        <p:spPr>
          <a:xfrm>
            <a:off x="504000" y="117720"/>
            <a:ext cx="9071640" cy="946440"/>
          </a:xfrm>
          <a:prstGeom prst="rect">
            <a:avLst/>
          </a:prstGeom>
          <a:noFill/>
          <a:ln w="0">
            <a:noFill/>
          </a:ln>
        </p:spPr>
        <p:txBody>
          <a:bodyPr lIns="0" tIns="0" rIns="0" bIns="0" anchor="ctr">
            <a:noAutofit/>
          </a:bodyPr>
          <a:lstStyle/>
          <a:p>
            <a:pPr algn="ctr"/>
            <a:r>
              <a:rPr lang="en-US" sz="3600" b="0" strike="noStrike" spc="-1">
                <a:latin typeface="Arial"/>
              </a:rPr>
              <a:t>Recent NSAC Charges</a:t>
            </a:r>
          </a:p>
        </p:txBody>
      </p:sp>
      <p:sp>
        <p:nvSpPr>
          <p:cNvPr id="607" name="TextShape 2"/>
          <p:cNvSpPr txBox="1"/>
          <p:nvPr/>
        </p:nvSpPr>
        <p:spPr>
          <a:xfrm>
            <a:off x="504000" y="1028160"/>
            <a:ext cx="9071640" cy="4422240"/>
          </a:xfrm>
          <a:prstGeom prst="rect">
            <a:avLst/>
          </a:prstGeom>
          <a:noFill/>
          <a:ln w="0">
            <a:noFill/>
          </a:ln>
        </p:spPr>
        <p:txBody>
          <a:bodyPr lIns="0" tIns="0" rIns="0" bIns="0">
            <a:normAutofit fontScale="79500" lnSpcReduction="10000"/>
          </a:bodyPr>
          <a:lstStyle/>
          <a:p>
            <a:pPr marL="432000" indent="-324000">
              <a:spcBef>
                <a:spcPts val="1414"/>
              </a:spcBef>
              <a:buClr>
                <a:srgbClr val="000000"/>
              </a:buClr>
              <a:buSzPct val="45000"/>
              <a:buFont typeface="Wingdings" charset="2"/>
              <a:buChar char=""/>
            </a:pPr>
            <a:r>
              <a:rPr lang="en-US" sz="3200" b="0" strike="noStrike" spc="-1">
                <a:latin typeface="Arial"/>
              </a:rPr>
              <a:t>Charges can originate from NSF/DOE-NP, higher in DOE or even Congress</a:t>
            </a:r>
          </a:p>
          <a:p>
            <a:pPr marL="864000" lvl="1" indent="-324000">
              <a:spcBef>
                <a:spcPts val="1131"/>
              </a:spcBef>
              <a:buClr>
                <a:srgbClr val="000000"/>
              </a:buClr>
              <a:buSzPct val="75000"/>
              <a:buFont typeface="Symbol" charset="2"/>
              <a:buChar char=""/>
            </a:pPr>
            <a:r>
              <a:rPr lang="en-US" sz="2800" b="0" strike="noStrike" spc="-1">
                <a:latin typeface="Arial"/>
              </a:rPr>
              <a:t>December 2023 – Charge to Office of Science Advisory Committees – Facilities Construction Projects</a:t>
            </a:r>
          </a:p>
          <a:p>
            <a:pPr marL="864000" lvl="1" indent="-324000">
              <a:spcBef>
                <a:spcPts val="1131"/>
              </a:spcBef>
              <a:buClr>
                <a:srgbClr val="000000"/>
              </a:buClr>
              <a:buSzPct val="75000"/>
              <a:buFont typeface="Symbol" charset="2"/>
              <a:buChar char=""/>
            </a:pPr>
            <a:r>
              <a:rPr lang="en-US" sz="2800" b="0" strike="noStrike" spc="-1">
                <a:latin typeface="Arial"/>
              </a:rPr>
              <a:t>July 2022 – Nuclear Science Advisory Committee (NSAC) conduct a new study of the opportunities and priorities for United States nuclear physics research and recommend a long-range plan</a:t>
            </a:r>
          </a:p>
          <a:p>
            <a:pPr marL="864000" lvl="1" indent="-324000">
              <a:spcBef>
                <a:spcPts val="1131"/>
              </a:spcBef>
              <a:buClr>
                <a:srgbClr val="000000"/>
              </a:buClr>
              <a:buSzPct val="75000"/>
              <a:buFont typeface="Symbol" charset="2"/>
              <a:buChar char=""/>
            </a:pPr>
            <a:r>
              <a:rPr lang="en-US" sz="2800" b="0" strike="noStrike" spc="-1">
                <a:latin typeface="Arial"/>
              </a:rPr>
              <a:t>April 2022 – NSAC Sub-Committee to assess challenges, opportunities, and priorities for effective stewardship of nuclear data.</a:t>
            </a:r>
          </a:p>
          <a:p>
            <a:pPr marL="864000" lvl="1" indent="-324000">
              <a:spcBef>
                <a:spcPts val="1131"/>
              </a:spcBef>
              <a:buClr>
                <a:srgbClr val="000000"/>
              </a:buClr>
              <a:buSzPct val="75000"/>
              <a:buFont typeface="Symbol" charset="2"/>
              <a:buChar char=""/>
            </a:pPr>
            <a:r>
              <a:rPr lang="en-US" sz="2800" b="0" strike="noStrike" spc="-1">
                <a:latin typeface="Arial"/>
              </a:rPr>
              <a:t>March 2021 – Subcommittee on 99Molybdenum Seventh Annual Charge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TextShape 1"/>
          <p:cNvSpPr txBox="1"/>
          <p:nvPr/>
        </p:nvSpPr>
        <p:spPr>
          <a:xfrm>
            <a:off x="504000" y="189720"/>
            <a:ext cx="9071640" cy="946440"/>
          </a:xfrm>
          <a:prstGeom prst="rect">
            <a:avLst/>
          </a:prstGeom>
          <a:noFill/>
          <a:ln w="0">
            <a:noFill/>
          </a:ln>
        </p:spPr>
        <p:txBody>
          <a:bodyPr lIns="0" tIns="0" rIns="0" bIns="0" anchor="ctr">
            <a:noAutofit/>
          </a:bodyPr>
          <a:lstStyle/>
          <a:p>
            <a:pPr algn="ctr"/>
            <a:r>
              <a:rPr lang="en-US" sz="3600" b="0" strike="noStrike" spc="-1">
                <a:latin typeface="Arial"/>
              </a:rPr>
              <a:t>A Long History to NP Long Range Plans</a:t>
            </a:r>
          </a:p>
        </p:txBody>
      </p:sp>
      <p:pic>
        <p:nvPicPr>
          <p:cNvPr id="609" name="Picture 608"/>
          <p:cNvPicPr/>
          <p:nvPr/>
        </p:nvPicPr>
        <p:blipFill>
          <a:blip r:embed="rId2"/>
          <a:stretch/>
        </p:blipFill>
        <p:spPr>
          <a:xfrm>
            <a:off x="232200" y="1502280"/>
            <a:ext cx="1825200" cy="2383920"/>
          </a:xfrm>
          <a:prstGeom prst="rect">
            <a:avLst/>
          </a:prstGeom>
          <a:ln w="0">
            <a:noFill/>
          </a:ln>
        </p:spPr>
      </p:pic>
      <p:pic>
        <p:nvPicPr>
          <p:cNvPr id="610" name="Picture 609"/>
          <p:cNvPicPr/>
          <p:nvPr/>
        </p:nvPicPr>
        <p:blipFill>
          <a:blip r:embed="rId3"/>
          <a:stretch/>
        </p:blipFill>
        <p:spPr>
          <a:xfrm>
            <a:off x="1123560" y="2057400"/>
            <a:ext cx="1848240" cy="2389680"/>
          </a:xfrm>
          <a:prstGeom prst="rect">
            <a:avLst/>
          </a:prstGeom>
          <a:ln w="0">
            <a:noFill/>
          </a:ln>
        </p:spPr>
      </p:pic>
      <p:pic>
        <p:nvPicPr>
          <p:cNvPr id="611" name="Picture 610"/>
          <p:cNvPicPr/>
          <p:nvPr/>
        </p:nvPicPr>
        <p:blipFill>
          <a:blip r:embed="rId4"/>
          <a:stretch/>
        </p:blipFill>
        <p:spPr>
          <a:xfrm>
            <a:off x="2057400" y="2971800"/>
            <a:ext cx="1828800" cy="2404800"/>
          </a:xfrm>
          <a:prstGeom prst="rect">
            <a:avLst/>
          </a:prstGeom>
          <a:ln w="0">
            <a:noFill/>
          </a:ln>
        </p:spPr>
      </p:pic>
      <p:pic>
        <p:nvPicPr>
          <p:cNvPr id="612" name="Picture 611"/>
          <p:cNvPicPr/>
          <p:nvPr/>
        </p:nvPicPr>
        <p:blipFill>
          <a:blip r:embed="rId5"/>
          <a:stretch/>
        </p:blipFill>
        <p:spPr>
          <a:xfrm>
            <a:off x="3862800" y="2670120"/>
            <a:ext cx="1828800" cy="2359080"/>
          </a:xfrm>
          <a:prstGeom prst="rect">
            <a:avLst/>
          </a:prstGeom>
          <a:ln w="0">
            <a:noFill/>
          </a:ln>
        </p:spPr>
      </p:pic>
      <p:pic>
        <p:nvPicPr>
          <p:cNvPr id="613" name="Picture 612"/>
          <p:cNvPicPr/>
          <p:nvPr/>
        </p:nvPicPr>
        <p:blipFill>
          <a:blip r:embed="rId6"/>
          <a:stretch/>
        </p:blipFill>
        <p:spPr>
          <a:xfrm>
            <a:off x="5486400" y="1672200"/>
            <a:ext cx="1828800" cy="2286000"/>
          </a:xfrm>
          <a:prstGeom prst="rect">
            <a:avLst/>
          </a:prstGeom>
          <a:ln w="0">
            <a:noFill/>
          </a:ln>
        </p:spPr>
      </p:pic>
      <p:pic>
        <p:nvPicPr>
          <p:cNvPr id="614" name="Picture 613"/>
          <p:cNvPicPr/>
          <p:nvPr/>
        </p:nvPicPr>
        <p:blipFill>
          <a:blip r:embed="rId7"/>
          <a:stretch/>
        </p:blipFill>
        <p:spPr>
          <a:xfrm>
            <a:off x="7086600" y="1179000"/>
            <a:ext cx="1828800" cy="2350080"/>
          </a:xfrm>
          <a:prstGeom prst="rect">
            <a:avLst/>
          </a:prstGeom>
          <a:ln w="0">
            <a:noFill/>
          </a:ln>
        </p:spPr>
      </p:pic>
      <p:sp>
        <p:nvSpPr>
          <p:cNvPr id="615" name="TextShape 2"/>
          <p:cNvSpPr txBox="1"/>
          <p:nvPr/>
        </p:nvSpPr>
        <p:spPr>
          <a:xfrm>
            <a:off x="228599" y="1085400"/>
            <a:ext cx="768927" cy="346320"/>
          </a:xfrm>
          <a:prstGeom prst="rect">
            <a:avLst/>
          </a:prstGeom>
          <a:noFill/>
          <a:ln w="0">
            <a:noFill/>
          </a:ln>
        </p:spPr>
        <p:txBody>
          <a:bodyPr lIns="90000" tIns="45000" rIns="90000" bIns="45000">
            <a:noAutofit/>
          </a:bodyPr>
          <a:lstStyle/>
          <a:p>
            <a:r>
              <a:rPr lang="en-US" sz="1800" b="0" strike="noStrike" spc="-1" dirty="0">
                <a:latin typeface="Arial"/>
              </a:rPr>
              <a:t>1979</a:t>
            </a:r>
          </a:p>
        </p:txBody>
      </p:sp>
      <p:sp>
        <p:nvSpPr>
          <p:cNvPr id="616" name="TextShape 3"/>
          <p:cNvSpPr txBox="1"/>
          <p:nvPr/>
        </p:nvSpPr>
        <p:spPr>
          <a:xfrm>
            <a:off x="1143000" y="1143000"/>
            <a:ext cx="914400" cy="346320"/>
          </a:xfrm>
          <a:prstGeom prst="rect">
            <a:avLst/>
          </a:prstGeom>
          <a:noFill/>
          <a:ln w="0">
            <a:noFill/>
          </a:ln>
        </p:spPr>
        <p:txBody>
          <a:bodyPr lIns="90000" tIns="45000" rIns="90000" bIns="45000">
            <a:noAutofit/>
          </a:bodyPr>
          <a:lstStyle/>
          <a:p>
            <a:r>
              <a:rPr lang="en-US" sz="1800" b="0" strike="noStrike" spc="-1" dirty="0">
                <a:latin typeface="Arial"/>
              </a:rPr>
              <a:t>1983</a:t>
            </a:r>
          </a:p>
        </p:txBody>
      </p:sp>
      <p:sp>
        <p:nvSpPr>
          <p:cNvPr id="617" name="TextShape 4"/>
          <p:cNvSpPr txBox="1"/>
          <p:nvPr/>
        </p:nvSpPr>
        <p:spPr>
          <a:xfrm>
            <a:off x="2466360" y="1828800"/>
            <a:ext cx="734040" cy="346320"/>
          </a:xfrm>
          <a:prstGeom prst="rect">
            <a:avLst/>
          </a:prstGeom>
          <a:noFill/>
          <a:ln w="0">
            <a:noFill/>
          </a:ln>
        </p:spPr>
        <p:txBody>
          <a:bodyPr lIns="90000" tIns="45000" rIns="90000" bIns="45000">
            <a:noAutofit/>
          </a:bodyPr>
          <a:lstStyle/>
          <a:p>
            <a:r>
              <a:rPr lang="en-US" sz="1800" b="0" strike="noStrike" spc="-1" dirty="0">
                <a:latin typeface="Arial"/>
              </a:rPr>
              <a:t>1989</a:t>
            </a:r>
          </a:p>
        </p:txBody>
      </p:sp>
      <p:sp>
        <p:nvSpPr>
          <p:cNvPr id="618" name="TextShape 5"/>
          <p:cNvSpPr txBox="1"/>
          <p:nvPr/>
        </p:nvSpPr>
        <p:spPr>
          <a:xfrm>
            <a:off x="3200400" y="2673000"/>
            <a:ext cx="705240" cy="346320"/>
          </a:xfrm>
          <a:prstGeom prst="rect">
            <a:avLst/>
          </a:prstGeom>
          <a:noFill/>
          <a:ln w="0">
            <a:noFill/>
          </a:ln>
        </p:spPr>
        <p:txBody>
          <a:bodyPr lIns="90000" tIns="45000" rIns="90000" bIns="45000">
            <a:noAutofit/>
          </a:bodyPr>
          <a:lstStyle/>
          <a:p>
            <a:r>
              <a:rPr lang="en-US" sz="1800" b="0" strike="noStrike" spc="-1" dirty="0">
                <a:latin typeface="Arial"/>
              </a:rPr>
              <a:t>1996</a:t>
            </a:r>
          </a:p>
        </p:txBody>
      </p:sp>
      <p:sp>
        <p:nvSpPr>
          <p:cNvPr id="619" name="TextShape 6"/>
          <p:cNvSpPr txBox="1"/>
          <p:nvPr/>
        </p:nvSpPr>
        <p:spPr>
          <a:xfrm>
            <a:off x="4105440" y="2286000"/>
            <a:ext cx="790756" cy="346320"/>
          </a:xfrm>
          <a:prstGeom prst="rect">
            <a:avLst/>
          </a:prstGeom>
          <a:noFill/>
          <a:ln w="0">
            <a:noFill/>
          </a:ln>
        </p:spPr>
        <p:txBody>
          <a:bodyPr lIns="90000" tIns="45000" rIns="90000" bIns="45000">
            <a:noAutofit/>
          </a:bodyPr>
          <a:lstStyle/>
          <a:p>
            <a:r>
              <a:rPr lang="en-US" sz="1800" b="0" strike="noStrike" spc="-1">
                <a:latin typeface="Arial"/>
              </a:rPr>
              <a:t>2002</a:t>
            </a:r>
          </a:p>
        </p:txBody>
      </p:sp>
      <p:sp>
        <p:nvSpPr>
          <p:cNvPr id="620" name="TextShape 7"/>
          <p:cNvSpPr txBox="1"/>
          <p:nvPr/>
        </p:nvSpPr>
        <p:spPr>
          <a:xfrm>
            <a:off x="5714999" y="1251000"/>
            <a:ext cx="743989" cy="346320"/>
          </a:xfrm>
          <a:prstGeom prst="rect">
            <a:avLst/>
          </a:prstGeom>
          <a:noFill/>
          <a:ln w="0">
            <a:noFill/>
          </a:ln>
        </p:spPr>
        <p:txBody>
          <a:bodyPr lIns="90000" tIns="45000" rIns="90000" bIns="45000">
            <a:noAutofit/>
          </a:bodyPr>
          <a:lstStyle/>
          <a:p>
            <a:r>
              <a:rPr lang="en-US" sz="1800" b="0" strike="noStrike" spc="-1">
                <a:latin typeface="Arial"/>
              </a:rPr>
              <a:t>2009</a:t>
            </a:r>
          </a:p>
        </p:txBody>
      </p:sp>
      <p:sp>
        <p:nvSpPr>
          <p:cNvPr id="621" name="TextShape 8"/>
          <p:cNvSpPr txBox="1"/>
          <p:nvPr/>
        </p:nvSpPr>
        <p:spPr>
          <a:xfrm>
            <a:off x="7502040" y="876600"/>
            <a:ext cx="868876" cy="346320"/>
          </a:xfrm>
          <a:prstGeom prst="rect">
            <a:avLst/>
          </a:prstGeom>
          <a:noFill/>
          <a:ln w="0">
            <a:noFill/>
          </a:ln>
        </p:spPr>
        <p:txBody>
          <a:bodyPr lIns="90000" tIns="45000" rIns="90000" bIns="45000">
            <a:noAutofit/>
          </a:bodyPr>
          <a:lstStyle/>
          <a:p>
            <a:r>
              <a:rPr lang="en-US" sz="1800" b="0" strike="noStrike" spc="-1" dirty="0">
                <a:latin typeface="Arial"/>
              </a:rPr>
              <a:t>2015</a:t>
            </a:r>
          </a:p>
        </p:txBody>
      </p:sp>
      <p:sp>
        <p:nvSpPr>
          <p:cNvPr id="622" name="TextShape 9"/>
          <p:cNvSpPr txBox="1"/>
          <p:nvPr/>
        </p:nvSpPr>
        <p:spPr>
          <a:xfrm>
            <a:off x="6172200" y="4304880"/>
            <a:ext cx="3429000" cy="1114200"/>
          </a:xfrm>
          <a:prstGeom prst="rect">
            <a:avLst/>
          </a:prstGeom>
          <a:noFill/>
          <a:ln w="0">
            <a:noFill/>
          </a:ln>
        </p:spPr>
        <p:txBody>
          <a:bodyPr lIns="90000" tIns="45000" rIns="90000" bIns="45000">
            <a:noAutofit/>
          </a:bodyPr>
          <a:lstStyle/>
          <a:p>
            <a:r>
              <a:rPr lang="en-US" sz="1800" b="0" strike="noStrike" spc="-1">
                <a:latin typeface="Arial"/>
              </a:rPr>
              <a:t>Plans presented to Congress.</a:t>
            </a:r>
          </a:p>
          <a:p>
            <a:r>
              <a:rPr lang="en-US" sz="1800" b="0" strike="noStrike" spc="-1">
                <a:latin typeface="Arial"/>
              </a:rPr>
              <a:t>Generally well received for setting priorities within realistic budgets.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2023 Long Range Plan</a:t>
            </a:r>
          </a:p>
        </p:txBody>
      </p:sp>
      <p:sp>
        <p:nvSpPr>
          <p:cNvPr id="624" name="TextShape 2"/>
          <p:cNvSpPr txBox="1"/>
          <p:nvPr/>
        </p:nvSpPr>
        <p:spPr>
          <a:xfrm>
            <a:off x="3357000" y="1326240"/>
            <a:ext cx="6400800" cy="3931560"/>
          </a:xfrm>
          <a:prstGeom prst="rect">
            <a:avLst/>
          </a:prstGeom>
          <a:noFill/>
          <a:ln w="0">
            <a:noFill/>
          </a:ln>
        </p:spPr>
        <p:txBody>
          <a:bodyPr lIns="0" tIns="0" rIns="0" bIns="0">
            <a:normAutofit fontScale="755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LRP charged to NSAC by DOE and NSF – July 2022</a:t>
            </a:r>
          </a:p>
          <a:p>
            <a:pPr marL="432000" indent="-324000">
              <a:spcBef>
                <a:spcPts val="1414"/>
              </a:spcBef>
              <a:buClr>
                <a:srgbClr val="000000"/>
              </a:buClr>
              <a:buSzPct val="45000"/>
              <a:buFont typeface="Wingdings" charset="2"/>
              <a:buChar char=""/>
            </a:pPr>
            <a:r>
              <a:rPr lang="en-US" sz="3200" b="0" strike="noStrike" spc="-1">
                <a:latin typeface="Arial"/>
              </a:rPr>
              <a:t>Writing Committee established – 62 members</a:t>
            </a:r>
          </a:p>
          <a:p>
            <a:pPr marL="432000" indent="-324000">
              <a:spcBef>
                <a:spcPts val="1414"/>
              </a:spcBef>
              <a:buClr>
                <a:srgbClr val="000000"/>
              </a:buClr>
              <a:buSzPct val="45000"/>
              <a:buFont typeface="Wingdings" charset="2"/>
              <a:buChar char=""/>
            </a:pPr>
            <a:r>
              <a:rPr lang="en-US" sz="3200" b="0" strike="noStrike" spc="-1">
                <a:latin typeface="Arial"/>
              </a:rPr>
              <a:t>White papers from community Town Hall meetings</a:t>
            </a:r>
          </a:p>
          <a:p>
            <a:pPr marL="432000" indent="-324000">
              <a:spcBef>
                <a:spcPts val="1414"/>
              </a:spcBef>
              <a:buClr>
                <a:srgbClr val="000000"/>
              </a:buClr>
              <a:buSzPct val="45000"/>
              <a:buFont typeface="Wingdings" charset="2"/>
              <a:buChar char=""/>
            </a:pPr>
            <a:r>
              <a:rPr lang="en-US" sz="3200" b="0" strike="noStrike" spc="-1">
                <a:latin typeface="Arial"/>
              </a:rPr>
              <a:t>Resolution meeting to finalize priorities</a:t>
            </a:r>
          </a:p>
          <a:p>
            <a:pPr marL="432000" indent="-324000">
              <a:spcBef>
                <a:spcPts val="1414"/>
              </a:spcBef>
              <a:buClr>
                <a:srgbClr val="000000"/>
              </a:buClr>
              <a:buSzPct val="45000"/>
              <a:buFont typeface="Wingdings" charset="2"/>
              <a:buChar char=""/>
            </a:pPr>
            <a:r>
              <a:rPr lang="en-US" sz="3200" b="0" strike="noStrike" spc="-1">
                <a:latin typeface="Arial"/>
              </a:rPr>
              <a:t>Released Oct. 2023</a:t>
            </a:r>
          </a:p>
          <a:p>
            <a:pPr marL="432000" indent="-324000">
              <a:spcBef>
                <a:spcPts val="1414"/>
              </a:spcBef>
              <a:buClr>
                <a:srgbClr val="000000"/>
              </a:buClr>
              <a:buSzPct val="45000"/>
              <a:buFont typeface="Wingdings" charset="2"/>
              <a:buChar char=""/>
            </a:pPr>
            <a:r>
              <a:rPr lang="en-US" sz="3200" b="0" strike="noStrike" spc="-1">
                <a:latin typeface="Arial"/>
              </a:rPr>
              <a:t>Nuclear Physics Day on Capitol Hill (November 8, 2023) </a:t>
            </a:r>
          </a:p>
        </p:txBody>
      </p:sp>
      <p:pic>
        <p:nvPicPr>
          <p:cNvPr id="625" name="Picture 624"/>
          <p:cNvPicPr/>
          <p:nvPr/>
        </p:nvPicPr>
        <p:blipFill>
          <a:blip r:embed="rId2"/>
          <a:stretch/>
        </p:blipFill>
        <p:spPr>
          <a:xfrm>
            <a:off x="457200" y="1353240"/>
            <a:ext cx="2743200" cy="34473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TextShape 1"/>
          <p:cNvSpPr txBox="1"/>
          <p:nvPr/>
        </p:nvSpPr>
        <p:spPr>
          <a:xfrm>
            <a:off x="504000" y="81720"/>
            <a:ext cx="9071640" cy="946440"/>
          </a:xfrm>
          <a:prstGeom prst="rect">
            <a:avLst/>
          </a:prstGeom>
          <a:noFill/>
          <a:ln w="0">
            <a:noFill/>
          </a:ln>
        </p:spPr>
        <p:txBody>
          <a:bodyPr lIns="0" tIns="0" rIns="0" bIns="0" anchor="ctr">
            <a:noAutofit/>
          </a:bodyPr>
          <a:lstStyle/>
          <a:p>
            <a:pPr algn="ctr"/>
            <a:r>
              <a:rPr lang="en-US" sz="3600" b="0" strike="noStrike" spc="-1">
                <a:latin typeface="Arial"/>
              </a:rPr>
              <a:t>Long Range Plan Physics Questions</a:t>
            </a:r>
          </a:p>
        </p:txBody>
      </p:sp>
      <p:sp>
        <p:nvSpPr>
          <p:cNvPr id="629" name="TextShape 2"/>
          <p:cNvSpPr txBox="1"/>
          <p:nvPr/>
        </p:nvSpPr>
        <p:spPr>
          <a:xfrm>
            <a:off x="504000" y="920160"/>
            <a:ext cx="9071640" cy="4458240"/>
          </a:xfrm>
          <a:prstGeom prst="rect">
            <a:avLst/>
          </a:prstGeom>
          <a:noFill/>
          <a:ln w="0">
            <a:noFill/>
          </a:ln>
        </p:spPr>
        <p:txBody>
          <a:bodyPr lIns="0" tIns="0" rIns="0" bIns="0">
            <a:normAutofit fontScale="785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Nuclear science addresses some of the outstanding challenges to modern physics, including the properties and limits of matter, the forces of nature, and the evolution of the universe:</a:t>
            </a:r>
          </a:p>
          <a:p>
            <a:pPr marL="864000" lvl="1" indent="-324000">
              <a:spcBef>
                <a:spcPts val="1131"/>
              </a:spcBef>
              <a:buClr>
                <a:srgbClr val="000000"/>
              </a:buClr>
              <a:buSzPct val="75000"/>
              <a:buFont typeface="Symbol" charset="2"/>
              <a:buChar char=""/>
            </a:pPr>
            <a:r>
              <a:rPr lang="en-US" sz="2800" b="0" strike="noStrike" spc="-1">
                <a:latin typeface="Arial"/>
              </a:rPr>
              <a:t>How do quarks and gluons make up protons, neutrons, and, ultimately, atomic nuclei?</a:t>
            </a:r>
          </a:p>
          <a:p>
            <a:pPr marL="864000" lvl="1" indent="-324000">
              <a:spcBef>
                <a:spcPts val="1131"/>
              </a:spcBef>
              <a:buClr>
                <a:srgbClr val="000000"/>
              </a:buClr>
              <a:buSzPct val="75000"/>
              <a:buFont typeface="Symbol" charset="2"/>
              <a:buChar char=""/>
            </a:pPr>
            <a:r>
              <a:rPr lang="en-US" sz="2800" b="0" strike="noStrike" spc="-1">
                <a:latin typeface="Arial"/>
              </a:rPr>
              <a:t>How do the rich patterns observed in the structure and reactions of nuclei emerge from the interactions between neutrons and protons?</a:t>
            </a:r>
          </a:p>
          <a:p>
            <a:pPr marL="864000" lvl="1" indent="-324000">
              <a:spcBef>
                <a:spcPts val="1131"/>
              </a:spcBef>
              <a:buClr>
                <a:srgbClr val="000000"/>
              </a:buClr>
              <a:buSzPct val="75000"/>
              <a:buFont typeface="Symbol" charset="2"/>
              <a:buChar char=""/>
            </a:pPr>
            <a:r>
              <a:rPr lang="en-US" sz="2800" b="0" strike="noStrike" spc="-1">
                <a:latin typeface="Arial"/>
              </a:rPr>
              <a:t>What are the nuclear processes that drive the birth, life, and death of stars?</a:t>
            </a:r>
          </a:p>
          <a:p>
            <a:pPr marL="864000" lvl="1" indent="-324000">
              <a:spcBef>
                <a:spcPts val="1131"/>
              </a:spcBef>
              <a:buClr>
                <a:srgbClr val="000000"/>
              </a:buClr>
              <a:buSzPct val="75000"/>
              <a:buFont typeface="Symbol" charset="2"/>
              <a:buChar char=""/>
            </a:pPr>
            <a:r>
              <a:rPr lang="en-US" sz="2800" b="0" strike="noStrike" spc="-1">
                <a:latin typeface="Arial"/>
              </a:rPr>
              <a:t>How do we use atomic nuclei to uncover physics beyond the Standard Model?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TextShape 1"/>
          <p:cNvSpPr txBox="1"/>
          <p:nvPr/>
        </p:nvSpPr>
        <p:spPr>
          <a:xfrm>
            <a:off x="504000" y="1269"/>
            <a:ext cx="9071640" cy="946440"/>
          </a:xfrm>
          <a:prstGeom prst="rect">
            <a:avLst/>
          </a:prstGeom>
          <a:noFill/>
          <a:ln w="0">
            <a:noFill/>
          </a:ln>
        </p:spPr>
        <p:txBody>
          <a:bodyPr lIns="0" tIns="0" rIns="0" bIns="0" anchor="ctr">
            <a:noAutofit/>
          </a:bodyPr>
          <a:lstStyle/>
          <a:p>
            <a:pPr algn="ctr"/>
            <a:r>
              <a:rPr lang="en-US" sz="4400" b="0" strike="noStrike" spc="-1" dirty="0">
                <a:latin typeface="Arial"/>
              </a:rPr>
              <a:t>Long Range Plan </a:t>
            </a:r>
          </a:p>
        </p:txBody>
      </p:sp>
      <p:sp>
        <p:nvSpPr>
          <p:cNvPr id="631" name="TextShape 2"/>
          <p:cNvSpPr txBox="1"/>
          <p:nvPr/>
        </p:nvSpPr>
        <p:spPr>
          <a:xfrm>
            <a:off x="504000" y="1165614"/>
            <a:ext cx="9071640" cy="4388760"/>
          </a:xfrm>
          <a:prstGeom prst="rect">
            <a:avLst/>
          </a:prstGeom>
          <a:noFill/>
          <a:ln w="0">
            <a:noFill/>
          </a:ln>
        </p:spPr>
        <p:txBody>
          <a:bodyPr lIns="0" tIns="0" rIns="0" bIns="0">
            <a:normAutofit fontScale="64000" lnSpcReduction="20000"/>
          </a:bodyPr>
          <a:lstStyle/>
          <a:p>
            <a:pPr marL="432000" indent="-324000">
              <a:spcBef>
                <a:spcPts val="1414"/>
              </a:spcBef>
              <a:buClr>
                <a:srgbClr val="000000"/>
              </a:buClr>
              <a:buSzPct val="45000"/>
              <a:buFont typeface="Wingdings" charset="2"/>
              <a:buChar char=""/>
            </a:pPr>
            <a:r>
              <a:rPr lang="en-US" sz="3800" b="0" strike="noStrike" spc="-1" dirty="0">
                <a:latin typeface="Arial"/>
              </a:rPr>
              <a:t>Vision for the future builds on the ongoing, world-leading US program in nuclear science</a:t>
            </a:r>
          </a:p>
          <a:p>
            <a:pPr marL="864000" lvl="1" indent="-324000">
              <a:spcBef>
                <a:spcPts val="1131"/>
              </a:spcBef>
              <a:buClr>
                <a:srgbClr val="000000"/>
              </a:buClr>
              <a:buSzPct val="75000"/>
              <a:buFont typeface="Symbol" charset="2"/>
              <a:buChar char=""/>
            </a:pPr>
            <a:r>
              <a:rPr lang="en-US" sz="2800" b="0" strike="noStrike" spc="-1" dirty="0">
                <a:latin typeface="Arial"/>
              </a:rPr>
              <a:t>Quark gluon structure and symmetries at CEBAF-12GeV</a:t>
            </a:r>
          </a:p>
          <a:p>
            <a:pPr marL="864000" lvl="1" indent="-324000">
              <a:spcBef>
                <a:spcPts val="1131"/>
              </a:spcBef>
              <a:buClr>
                <a:srgbClr val="000000"/>
              </a:buClr>
              <a:buSzPct val="75000"/>
              <a:buFont typeface="Symbol" charset="2"/>
              <a:buChar char=""/>
            </a:pPr>
            <a:r>
              <a:rPr lang="en-US" sz="2800" b="0" strike="noStrike" spc="-1" dirty="0">
                <a:latin typeface="Arial"/>
              </a:rPr>
              <a:t>The nature of quark–gluon matter and the spin structure of the nucleon at RHIC and the heavy ion program at the Large Hadron Collider (LHC)</a:t>
            </a:r>
          </a:p>
          <a:p>
            <a:pPr marL="864000" lvl="1" indent="-324000">
              <a:spcBef>
                <a:spcPts val="1131"/>
              </a:spcBef>
              <a:buClr>
                <a:srgbClr val="000000"/>
              </a:buClr>
              <a:buSzPct val="75000"/>
              <a:buFont typeface="Symbol" charset="2"/>
              <a:buChar char=""/>
            </a:pPr>
            <a:r>
              <a:rPr lang="en-US" sz="2800" b="0" strike="noStrike" spc="-1" dirty="0">
                <a:latin typeface="Arial"/>
              </a:rPr>
              <a:t>Breakthroughs in our understanding of nuclei and their role in the cosmos through research at the nation’s low-energy user facilities, ATLAS and FRIB, the ARUNA laboratories, and key national laboratory facilities.</a:t>
            </a:r>
          </a:p>
          <a:p>
            <a:pPr marL="864000" lvl="1" indent="-324000">
              <a:spcBef>
                <a:spcPts val="1131"/>
              </a:spcBef>
              <a:buClr>
                <a:srgbClr val="000000"/>
              </a:buClr>
              <a:buSzPct val="75000"/>
              <a:buFont typeface="Symbol" charset="2"/>
              <a:buChar char=""/>
            </a:pPr>
            <a:r>
              <a:rPr lang="en-US" sz="2800" b="0" strike="noStrike" spc="-1" dirty="0">
                <a:latin typeface="Arial"/>
              </a:rPr>
              <a:t>A targeted program of experiments that reaches for physics beyond the Standard Model through rare process searches and precision measurements.</a:t>
            </a:r>
          </a:p>
          <a:p>
            <a:pPr marL="864000" lvl="1" indent="-324000">
              <a:spcBef>
                <a:spcPts val="1131"/>
              </a:spcBef>
              <a:buClr>
                <a:srgbClr val="000000"/>
              </a:buClr>
              <a:buSzPct val="75000"/>
              <a:buFont typeface="Symbol" charset="2"/>
              <a:buChar char=""/>
            </a:pPr>
            <a:r>
              <a:rPr lang="en-US" sz="2800" b="0" strike="noStrike" spc="-1" dirty="0">
                <a:latin typeface="Arial"/>
              </a:rPr>
              <a:t>Explaining how data gathered in these endeavors are connected and consistent through theory and computation. Nuclear theory motivates, interprets, and contextualizes experiments, opening up fresh research vistas.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TextShape 1"/>
          <p:cNvSpPr txBox="1"/>
          <p:nvPr/>
        </p:nvSpPr>
        <p:spPr>
          <a:xfrm>
            <a:off x="504000" y="45720"/>
            <a:ext cx="9071640" cy="946440"/>
          </a:xfrm>
          <a:prstGeom prst="rect">
            <a:avLst/>
          </a:prstGeom>
          <a:noFill/>
          <a:ln w="0">
            <a:noFill/>
          </a:ln>
        </p:spPr>
        <p:txBody>
          <a:bodyPr lIns="0" tIns="0" rIns="0" bIns="0" anchor="ctr">
            <a:noAutofit/>
          </a:bodyPr>
          <a:lstStyle/>
          <a:p>
            <a:pPr algn="ctr"/>
            <a:r>
              <a:rPr lang="en-US" sz="4400" b="0" strike="noStrike" spc="-1">
                <a:latin typeface="Arial"/>
              </a:rPr>
              <a:t>Long Range Plan Priorities</a:t>
            </a:r>
          </a:p>
        </p:txBody>
      </p:sp>
      <p:sp>
        <p:nvSpPr>
          <p:cNvPr id="633" name="TextShape 2"/>
          <p:cNvSpPr txBox="1"/>
          <p:nvPr/>
        </p:nvSpPr>
        <p:spPr>
          <a:xfrm>
            <a:off x="504000" y="992160"/>
            <a:ext cx="9071640" cy="4265640"/>
          </a:xfrm>
          <a:prstGeom prst="rect">
            <a:avLst/>
          </a:prstGeom>
          <a:noFill/>
          <a:ln w="0">
            <a:noFill/>
          </a:ln>
        </p:spPr>
        <p:txBody>
          <a:bodyPr lIns="0" tIns="0" rIns="0" bIns="0">
            <a:normAutofit fontScale="67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RECOMMENDATION 1 – The highest priority of the nuclear science community is to capitalize on the extraordinary opportunities for scientific discovery made  possible by the substantial and sustained investments of the United States. We must draw on the talents of all in the nation to achieve this goal.</a:t>
            </a:r>
          </a:p>
          <a:p>
            <a:pPr marL="864000" lvl="1" indent="-324000">
              <a:spcBef>
                <a:spcPts val="1131"/>
              </a:spcBef>
              <a:buClr>
                <a:srgbClr val="000000"/>
              </a:buClr>
              <a:buSzPct val="75000"/>
              <a:buFont typeface="Symbol" charset="2"/>
              <a:buChar char=""/>
            </a:pPr>
            <a:r>
              <a:rPr lang="en-US" sz="2800" b="0" strike="noStrike" spc="-1">
                <a:latin typeface="Arial"/>
              </a:rPr>
              <a:t>Increase the research budget</a:t>
            </a:r>
          </a:p>
          <a:p>
            <a:pPr marL="864000" lvl="1" indent="-324000">
              <a:spcBef>
                <a:spcPts val="1131"/>
              </a:spcBef>
              <a:buClr>
                <a:srgbClr val="000000"/>
              </a:buClr>
              <a:buSzPct val="75000"/>
              <a:buFont typeface="Symbol" charset="2"/>
              <a:buChar char=""/>
            </a:pPr>
            <a:r>
              <a:rPr lang="en-US" sz="2800" b="0" strike="noStrike" spc="-1">
                <a:latin typeface="Arial"/>
              </a:rPr>
              <a:t>Continuing effective operation of the national user facilities ATLAS, CEBAF, and FRIB, and completing the RHIC science program</a:t>
            </a:r>
          </a:p>
          <a:p>
            <a:pPr marL="864000" lvl="1" indent="-324000">
              <a:spcBef>
                <a:spcPts val="1131"/>
              </a:spcBef>
              <a:buClr>
                <a:srgbClr val="000000"/>
              </a:buClr>
              <a:buSzPct val="75000"/>
              <a:buFont typeface="Symbol" charset="2"/>
              <a:buChar char=""/>
            </a:pPr>
            <a:r>
              <a:rPr lang="en-US" sz="2800" b="0" strike="noStrike" spc="-1">
                <a:latin typeface="Arial"/>
              </a:rPr>
              <a:t>Raising the compensation of graduate researchers to levels commensurate with their cost of living without contraction of the workforce, lowering  barriers and expanding opportunities in STEM for all</a:t>
            </a:r>
          </a:p>
          <a:p>
            <a:pPr marL="864000" lvl="1" indent="-324000">
              <a:spcBef>
                <a:spcPts val="1131"/>
              </a:spcBef>
              <a:buClr>
                <a:srgbClr val="000000"/>
              </a:buClr>
              <a:buSzPct val="75000"/>
              <a:buFont typeface="Symbol" charset="2"/>
              <a:buChar char=""/>
            </a:pPr>
            <a:r>
              <a:rPr lang="en-US" sz="2800" b="0" strike="noStrike" spc="-1">
                <a:latin typeface="Arial"/>
              </a:rPr>
              <a:t>Expanding policy and resources to ensure a safe and respectful environment for everyone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DOE History</a:t>
            </a:r>
          </a:p>
        </p:txBody>
      </p:sp>
      <p:sp>
        <p:nvSpPr>
          <p:cNvPr id="142" name="TextShape 2"/>
          <p:cNvSpPr txBox="1"/>
          <p:nvPr/>
        </p:nvSpPr>
        <p:spPr>
          <a:xfrm>
            <a:off x="504000" y="1142640"/>
            <a:ext cx="9071640" cy="3886200"/>
          </a:xfrm>
          <a:prstGeom prst="rect">
            <a:avLst/>
          </a:prstGeom>
          <a:noFill/>
          <a:ln w="0">
            <a:noFill/>
          </a:ln>
        </p:spPr>
        <p:txBody>
          <a:bodyPr lIns="0" tIns="0" rIns="0" bIns="0">
            <a:normAutofit fontScale="745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1995 Fermi Lab announces top quark discovery</a:t>
            </a:r>
          </a:p>
          <a:p>
            <a:pPr marL="432000" indent="-324000">
              <a:spcBef>
                <a:spcPts val="1414"/>
              </a:spcBef>
              <a:buClr>
                <a:srgbClr val="000000"/>
              </a:buClr>
              <a:buSzPct val="45000"/>
              <a:buFont typeface="Wingdings" charset="2"/>
              <a:buChar char=""/>
            </a:pPr>
            <a:r>
              <a:rPr lang="en-US" sz="3200" b="0" strike="noStrike" spc="-1">
                <a:latin typeface="Arial"/>
              </a:rPr>
              <a:t>1998 Office of Energy Research changed to Office of Science</a:t>
            </a:r>
          </a:p>
          <a:p>
            <a:pPr marL="432000" indent="-324000">
              <a:spcBef>
                <a:spcPts val="1414"/>
              </a:spcBef>
              <a:buClr>
                <a:srgbClr val="000000"/>
              </a:buClr>
              <a:buSzPct val="45000"/>
              <a:buFont typeface="Wingdings" charset="2"/>
              <a:buChar char=""/>
            </a:pPr>
            <a:r>
              <a:rPr lang="en-US" sz="3200" b="0" strike="noStrike" spc="-1">
                <a:latin typeface="Arial"/>
              </a:rPr>
              <a:t>1999 National Spherical Torus Experiment begins at Princeton Plasma Physics Laboratory </a:t>
            </a:r>
          </a:p>
          <a:p>
            <a:pPr marL="864000" lvl="1" indent="-324000">
              <a:spcBef>
                <a:spcPts val="1131"/>
              </a:spcBef>
              <a:buClr>
                <a:srgbClr val="000000"/>
              </a:buClr>
              <a:buSzPct val="75000"/>
              <a:buFont typeface="Symbol" charset="2"/>
              <a:buChar char=""/>
            </a:pPr>
            <a:r>
              <a:rPr lang="en-US" sz="2800" b="0" strike="noStrike" spc="-1">
                <a:latin typeface="Arial"/>
              </a:rPr>
              <a:t>National Ignition Facility at Livermore</a:t>
            </a:r>
          </a:p>
          <a:p>
            <a:pPr marL="864000" lvl="1" indent="-324000">
              <a:spcBef>
                <a:spcPts val="1131"/>
              </a:spcBef>
              <a:buClr>
                <a:srgbClr val="000000"/>
              </a:buClr>
              <a:buSzPct val="75000"/>
              <a:buFont typeface="Symbol" charset="2"/>
              <a:buChar char=""/>
            </a:pPr>
            <a:r>
              <a:rPr lang="en-US" sz="2800" b="0" strike="noStrike" spc="-1">
                <a:latin typeface="Arial"/>
              </a:rPr>
              <a:t>Spallation Neutron Souce at ORNL initiated</a:t>
            </a:r>
          </a:p>
          <a:p>
            <a:pPr marL="432000" indent="-324000">
              <a:spcBef>
                <a:spcPts val="1414"/>
              </a:spcBef>
              <a:buClr>
                <a:srgbClr val="000000"/>
              </a:buClr>
              <a:buSzPct val="45000"/>
              <a:buFont typeface="Wingdings" charset="2"/>
              <a:buChar char=""/>
            </a:pPr>
            <a:r>
              <a:rPr lang="en-US" sz="3200" b="0" strike="noStrike" spc="-1">
                <a:latin typeface="Arial"/>
              </a:rPr>
              <a:t>2000 National Nuclear Security Admin. Established</a:t>
            </a:r>
          </a:p>
          <a:p>
            <a:pPr marL="864000" lvl="1" indent="-324000">
              <a:spcBef>
                <a:spcPts val="1131"/>
              </a:spcBef>
              <a:buClr>
                <a:srgbClr val="000000"/>
              </a:buClr>
              <a:buSzPct val="75000"/>
              <a:buFont typeface="Symbol" charset="2"/>
              <a:buChar char=""/>
            </a:pPr>
            <a:r>
              <a:rPr lang="en-US" sz="2800" b="0" strike="noStrike" spc="-1">
                <a:latin typeface="Arial"/>
              </a:rPr>
              <a:t>Human Genome project initiated by DOE</a:t>
            </a:r>
          </a:p>
          <a:p>
            <a:pPr marL="864000" lvl="1" indent="-324000">
              <a:spcBef>
                <a:spcPts val="1131"/>
              </a:spcBef>
              <a:buClr>
                <a:srgbClr val="000000"/>
              </a:buClr>
              <a:buSzPct val="75000"/>
              <a:buFont typeface="Symbol" charset="2"/>
              <a:buChar char=""/>
            </a:pPr>
            <a:r>
              <a:rPr lang="en-US" sz="2800" b="0" strike="noStrike" spc="-1">
                <a:latin typeface="Arial"/>
              </a:rPr>
              <a:t>Tau neutrino discovered at Fermi Lab </a:t>
            </a:r>
          </a:p>
        </p:txBody>
      </p:sp>
      <p:sp>
        <p:nvSpPr>
          <p:cNvPr id="143" name="TextShape 3"/>
          <p:cNvSpPr txBox="1"/>
          <p:nvPr/>
        </p:nvSpPr>
        <p:spPr>
          <a:xfrm>
            <a:off x="685800" y="5139720"/>
            <a:ext cx="8821800" cy="602280"/>
          </a:xfrm>
          <a:prstGeom prst="rect">
            <a:avLst/>
          </a:prstGeom>
          <a:noFill/>
          <a:ln w="0">
            <a:noFill/>
          </a:ln>
        </p:spPr>
        <p:txBody>
          <a:bodyPr lIns="90000" tIns="45000" rIns="90000" bIns="45000">
            <a:noAutofit/>
          </a:bodyPr>
          <a:lstStyle/>
          <a:p>
            <a:r>
              <a:rPr lang="en-US" sz="1800" b="0" strike="noStrike" spc="-1">
                <a:solidFill>
                  <a:srgbClr val="C9211E"/>
                </a:solidFill>
                <a:latin typeface="Arial"/>
                <a:hlinkClick r:id="rId2"/>
              </a:rPr>
              <a:t>https://www.energy.gov/lm/doe-history</a:t>
            </a:r>
            <a:r>
              <a:rPr lang="en-US" sz="1800" b="0" strike="noStrike" spc="-1">
                <a:solidFill>
                  <a:srgbClr val="C9211E"/>
                </a:solidFill>
                <a:latin typeface="Arial"/>
              </a:rPr>
              <a:t>     https://science.osti.gov/About/History</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TextShape 1"/>
          <p:cNvSpPr txBox="1"/>
          <p:nvPr/>
        </p:nvSpPr>
        <p:spPr>
          <a:xfrm>
            <a:off x="504000" y="81720"/>
            <a:ext cx="9071640" cy="946440"/>
          </a:xfrm>
          <a:prstGeom prst="rect">
            <a:avLst/>
          </a:prstGeom>
          <a:noFill/>
          <a:ln w="0">
            <a:noFill/>
          </a:ln>
        </p:spPr>
        <p:txBody>
          <a:bodyPr lIns="0" tIns="0" rIns="0" bIns="0" anchor="ctr">
            <a:noAutofit/>
          </a:bodyPr>
          <a:lstStyle/>
          <a:p>
            <a:pPr algn="ctr"/>
            <a:r>
              <a:rPr lang="en-US" sz="4400" b="0" strike="noStrike" spc="-1">
                <a:latin typeface="Arial"/>
              </a:rPr>
              <a:t>Long Range Plan Priorities</a:t>
            </a:r>
          </a:p>
        </p:txBody>
      </p:sp>
      <p:sp>
        <p:nvSpPr>
          <p:cNvPr id="635" name="TextShape 2"/>
          <p:cNvSpPr txBox="1"/>
          <p:nvPr/>
        </p:nvSpPr>
        <p:spPr>
          <a:xfrm>
            <a:off x="504000" y="1028160"/>
            <a:ext cx="9071640" cy="4458240"/>
          </a:xfrm>
          <a:prstGeom prst="rect">
            <a:avLst/>
          </a:prstGeom>
          <a:noFill/>
          <a:ln w="0">
            <a:noFill/>
          </a:ln>
        </p:spPr>
        <p:txBody>
          <a:bodyPr lIns="0" tIns="0" rIns="0" bIns="0">
            <a:normAutofit fontScale="86000" lnSpcReduction="10000"/>
          </a:bodyPr>
          <a:lstStyle/>
          <a:p>
            <a:pPr marL="432000" indent="-324000">
              <a:spcBef>
                <a:spcPts val="1414"/>
              </a:spcBef>
              <a:buClr>
                <a:srgbClr val="000000"/>
              </a:buClr>
              <a:buSzPct val="45000"/>
              <a:buFont typeface="Wingdings" charset="2"/>
              <a:buChar char=""/>
            </a:pPr>
            <a:r>
              <a:rPr lang="en-US" sz="3200" b="0" strike="noStrike" spc="-1">
                <a:latin typeface="Arial"/>
              </a:rPr>
              <a:t>RECOMMENDATION 2 – As  the highest priority for new experiment construction, we recommend that the United States lead an international consortium that will undertake a neutrinoless double beta decay campaign, featuring the expeditious construction of ton-scale experiments, using different isotopes and complementary techniques.</a:t>
            </a:r>
          </a:p>
          <a:p>
            <a:pPr marL="432000" indent="-324000">
              <a:spcBef>
                <a:spcPts val="1414"/>
              </a:spcBef>
              <a:buClr>
                <a:srgbClr val="000000"/>
              </a:buClr>
              <a:buSzPct val="45000"/>
              <a:buFont typeface="Wingdings" charset="2"/>
              <a:buChar char=""/>
            </a:pPr>
            <a:r>
              <a:rPr lang="en-US" sz="3200" b="0" strike="noStrike" spc="-1">
                <a:latin typeface="Arial"/>
              </a:rPr>
              <a:t>RECOMMENDATION 3 – We recommend the expeditious completion of the EIC as the highest priority for facility construction.</a:t>
            </a:r>
          </a:p>
          <a:p>
            <a:pPr marL="432000" indent="-324000">
              <a:spcBef>
                <a:spcPts val="1414"/>
              </a:spcBef>
              <a:buClr>
                <a:srgbClr val="000000"/>
              </a:buClr>
              <a:buSzPct val="45000"/>
              <a:buFont typeface="Wingdings" charset="2"/>
              <a:buChar char=""/>
            </a:pPr>
            <a:r>
              <a:rPr lang="en-US" sz="1000" b="1" strike="noStrike" spc="-1">
                <a:solidFill>
                  <a:srgbClr val="FFFFFF"/>
                </a:solidFill>
                <a:latin typeface="Arial"/>
              </a:rPr>
              <a:t>d comple­mentary techniques. </a:t>
            </a:r>
            <a:endParaRPr lang="en-US" sz="1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TextShape 1"/>
          <p:cNvSpPr txBox="1"/>
          <p:nvPr/>
        </p:nvSpPr>
        <p:spPr>
          <a:xfrm>
            <a:off x="504000" y="81720"/>
            <a:ext cx="9071640" cy="946440"/>
          </a:xfrm>
          <a:prstGeom prst="rect">
            <a:avLst/>
          </a:prstGeom>
          <a:noFill/>
          <a:ln w="0">
            <a:noFill/>
          </a:ln>
        </p:spPr>
        <p:txBody>
          <a:bodyPr lIns="0" tIns="0" rIns="0" bIns="0" anchor="ctr">
            <a:noAutofit/>
          </a:bodyPr>
          <a:lstStyle/>
          <a:p>
            <a:pPr algn="ctr"/>
            <a:r>
              <a:rPr lang="en-US" sz="4400" b="0" strike="noStrike" spc="-1">
                <a:latin typeface="Arial"/>
              </a:rPr>
              <a:t>Long Range Plan Priorities</a:t>
            </a:r>
          </a:p>
        </p:txBody>
      </p:sp>
      <p:sp>
        <p:nvSpPr>
          <p:cNvPr id="637" name="TextShape 2"/>
          <p:cNvSpPr txBox="1"/>
          <p:nvPr/>
        </p:nvSpPr>
        <p:spPr>
          <a:xfrm>
            <a:off x="504000" y="986400"/>
            <a:ext cx="9071640" cy="4343400"/>
          </a:xfrm>
          <a:prstGeom prst="rect">
            <a:avLst/>
          </a:prstGeom>
          <a:noFill/>
          <a:ln w="0">
            <a:noFill/>
          </a:ln>
        </p:spPr>
        <p:txBody>
          <a:bodyPr lIns="0" tIns="0" rIns="0" bIns="0">
            <a:normAutofit fontScale="72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RECOMMENDATION 4 – We  recommend capitalizing on the unique ways in which nuclear physics can advance discovery science and applications for society by investing in additional projects and new strategic opportunities.</a:t>
            </a:r>
          </a:p>
          <a:p>
            <a:pPr marL="864000" lvl="1" indent="-324000">
              <a:spcBef>
                <a:spcPts val="1131"/>
              </a:spcBef>
              <a:buClr>
                <a:srgbClr val="000000"/>
              </a:buClr>
              <a:buSzPct val="75000"/>
              <a:buFont typeface="Symbol" charset="2"/>
              <a:buChar char=""/>
            </a:pPr>
            <a:r>
              <a:rPr lang="en-US" sz="2800" b="0" strike="noStrike" spc="-1">
                <a:latin typeface="Arial"/>
              </a:rPr>
              <a:t>FRIB400, SoLID/Jlab, LHC Heavy Ion detector upgrades</a:t>
            </a:r>
          </a:p>
          <a:p>
            <a:pPr marL="864000" lvl="1" indent="-324000">
              <a:spcBef>
                <a:spcPts val="1131"/>
              </a:spcBef>
              <a:buClr>
                <a:srgbClr val="000000"/>
              </a:buClr>
              <a:buSzPct val="75000"/>
              <a:buFont typeface="Symbol" charset="2"/>
              <a:buChar char=""/>
            </a:pPr>
            <a:r>
              <a:rPr lang="en-US" sz="2800" b="0" strike="noStrike" spc="-1">
                <a:latin typeface="Arial"/>
              </a:rPr>
              <a:t>Emerging technologies for measurements of neutrino mass and electric dipole moments </a:t>
            </a:r>
          </a:p>
          <a:p>
            <a:pPr marL="864000" lvl="1" indent="-324000">
              <a:spcBef>
                <a:spcPts val="1131"/>
              </a:spcBef>
              <a:buClr>
                <a:srgbClr val="000000"/>
              </a:buClr>
              <a:buSzPct val="75000"/>
              <a:buFont typeface="Symbol" charset="2"/>
              <a:buChar char=""/>
            </a:pPr>
            <a:r>
              <a:rPr lang="en-US" sz="2800" b="0" strike="noStrike" spc="-1">
                <a:latin typeface="Arial"/>
              </a:rPr>
              <a:t>detector and accelerator R&amp;D</a:t>
            </a:r>
          </a:p>
          <a:p>
            <a:pPr marL="864000" lvl="1" indent="-324000">
              <a:spcBef>
                <a:spcPts val="1131"/>
              </a:spcBef>
              <a:buClr>
                <a:srgbClr val="000000"/>
              </a:buClr>
              <a:buSzPct val="75000"/>
              <a:buFont typeface="Symbol" charset="2"/>
              <a:buChar char=""/>
            </a:pPr>
            <a:r>
              <a:rPr lang="en-US" sz="2800" b="0" strike="noStrike" spc="-1">
                <a:latin typeface="Arial"/>
              </a:rPr>
              <a:t>quantum information science and technology</a:t>
            </a:r>
          </a:p>
          <a:p>
            <a:pPr marL="864000" lvl="1" indent="-324000">
              <a:spcBef>
                <a:spcPts val="1131"/>
              </a:spcBef>
              <a:buClr>
                <a:srgbClr val="000000"/>
              </a:buClr>
              <a:buSzPct val="75000"/>
              <a:buFont typeface="Symbol" charset="2"/>
              <a:buChar char=""/>
            </a:pPr>
            <a:r>
              <a:rPr lang="en-US" sz="2800" b="0" strike="noStrike" spc="-1">
                <a:latin typeface="Arial"/>
              </a:rPr>
              <a:t>DOE Scientific Discovery through Advanced Computing (SciDAC) and NSF Cyberinfrastructure for Sustained Scientific Innovation programs</a:t>
            </a:r>
          </a:p>
          <a:p>
            <a:pPr marL="864000" lvl="1" indent="-324000">
              <a:spcBef>
                <a:spcPts val="1131"/>
              </a:spcBef>
              <a:buClr>
                <a:srgbClr val="000000"/>
              </a:buClr>
              <a:buSzPct val="75000"/>
              <a:buFont typeface="Symbol" charset="2"/>
              <a:buChar char=""/>
            </a:pPr>
            <a:r>
              <a:rPr lang="en-US" sz="2800" b="0" strike="noStrike" spc="-1">
                <a:latin typeface="Arial"/>
              </a:rPr>
              <a:t>Nuclear Data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TextShape 1"/>
          <p:cNvSpPr txBox="1"/>
          <p:nvPr/>
        </p:nvSpPr>
        <p:spPr>
          <a:xfrm>
            <a:off x="457200" y="64440"/>
            <a:ext cx="9347040" cy="1024200"/>
          </a:xfrm>
          <a:prstGeom prst="rect">
            <a:avLst/>
          </a:prstGeom>
          <a:noFill/>
          <a:ln w="0">
            <a:noFill/>
          </a:ln>
        </p:spPr>
        <p:txBody>
          <a:bodyPr lIns="0" tIns="0" rIns="0" bIns="0" anchor="ctr">
            <a:noAutofit/>
          </a:bodyPr>
          <a:lstStyle/>
          <a:p>
            <a:pPr algn="ctr"/>
            <a:r>
              <a:rPr lang="en-US" sz="3600" b="0" strike="noStrike" spc="-1">
                <a:latin typeface="Arial"/>
              </a:rPr>
              <a:t>Long Range Plan DOE/NP Budget Scenarios</a:t>
            </a:r>
          </a:p>
        </p:txBody>
      </p:sp>
      <p:sp>
        <p:nvSpPr>
          <p:cNvPr id="639" name="TextShape 2"/>
          <p:cNvSpPr txBox="1"/>
          <p:nvPr/>
        </p:nvSpPr>
        <p:spPr>
          <a:xfrm>
            <a:off x="6629400" y="1143000"/>
            <a:ext cx="3342240" cy="3471480"/>
          </a:xfrm>
          <a:prstGeom prst="rect">
            <a:avLst/>
          </a:prstGeom>
          <a:noFill/>
          <a:ln w="0">
            <a:noFill/>
          </a:ln>
        </p:spPr>
        <p:txBody>
          <a:bodyPr lIns="0" tIns="0" rIns="0" bIns="0">
            <a:normAutofit/>
          </a:bodyPr>
          <a:lstStyle/>
          <a:p>
            <a:pPr marL="432000" indent="-324000">
              <a:spcBef>
                <a:spcPts val="1414"/>
              </a:spcBef>
              <a:buClr>
                <a:srgbClr val="000000"/>
              </a:buClr>
              <a:buSzPct val="45000"/>
              <a:buFont typeface="Wingdings" charset="2"/>
              <a:buChar char=""/>
            </a:pPr>
            <a:r>
              <a:rPr lang="en-US" sz="3200" b="0" strike="noStrike" spc="-1">
                <a:latin typeface="Arial"/>
              </a:rPr>
              <a:t>CHIPs act +12% in FY24 +2% per year</a:t>
            </a:r>
          </a:p>
          <a:p>
            <a:pPr marL="432000" indent="-324000">
              <a:spcBef>
                <a:spcPts val="1414"/>
              </a:spcBef>
              <a:buClr>
                <a:srgbClr val="000000"/>
              </a:buClr>
              <a:buSzPct val="45000"/>
              <a:buFont typeface="Wingdings" charset="2"/>
              <a:buChar char=""/>
            </a:pPr>
            <a:r>
              <a:rPr lang="en-US" sz="3200" b="0" strike="noStrike" spc="-1">
                <a:latin typeface="Arial"/>
              </a:rPr>
              <a:t>Robust program that addresses the priorities</a:t>
            </a:r>
          </a:p>
        </p:txBody>
      </p:sp>
      <p:pic>
        <p:nvPicPr>
          <p:cNvPr id="640" name="Picture 639"/>
          <p:cNvPicPr/>
          <p:nvPr/>
        </p:nvPicPr>
        <p:blipFill>
          <a:blip r:embed="rId2"/>
          <a:stretch/>
        </p:blipFill>
        <p:spPr>
          <a:xfrm>
            <a:off x="52560" y="1088640"/>
            <a:ext cx="6506280" cy="4471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TextShape 1"/>
          <p:cNvSpPr txBox="1"/>
          <p:nvPr/>
        </p:nvSpPr>
        <p:spPr>
          <a:xfrm>
            <a:off x="457200" y="73800"/>
            <a:ext cx="9372600" cy="840600"/>
          </a:xfrm>
          <a:prstGeom prst="rect">
            <a:avLst/>
          </a:prstGeom>
          <a:noFill/>
          <a:ln w="0">
            <a:noFill/>
          </a:ln>
        </p:spPr>
        <p:txBody>
          <a:bodyPr lIns="0" tIns="0" rIns="0" bIns="0" anchor="ctr">
            <a:noAutofit/>
          </a:bodyPr>
          <a:lstStyle/>
          <a:p>
            <a:pPr algn="ctr"/>
            <a:r>
              <a:rPr lang="en-US" sz="3600" b="0" strike="noStrike" spc="-1">
                <a:latin typeface="Arial"/>
              </a:rPr>
              <a:t>Long Range Plan DOE/NP Budget Scenarios</a:t>
            </a:r>
          </a:p>
        </p:txBody>
      </p:sp>
      <p:sp>
        <p:nvSpPr>
          <p:cNvPr id="642" name="TextShape 2"/>
          <p:cNvSpPr txBox="1"/>
          <p:nvPr/>
        </p:nvSpPr>
        <p:spPr>
          <a:xfrm>
            <a:off x="6629400" y="1354975"/>
            <a:ext cx="2946240" cy="4343400"/>
          </a:xfrm>
          <a:prstGeom prst="rect">
            <a:avLst/>
          </a:prstGeom>
          <a:noFill/>
          <a:ln w="0">
            <a:noFill/>
          </a:ln>
        </p:spPr>
        <p:txBody>
          <a:bodyPr lIns="0" tIns="0" rIns="0" bIns="0">
            <a:normAutofit fontScale="66500" lnSpcReduction="20000"/>
          </a:bodyPr>
          <a:lstStyle/>
          <a:p>
            <a:pPr marL="432000" indent="-324000">
              <a:spcBef>
                <a:spcPts val="1414"/>
              </a:spcBef>
              <a:buClr>
                <a:srgbClr val="000000"/>
              </a:buClr>
              <a:buSzPct val="45000"/>
              <a:buFont typeface="Wingdings" charset="2"/>
              <a:buChar char=""/>
            </a:pPr>
            <a:r>
              <a:rPr lang="en-US" sz="3200" b="0" strike="noStrike" spc="-1" dirty="0">
                <a:latin typeface="Arial"/>
              </a:rPr>
              <a:t>Modest Growth +2% per year</a:t>
            </a:r>
          </a:p>
          <a:p>
            <a:pPr marL="432000" indent="-324000">
              <a:spcBef>
                <a:spcPts val="1414"/>
              </a:spcBef>
              <a:buClr>
                <a:srgbClr val="000000"/>
              </a:buClr>
              <a:buSzPct val="45000"/>
              <a:buFont typeface="Wingdings" charset="2"/>
              <a:buChar char=""/>
            </a:pPr>
            <a:r>
              <a:rPr lang="en-US" sz="3200" b="0" strike="noStrike" spc="-1" dirty="0">
                <a:latin typeface="Arial"/>
              </a:rPr>
              <a:t>Deliver a compelling program</a:t>
            </a:r>
          </a:p>
          <a:p>
            <a:pPr marL="432000" indent="-324000">
              <a:spcBef>
                <a:spcPts val="1414"/>
              </a:spcBef>
              <a:buClr>
                <a:srgbClr val="000000"/>
              </a:buClr>
              <a:buSzPct val="45000"/>
              <a:buFont typeface="Wingdings" charset="2"/>
              <a:buChar char=""/>
            </a:pPr>
            <a:r>
              <a:rPr lang="en-US" sz="3200" b="0" strike="noStrike" spc="-1" dirty="0">
                <a:latin typeface="Arial"/>
              </a:rPr>
              <a:t>Operations impacted to complete a delayed EIC and NLDBD</a:t>
            </a:r>
          </a:p>
          <a:p>
            <a:pPr marL="432000" indent="-324000">
              <a:spcBef>
                <a:spcPts val="1414"/>
              </a:spcBef>
              <a:buClr>
                <a:srgbClr val="000000"/>
              </a:buClr>
              <a:buSzPct val="45000"/>
              <a:buFont typeface="Wingdings" charset="2"/>
              <a:buChar char=""/>
            </a:pPr>
            <a:r>
              <a:rPr lang="en-US" sz="3200" b="0" strike="noStrike" spc="-1" dirty="0">
                <a:latin typeface="Arial"/>
              </a:rPr>
              <a:t>A modest investment in the research community</a:t>
            </a:r>
          </a:p>
        </p:txBody>
      </p:sp>
      <p:pic>
        <p:nvPicPr>
          <p:cNvPr id="643" name="Picture 642"/>
          <p:cNvPicPr/>
          <p:nvPr/>
        </p:nvPicPr>
        <p:blipFill>
          <a:blip r:embed="rId2"/>
          <a:stretch/>
        </p:blipFill>
        <p:spPr>
          <a:xfrm>
            <a:off x="172080" y="872640"/>
            <a:ext cx="6483240" cy="4471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Appropriations Process</a:t>
            </a:r>
          </a:p>
        </p:txBody>
      </p:sp>
      <p:sp>
        <p:nvSpPr>
          <p:cNvPr id="645" name="TextShape 2"/>
          <p:cNvSpPr txBox="1"/>
          <p:nvPr/>
        </p:nvSpPr>
        <p:spPr>
          <a:xfrm>
            <a:off x="504000" y="1143000"/>
            <a:ext cx="9071640" cy="4114800"/>
          </a:xfrm>
          <a:prstGeom prst="rect">
            <a:avLst/>
          </a:prstGeom>
          <a:noFill/>
          <a:ln w="0">
            <a:noFill/>
          </a:ln>
        </p:spPr>
        <p:txBody>
          <a:bodyPr lIns="0" tIns="0" rIns="0" bIns="0">
            <a:normAutofit/>
          </a:bodyPr>
          <a:lstStyle/>
          <a:p>
            <a:pPr marL="432000" indent="-324000">
              <a:spcBef>
                <a:spcPts val="1414"/>
              </a:spcBef>
              <a:buClr>
                <a:srgbClr val="000000"/>
              </a:buClr>
              <a:buSzPct val="45000"/>
              <a:buFont typeface="Wingdings" charset="2"/>
              <a:buChar char=""/>
            </a:pPr>
            <a:r>
              <a:rPr lang="en-US" sz="3200" b="0" strike="noStrike" spc="-1">
                <a:latin typeface="Arial"/>
              </a:rPr>
              <a:t>Two types of bills passed</a:t>
            </a:r>
          </a:p>
          <a:p>
            <a:pPr marL="864000" lvl="1" indent="-324000">
              <a:spcBef>
                <a:spcPts val="1131"/>
              </a:spcBef>
              <a:buClr>
                <a:srgbClr val="000000"/>
              </a:buClr>
              <a:buSzPct val="75000"/>
              <a:buFont typeface="Symbol" charset="2"/>
              <a:buChar char=""/>
            </a:pPr>
            <a:r>
              <a:rPr lang="en-US" sz="2800" b="0" strike="noStrike" spc="-1">
                <a:latin typeface="Arial"/>
              </a:rPr>
              <a:t>Authorizations </a:t>
            </a:r>
          </a:p>
          <a:p>
            <a:pPr marL="1296000" lvl="2" indent="-288000">
              <a:spcBef>
                <a:spcPts val="850"/>
              </a:spcBef>
              <a:buClr>
                <a:srgbClr val="000000"/>
              </a:buClr>
              <a:buSzPct val="45000"/>
              <a:buFont typeface="Wingdings" charset="2"/>
              <a:buChar char=""/>
            </a:pPr>
            <a:r>
              <a:rPr lang="en-US" sz="2400" b="0" strike="noStrike" spc="-1">
                <a:latin typeface="Arial"/>
              </a:rPr>
              <a:t>Set policies and authorized activities</a:t>
            </a:r>
          </a:p>
          <a:p>
            <a:pPr marL="1296000" lvl="2" indent="-288000">
              <a:spcBef>
                <a:spcPts val="850"/>
              </a:spcBef>
              <a:buClr>
                <a:srgbClr val="000000"/>
              </a:buClr>
              <a:buSzPct val="45000"/>
              <a:buFont typeface="Wingdings" charset="2"/>
              <a:buChar char=""/>
            </a:pPr>
            <a:r>
              <a:rPr lang="en-US" sz="2400" b="0" strike="noStrike" spc="-1">
                <a:latin typeface="Arial"/>
              </a:rPr>
              <a:t>Include funding limits, usually optimistic for science agencies </a:t>
            </a:r>
          </a:p>
          <a:p>
            <a:pPr marL="864000" lvl="1" indent="-324000">
              <a:spcBef>
                <a:spcPts val="1131"/>
              </a:spcBef>
              <a:buClr>
                <a:srgbClr val="000000"/>
              </a:buClr>
              <a:buSzPct val="75000"/>
              <a:buFont typeface="Symbol" charset="2"/>
              <a:buChar char=""/>
            </a:pPr>
            <a:r>
              <a:rPr lang="en-US" sz="2800" b="0" strike="noStrike" spc="-1">
                <a:latin typeface="Arial"/>
              </a:rPr>
              <a:t>Appropriations</a:t>
            </a:r>
          </a:p>
          <a:p>
            <a:pPr marL="1296000" lvl="2" indent="-288000">
              <a:spcBef>
                <a:spcPts val="850"/>
              </a:spcBef>
              <a:buClr>
                <a:srgbClr val="000000"/>
              </a:buClr>
              <a:buSzPct val="45000"/>
              <a:buFont typeface="Wingdings" charset="2"/>
              <a:buChar char=""/>
            </a:pPr>
            <a:r>
              <a:rPr lang="en-US" sz="2400" b="0" strike="noStrike" spc="-1">
                <a:latin typeface="Arial"/>
              </a:rPr>
              <a:t>Provides annual funding</a:t>
            </a:r>
          </a:p>
          <a:p>
            <a:pPr marL="1296000" lvl="2" indent="-288000">
              <a:spcBef>
                <a:spcPts val="850"/>
              </a:spcBef>
              <a:buClr>
                <a:srgbClr val="000000"/>
              </a:buClr>
              <a:buSzPct val="45000"/>
              <a:buFont typeface="Wingdings" charset="2"/>
              <a:buChar char=""/>
            </a:pPr>
            <a:r>
              <a:rPr lang="en-US" sz="2400" b="0" strike="noStrike" spc="-1">
                <a:latin typeface="Arial"/>
              </a:rPr>
              <a:t>May provide specific direction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Appropriations Process</a:t>
            </a:r>
          </a:p>
        </p:txBody>
      </p:sp>
      <p:sp>
        <p:nvSpPr>
          <p:cNvPr id="647" name="TextShape 2"/>
          <p:cNvSpPr txBox="1"/>
          <p:nvPr/>
        </p:nvSpPr>
        <p:spPr>
          <a:xfrm>
            <a:off x="504000" y="1143000"/>
            <a:ext cx="9071640" cy="4343400"/>
          </a:xfrm>
          <a:prstGeom prst="rect">
            <a:avLst/>
          </a:prstGeom>
          <a:noFill/>
          <a:ln w="0">
            <a:noFill/>
          </a:ln>
        </p:spPr>
        <p:txBody>
          <a:bodyPr lIns="0" tIns="0" rIns="0" bIns="0">
            <a:normAutofit fontScale="86000"/>
          </a:bodyPr>
          <a:lstStyle/>
          <a:p>
            <a:pPr marL="432000" indent="-324000">
              <a:spcBef>
                <a:spcPts val="1414"/>
              </a:spcBef>
              <a:buClr>
                <a:srgbClr val="000000"/>
              </a:buClr>
              <a:buSzPct val="45000"/>
              <a:buFont typeface="Wingdings" charset="2"/>
              <a:buChar char=""/>
            </a:pPr>
            <a:r>
              <a:rPr lang="en-US" sz="3200" b="0" strike="noStrike" spc="-1">
                <a:latin typeface="Arial"/>
              </a:rPr>
              <a:t>House and Senate both have Appropriations Commitees with 12 subcomittees</a:t>
            </a:r>
          </a:p>
          <a:p>
            <a:pPr marL="432000" indent="-324000">
              <a:spcBef>
                <a:spcPts val="1414"/>
              </a:spcBef>
              <a:buClr>
                <a:srgbClr val="000000"/>
              </a:buClr>
              <a:buSzPct val="45000"/>
              <a:buFont typeface="Wingdings" charset="2"/>
              <a:buChar char=""/>
            </a:pPr>
            <a:r>
              <a:rPr lang="en-US" sz="3200" b="0" strike="noStrike" spc="-1">
                <a:latin typeface="Arial"/>
              </a:rPr>
              <a:t>They prepare 12 individual bills, one per subcommittee</a:t>
            </a:r>
          </a:p>
          <a:p>
            <a:pPr marL="432000" indent="-324000">
              <a:spcBef>
                <a:spcPts val="1414"/>
              </a:spcBef>
              <a:buClr>
                <a:srgbClr val="000000"/>
              </a:buClr>
              <a:buSzPct val="45000"/>
              <a:buFont typeface="Wingdings" charset="2"/>
              <a:buChar char=""/>
            </a:pPr>
            <a:r>
              <a:rPr lang="en-US" sz="3200" b="0" strike="noStrike" spc="-1">
                <a:latin typeface="Arial"/>
              </a:rPr>
              <a:t>Science agencies are in different subcommittee bills</a:t>
            </a:r>
          </a:p>
          <a:p>
            <a:pPr marL="864000" lvl="1" indent="-324000">
              <a:spcBef>
                <a:spcPts val="1131"/>
              </a:spcBef>
              <a:buClr>
                <a:srgbClr val="000000"/>
              </a:buClr>
              <a:buSzPct val="75000"/>
              <a:buFont typeface="Symbol" charset="2"/>
              <a:buChar char=""/>
            </a:pPr>
            <a:r>
              <a:rPr lang="en-US" sz="2800" b="0" strike="noStrike" spc="-1">
                <a:latin typeface="Arial"/>
              </a:rPr>
              <a:t>DOE including the Office of Science is in Energy and Water subcommittee with e.g. Army Corps of Engineers </a:t>
            </a:r>
          </a:p>
          <a:p>
            <a:pPr marL="864000" lvl="1" indent="-324000">
              <a:spcBef>
                <a:spcPts val="1131"/>
              </a:spcBef>
              <a:buClr>
                <a:srgbClr val="000000"/>
              </a:buClr>
              <a:buSzPct val="75000"/>
              <a:buFont typeface="Symbol" charset="2"/>
              <a:buChar char=""/>
            </a:pPr>
            <a:r>
              <a:rPr lang="en-US" sz="2800" b="0" strike="noStrike" spc="-1">
                <a:latin typeface="Arial"/>
              </a:rPr>
              <a:t>NSF is in Commerce subcommittee along with the Commerce Dept, Justice, NASA and more</a:t>
            </a:r>
          </a:p>
          <a:p>
            <a:pPr marL="864000" lvl="1" indent="-324000">
              <a:spcBef>
                <a:spcPts val="1131"/>
              </a:spcBef>
              <a:buClr>
                <a:srgbClr val="000000"/>
              </a:buClr>
              <a:buSzPct val="75000"/>
              <a:buFont typeface="Symbol" charset="2"/>
              <a:buChar char=""/>
            </a:pPr>
            <a:r>
              <a:rPr lang="en-US" sz="2800" b="0" strike="noStrike" spc="-1">
                <a:latin typeface="Arial"/>
              </a:rPr>
              <a:t>NIH in Labor, Health and Human Services, and Education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TextShape 1"/>
          <p:cNvSpPr txBox="1"/>
          <p:nvPr/>
        </p:nvSpPr>
        <p:spPr>
          <a:xfrm>
            <a:off x="504000" y="48468"/>
            <a:ext cx="9071640" cy="946440"/>
          </a:xfrm>
          <a:prstGeom prst="rect">
            <a:avLst/>
          </a:prstGeom>
          <a:noFill/>
          <a:ln w="0">
            <a:noFill/>
          </a:ln>
        </p:spPr>
        <p:txBody>
          <a:bodyPr lIns="0" tIns="0" rIns="0" bIns="0" anchor="ctr">
            <a:noAutofit/>
          </a:bodyPr>
          <a:lstStyle/>
          <a:p>
            <a:pPr algn="ctr"/>
            <a:r>
              <a:rPr lang="en-US" sz="4400" b="0" strike="noStrike" spc="-1">
                <a:latin typeface="Arial"/>
              </a:rPr>
              <a:t>Appropriations Timeline</a:t>
            </a:r>
          </a:p>
        </p:txBody>
      </p:sp>
      <p:sp>
        <p:nvSpPr>
          <p:cNvPr id="649" name="TextShape 2"/>
          <p:cNvSpPr txBox="1"/>
          <p:nvPr/>
        </p:nvSpPr>
        <p:spPr>
          <a:xfrm>
            <a:off x="261000" y="993960"/>
            <a:ext cx="2018880" cy="770040"/>
          </a:xfrm>
          <a:prstGeom prst="rect">
            <a:avLst/>
          </a:prstGeom>
          <a:noFill/>
          <a:ln w="0">
            <a:noFill/>
          </a:ln>
        </p:spPr>
        <p:txBody>
          <a:bodyPr lIns="90000" tIns="45000" rIns="90000" bIns="45000">
            <a:noAutofit/>
          </a:bodyPr>
          <a:lstStyle/>
          <a:p>
            <a:r>
              <a:rPr lang="en-US" sz="2400" b="0" strike="noStrike" spc="-1">
                <a:latin typeface="Arial"/>
              </a:rPr>
              <a:t>Current FY+2</a:t>
            </a:r>
          </a:p>
          <a:p>
            <a:r>
              <a:rPr lang="en-US" sz="2400" b="0" strike="noStrike" spc="-1">
                <a:latin typeface="Arial"/>
              </a:rPr>
              <a:t>Agency </a:t>
            </a:r>
            <a:r>
              <a:rPr lang="en-US" sz="1800" b="0" strike="noStrike" spc="-1">
                <a:latin typeface="Arial"/>
              </a:rPr>
              <a:t>   </a:t>
            </a:r>
          </a:p>
        </p:txBody>
      </p:sp>
      <p:sp>
        <p:nvSpPr>
          <p:cNvPr id="650" name="TextShape 3"/>
          <p:cNvSpPr txBox="1"/>
          <p:nvPr/>
        </p:nvSpPr>
        <p:spPr>
          <a:xfrm>
            <a:off x="5448600" y="1088142"/>
            <a:ext cx="2969640" cy="3646806"/>
          </a:xfrm>
          <a:prstGeom prst="rect">
            <a:avLst/>
          </a:prstGeom>
          <a:noFill/>
          <a:ln w="0">
            <a:noFill/>
          </a:ln>
        </p:spPr>
        <p:txBody>
          <a:bodyPr lIns="90000" tIns="45000" rIns="90000" bIns="45000">
            <a:noAutofit/>
          </a:bodyPr>
          <a:lstStyle/>
          <a:p>
            <a:r>
              <a:rPr lang="en-US" sz="1800" b="0" strike="noStrike" spc="-1" dirty="0">
                <a:latin typeface="Arial"/>
              </a:rPr>
              <a:t>Office of Mgmt. And Budget</a:t>
            </a:r>
          </a:p>
          <a:p>
            <a:endParaRPr lang="en-US" sz="1800" b="0" strike="noStrike" spc="-1" dirty="0">
              <a:latin typeface="Arial"/>
            </a:endParaRPr>
          </a:p>
          <a:p>
            <a:endParaRPr lang="en-US" sz="1800" b="0" strike="noStrike" spc="-1" dirty="0">
              <a:latin typeface="Arial"/>
            </a:endParaRPr>
          </a:p>
          <a:p>
            <a:r>
              <a:rPr lang="en-US" sz="1800" b="0" strike="noStrike" spc="-1" dirty="0">
                <a:latin typeface="Arial"/>
              </a:rPr>
              <a:t>Secretary</a:t>
            </a:r>
          </a:p>
          <a:p>
            <a:endParaRPr lang="en-US" sz="1800" b="0" strike="noStrike" spc="-1" dirty="0">
              <a:latin typeface="Arial"/>
            </a:endParaRPr>
          </a:p>
          <a:p>
            <a:endParaRPr lang="en-US" sz="1800" b="0" strike="noStrike" spc="-1" dirty="0">
              <a:latin typeface="Arial"/>
            </a:endParaRPr>
          </a:p>
          <a:p>
            <a:r>
              <a:rPr lang="en-US" sz="1800" b="0" strike="noStrike" spc="-1" dirty="0">
                <a:latin typeface="Arial"/>
              </a:rPr>
              <a:t>Undersecretary </a:t>
            </a:r>
          </a:p>
          <a:p>
            <a:endParaRPr lang="en-US" sz="1800" b="0" strike="noStrike" spc="-1" dirty="0">
              <a:latin typeface="Arial"/>
            </a:endParaRPr>
          </a:p>
          <a:p>
            <a:endParaRPr lang="en-US" sz="1800" b="0" strike="noStrike" spc="-1" dirty="0">
              <a:latin typeface="Arial"/>
            </a:endParaRPr>
          </a:p>
          <a:p>
            <a:r>
              <a:rPr lang="en-US" sz="1800" b="0" strike="noStrike" spc="-1" dirty="0">
                <a:latin typeface="Arial"/>
              </a:rPr>
              <a:t>Office of Science</a:t>
            </a:r>
          </a:p>
          <a:p>
            <a:endParaRPr lang="en-US" sz="1800" b="0" strike="noStrike" spc="-1" dirty="0">
              <a:latin typeface="Arial"/>
            </a:endParaRPr>
          </a:p>
          <a:p>
            <a:endParaRPr lang="en-US" sz="1800" b="0" strike="noStrike" spc="-1" dirty="0">
              <a:latin typeface="Arial"/>
            </a:endParaRPr>
          </a:p>
          <a:p>
            <a:r>
              <a:rPr lang="en-US" sz="1800" b="0" strike="noStrike" spc="-1" dirty="0">
                <a:latin typeface="Arial"/>
              </a:rPr>
              <a:t>Program   </a:t>
            </a:r>
          </a:p>
        </p:txBody>
      </p:sp>
      <p:pic>
        <p:nvPicPr>
          <p:cNvPr id="651" name="Picture 650"/>
          <p:cNvPicPr/>
          <p:nvPr/>
        </p:nvPicPr>
        <p:blipFill>
          <a:blip r:embed="rId2"/>
          <a:srcRect b="11432"/>
          <a:stretch/>
        </p:blipFill>
        <p:spPr>
          <a:xfrm>
            <a:off x="1682640" y="2057760"/>
            <a:ext cx="2194560" cy="2057040"/>
          </a:xfrm>
          <a:prstGeom prst="rect">
            <a:avLst/>
          </a:prstGeom>
          <a:ln w="0">
            <a:noFill/>
          </a:ln>
        </p:spPr>
      </p:pic>
      <p:sp>
        <p:nvSpPr>
          <p:cNvPr id="652" name="Line 4"/>
          <p:cNvSpPr/>
          <p:nvPr/>
        </p:nvSpPr>
        <p:spPr>
          <a:xfrm flipV="1">
            <a:off x="3612600" y="3886200"/>
            <a:ext cx="0" cy="72180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53" name="Line 5"/>
          <p:cNvSpPr/>
          <p:nvPr/>
        </p:nvSpPr>
        <p:spPr>
          <a:xfrm>
            <a:off x="3853800" y="3945600"/>
            <a:ext cx="0" cy="68580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54" name="Line 6"/>
          <p:cNvSpPr/>
          <p:nvPr/>
        </p:nvSpPr>
        <p:spPr>
          <a:xfrm flipH="1" flipV="1">
            <a:off x="4033800" y="2971800"/>
            <a:ext cx="12600" cy="162360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55" name="Line 7"/>
          <p:cNvSpPr/>
          <p:nvPr/>
        </p:nvSpPr>
        <p:spPr>
          <a:xfrm>
            <a:off x="4224600" y="2971800"/>
            <a:ext cx="37800" cy="165924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56" name="Line 8"/>
          <p:cNvSpPr/>
          <p:nvPr/>
        </p:nvSpPr>
        <p:spPr>
          <a:xfrm flipH="1" flipV="1">
            <a:off x="4400640" y="2264040"/>
            <a:ext cx="90360" cy="230796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57" name="Line 9"/>
          <p:cNvSpPr/>
          <p:nvPr/>
        </p:nvSpPr>
        <p:spPr>
          <a:xfrm>
            <a:off x="4671000" y="2286000"/>
            <a:ext cx="48600" cy="228600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58" name="Line 10"/>
          <p:cNvSpPr/>
          <p:nvPr/>
        </p:nvSpPr>
        <p:spPr>
          <a:xfrm>
            <a:off x="5151600" y="1371600"/>
            <a:ext cx="56880" cy="323352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59" name="Line 11"/>
          <p:cNvSpPr/>
          <p:nvPr/>
        </p:nvSpPr>
        <p:spPr>
          <a:xfrm flipH="1" flipV="1">
            <a:off x="4874040" y="1362600"/>
            <a:ext cx="86760" cy="320940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60" name="TextShape 12"/>
          <p:cNvSpPr txBox="1"/>
          <p:nvPr/>
        </p:nvSpPr>
        <p:spPr>
          <a:xfrm>
            <a:off x="997560" y="1752840"/>
            <a:ext cx="1592640" cy="602280"/>
          </a:xfrm>
          <a:prstGeom prst="rect">
            <a:avLst/>
          </a:prstGeom>
          <a:noFill/>
          <a:ln w="0">
            <a:noFill/>
          </a:ln>
        </p:spPr>
        <p:txBody>
          <a:bodyPr lIns="90000" tIns="45000" rIns="90000" bIns="45000">
            <a:noAutofit/>
          </a:bodyPr>
          <a:lstStyle/>
          <a:p>
            <a:r>
              <a:rPr lang="en-US" sz="1800" b="0" strike="noStrike" spc="-1">
                <a:latin typeface="Arial"/>
              </a:rPr>
              <a:t>Start formulation</a:t>
            </a:r>
          </a:p>
        </p:txBody>
      </p:sp>
      <p:sp>
        <p:nvSpPr>
          <p:cNvPr id="661" name="TextShape 13"/>
          <p:cNvSpPr txBox="1"/>
          <p:nvPr/>
        </p:nvSpPr>
        <p:spPr>
          <a:xfrm>
            <a:off x="1108800" y="2501280"/>
            <a:ext cx="1171080" cy="346320"/>
          </a:xfrm>
          <a:prstGeom prst="rect">
            <a:avLst/>
          </a:prstGeom>
          <a:noFill/>
          <a:ln w="0">
            <a:noFill/>
          </a:ln>
        </p:spPr>
        <p:txBody>
          <a:bodyPr lIns="90000" tIns="45000" rIns="90000" bIns="45000">
            <a:noAutofit/>
          </a:bodyPr>
          <a:lstStyle/>
          <a:p>
            <a:r>
              <a:rPr lang="en-US" sz="1800" b="0" strike="noStrike" spc="-1" dirty="0">
                <a:latin typeface="Arial"/>
              </a:rPr>
              <a:t>February</a:t>
            </a:r>
          </a:p>
        </p:txBody>
      </p:sp>
      <p:sp>
        <p:nvSpPr>
          <p:cNvPr id="662" name="TextShape 14"/>
          <p:cNvSpPr txBox="1"/>
          <p:nvPr/>
        </p:nvSpPr>
        <p:spPr>
          <a:xfrm>
            <a:off x="3119400" y="4760643"/>
            <a:ext cx="914400" cy="346320"/>
          </a:xfrm>
          <a:prstGeom prst="rect">
            <a:avLst/>
          </a:prstGeom>
          <a:noFill/>
          <a:ln w="0">
            <a:noFill/>
          </a:ln>
        </p:spPr>
        <p:txBody>
          <a:bodyPr lIns="90000" tIns="45000" rIns="90000" bIns="45000">
            <a:noAutofit/>
          </a:bodyPr>
          <a:lstStyle/>
          <a:p>
            <a:r>
              <a:rPr lang="en-US" sz="1800" b="0" strike="noStrike" spc="-1" dirty="0">
                <a:latin typeface="Arial"/>
              </a:rPr>
              <a:t>Spring</a:t>
            </a:r>
          </a:p>
        </p:txBody>
      </p:sp>
      <p:sp>
        <p:nvSpPr>
          <p:cNvPr id="663" name="TextShape 15"/>
          <p:cNvSpPr txBox="1"/>
          <p:nvPr/>
        </p:nvSpPr>
        <p:spPr>
          <a:xfrm>
            <a:off x="4700617" y="4768200"/>
            <a:ext cx="1375985" cy="346320"/>
          </a:xfrm>
          <a:prstGeom prst="rect">
            <a:avLst/>
          </a:prstGeom>
          <a:noFill/>
          <a:ln w="0">
            <a:noFill/>
          </a:ln>
        </p:spPr>
        <p:txBody>
          <a:bodyPr lIns="90000" tIns="45000" rIns="90000" bIns="45000">
            <a:noAutofit/>
          </a:bodyPr>
          <a:lstStyle/>
          <a:p>
            <a:r>
              <a:rPr lang="en-US" sz="1800" b="0" strike="noStrike" spc="-1" dirty="0">
                <a:latin typeface="Arial"/>
              </a:rPr>
              <a:t>November</a:t>
            </a:r>
          </a:p>
        </p:txBody>
      </p:sp>
      <p:sp>
        <p:nvSpPr>
          <p:cNvPr id="664" name="Line 16"/>
          <p:cNvSpPr/>
          <p:nvPr/>
        </p:nvSpPr>
        <p:spPr>
          <a:xfrm>
            <a:off x="8317800" y="1704600"/>
            <a:ext cx="0" cy="68580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65" name="TextShape 17"/>
          <p:cNvSpPr txBox="1"/>
          <p:nvPr/>
        </p:nvSpPr>
        <p:spPr>
          <a:xfrm>
            <a:off x="7476413" y="2372760"/>
            <a:ext cx="1947503" cy="602280"/>
          </a:xfrm>
          <a:prstGeom prst="rect">
            <a:avLst/>
          </a:prstGeom>
          <a:noFill/>
          <a:ln w="0">
            <a:noFill/>
          </a:ln>
        </p:spPr>
        <p:txBody>
          <a:bodyPr lIns="90000" tIns="45000" rIns="90000" bIns="45000">
            <a:noAutofit/>
          </a:bodyPr>
          <a:lstStyle/>
          <a:p>
            <a:r>
              <a:rPr lang="en-US" sz="1800" b="0" strike="noStrike" spc="-1" dirty="0">
                <a:latin typeface="Arial"/>
              </a:rPr>
              <a:t>Final Resolution</a:t>
            </a:r>
          </a:p>
          <a:p>
            <a:r>
              <a:rPr lang="en-US" sz="1800" b="0" strike="noStrike" spc="-1" dirty="0">
                <a:latin typeface="Arial"/>
              </a:rPr>
              <a:t>January</a:t>
            </a:r>
          </a:p>
        </p:txBody>
      </p:sp>
      <p:sp>
        <p:nvSpPr>
          <p:cNvPr id="666" name="Line 18"/>
          <p:cNvSpPr/>
          <p:nvPr/>
        </p:nvSpPr>
        <p:spPr>
          <a:xfrm>
            <a:off x="8317800" y="2991600"/>
            <a:ext cx="0" cy="68580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67" name="TextShape 19"/>
          <p:cNvSpPr txBox="1"/>
          <p:nvPr/>
        </p:nvSpPr>
        <p:spPr>
          <a:xfrm>
            <a:off x="7383243" y="3782942"/>
            <a:ext cx="2312640" cy="602280"/>
          </a:xfrm>
          <a:prstGeom prst="rect">
            <a:avLst/>
          </a:prstGeom>
          <a:noFill/>
          <a:ln w="0">
            <a:noFill/>
          </a:ln>
        </p:spPr>
        <p:txBody>
          <a:bodyPr lIns="90000" tIns="45000" rIns="90000" bIns="45000">
            <a:noAutofit/>
          </a:bodyPr>
          <a:lstStyle/>
          <a:p>
            <a:r>
              <a:rPr lang="en-US" sz="1800" b="0" strike="noStrike" spc="-1" dirty="0">
                <a:latin typeface="Arial"/>
              </a:rPr>
              <a:t>President’s Request</a:t>
            </a:r>
          </a:p>
          <a:p>
            <a:r>
              <a:rPr lang="en-US" sz="1800" b="0" strike="noStrike" spc="-1" dirty="0">
                <a:latin typeface="Arial"/>
              </a:rPr>
              <a:t>February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Appropriations Timeline</a:t>
            </a:r>
          </a:p>
        </p:txBody>
      </p:sp>
      <p:sp>
        <p:nvSpPr>
          <p:cNvPr id="669" name="TextShape 2"/>
          <p:cNvSpPr txBox="1"/>
          <p:nvPr/>
        </p:nvSpPr>
        <p:spPr>
          <a:xfrm>
            <a:off x="261000" y="994320"/>
            <a:ext cx="2018520" cy="770040"/>
          </a:xfrm>
          <a:prstGeom prst="rect">
            <a:avLst/>
          </a:prstGeom>
          <a:noFill/>
          <a:ln w="0">
            <a:noFill/>
          </a:ln>
        </p:spPr>
        <p:txBody>
          <a:bodyPr lIns="90000" tIns="45000" rIns="90000" bIns="45000">
            <a:noAutofit/>
          </a:bodyPr>
          <a:lstStyle/>
          <a:p>
            <a:r>
              <a:rPr lang="en-US" sz="2400" b="0" strike="noStrike" spc="-1">
                <a:latin typeface="Arial"/>
              </a:rPr>
              <a:t>Current FY+1</a:t>
            </a:r>
          </a:p>
          <a:p>
            <a:r>
              <a:rPr lang="en-US" sz="2400" b="0" strike="noStrike" spc="-1">
                <a:latin typeface="Arial"/>
              </a:rPr>
              <a:t>Congress </a:t>
            </a:r>
            <a:r>
              <a:rPr lang="en-US" sz="1800" b="0" strike="noStrike" spc="-1">
                <a:latin typeface="Arial"/>
              </a:rPr>
              <a:t>   </a:t>
            </a:r>
          </a:p>
        </p:txBody>
      </p:sp>
      <p:sp>
        <p:nvSpPr>
          <p:cNvPr id="670" name="TextShape 3"/>
          <p:cNvSpPr txBox="1"/>
          <p:nvPr/>
        </p:nvSpPr>
        <p:spPr>
          <a:xfrm>
            <a:off x="349200" y="1818000"/>
            <a:ext cx="2286000" cy="1114200"/>
          </a:xfrm>
          <a:prstGeom prst="rect">
            <a:avLst/>
          </a:prstGeom>
          <a:noFill/>
          <a:ln w="0">
            <a:noFill/>
          </a:ln>
        </p:spPr>
        <p:txBody>
          <a:bodyPr lIns="90000" tIns="45000" rIns="90000" bIns="45000">
            <a:noAutofit/>
          </a:bodyPr>
          <a:lstStyle/>
          <a:p>
            <a:r>
              <a:rPr lang="en-US" sz="1800" b="0" strike="noStrike" spc="-1">
                <a:latin typeface="Arial"/>
              </a:rPr>
              <a:t>President’s Request and State of the Union Address</a:t>
            </a:r>
          </a:p>
          <a:p>
            <a:r>
              <a:rPr lang="en-US" sz="1800" b="0" strike="noStrike" spc="-1">
                <a:latin typeface="Arial"/>
              </a:rPr>
              <a:t>February</a:t>
            </a:r>
          </a:p>
        </p:txBody>
      </p:sp>
      <p:sp>
        <p:nvSpPr>
          <p:cNvPr id="671" name="TextShape 4"/>
          <p:cNvSpPr txBox="1"/>
          <p:nvPr/>
        </p:nvSpPr>
        <p:spPr>
          <a:xfrm>
            <a:off x="3661200" y="1998360"/>
            <a:ext cx="1882800" cy="858240"/>
          </a:xfrm>
          <a:prstGeom prst="rect">
            <a:avLst/>
          </a:prstGeom>
          <a:noFill/>
          <a:ln w="0">
            <a:noFill/>
          </a:ln>
        </p:spPr>
        <p:txBody>
          <a:bodyPr lIns="90000" tIns="45000" rIns="90000" bIns="45000">
            <a:noAutofit/>
          </a:bodyPr>
          <a:lstStyle/>
          <a:p>
            <a:r>
              <a:rPr lang="en-US" sz="1800" b="0" strike="noStrike" spc="-1">
                <a:latin typeface="Arial"/>
              </a:rPr>
              <a:t>Testemony by agency leaders</a:t>
            </a:r>
          </a:p>
          <a:p>
            <a:r>
              <a:rPr lang="en-US" sz="1800" b="0" strike="noStrike" spc="-1">
                <a:latin typeface="Arial"/>
              </a:rPr>
              <a:t>spring</a:t>
            </a:r>
          </a:p>
        </p:txBody>
      </p:sp>
      <p:sp>
        <p:nvSpPr>
          <p:cNvPr id="672" name="TextShape 5"/>
          <p:cNvSpPr txBox="1"/>
          <p:nvPr/>
        </p:nvSpPr>
        <p:spPr>
          <a:xfrm>
            <a:off x="6682320" y="1826640"/>
            <a:ext cx="2286000" cy="1114200"/>
          </a:xfrm>
          <a:prstGeom prst="rect">
            <a:avLst/>
          </a:prstGeom>
          <a:noFill/>
          <a:ln w="0">
            <a:noFill/>
          </a:ln>
        </p:spPr>
        <p:txBody>
          <a:bodyPr lIns="90000" tIns="45000" rIns="90000" bIns="45000">
            <a:noAutofit/>
          </a:bodyPr>
          <a:lstStyle/>
          <a:p>
            <a:r>
              <a:rPr lang="en-US" sz="1800" b="0" strike="noStrike" spc="-1">
                <a:latin typeface="Arial"/>
              </a:rPr>
              <a:t>Appropriations subcommittees draft and approve bills</a:t>
            </a:r>
          </a:p>
          <a:p>
            <a:r>
              <a:rPr lang="en-US" sz="1800" b="0" strike="noStrike" spc="-1">
                <a:latin typeface="Arial"/>
              </a:rPr>
              <a:t>summer </a:t>
            </a:r>
          </a:p>
        </p:txBody>
      </p:sp>
      <p:sp>
        <p:nvSpPr>
          <p:cNvPr id="673" name="TextShape 6"/>
          <p:cNvSpPr txBox="1"/>
          <p:nvPr/>
        </p:nvSpPr>
        <p:spPr>
          <a:xfrm>
            <a:off x="6757200" y="3258360"/>
            <a:ext cx="2286000" cy="1626120"/>
          </a:xfrm>
          <a:prstGeom prst="rect">
            <a:avLst/>
          </a:prstGeom>
          <a:noFill/>
          <a:ln w="0">
            <a:noFill/>
          </a:ln>
        </p:spPr>
        <p:txBody>
          <a:bodyPr lIns="90000" tIns="45000" rIns="90000" bIns="45000">
            <a:noAutofit/>
          </a:bodyPr>
          <a:lstStyle/>
          <a:p>
            <a:r>
              <a:rPr lang="en-US" sz="1800" b="0" strike="noStrike" spc="-1">
                <a:latin typeface="Arial"/>
              </a:rPr>
              <a:t>House and Senate appropriations committee mark up and approve separate bills</a:t>
            </a:r>
          </a:p>
          <a:p>
            <a:r>
              <a:rPr lang="en-US" sz="1800" b="0" strike="noStrike" spc="-1">
                <a:latin typeface="Arial"/>
              </a:rPr>
              <a:t>summer</a:t>
            </a:r>
          </a:p>
        </p:txBody>
      </p:sp>
      <p:sp>
        <p:nvSpPr>
          <p:cNvPr id="674" name="TextShape 7"/>
          <p:cNvSpPr txBox="1"/>
          <p:nvPr/>
        </p:nvSpPr>
        <p:spPr>
          <a:xfrm>
            <a:off x="3445200" y="3510360"/>
            <a:ext cx="2446200" cy="1114200"/>
          </a:xfrm>
          <a:prstGeom prst="rect">
            <a:avLst/>
          </a:prstGeom>
          <a:noFill/>
          <a:ln w="0">
            <a:noFill/>
          </a:ln>
        </p:spPr>
        <p:txBody>
          <a:bodyPr lIns="90000" tIns="45000" rIns="90000" bIns="45000">
            <a:noAutofit/>
          </a:bodyPr>
          <a:lstStyle/>
          <a:p>
            <a:r>
              <a:rPr lang="en-US" sz="1800" b="0" strike="noStrike" spc="-1">
                <a:latin typeface="Arial"/>
              </a:rPr>
              <a:t>Conference committee appointed to resolve differences in bills</a:t>
            </a:r>
          </a:p>
        </p:txBody>
      </p:sp>
      <p:sp>
        <p:nvSpPr>
          <p:cNvPr id="675" name="TextShape 8"/>
          <p:cNvSpPr txBox="1"/>
          <p:nvPr/>
        </p:nvSpPr>
        <p:spPr>
          <a:xfrm>
            <a:off x="457200" y="3582360"/>
            <a:ext cx="2286000" cy="1114200"/>
          </a:xfrm>
          <a:prstGeom prst="rect">
            <a:avLst/>
          </a:prstGeom>
          <a:noFill/>
          <a:ln w="0">
            <a:noFill/>
          </a:ln>
        </p:spPr>
        <p:txBody>
          <a:bodyPr lIns="90000" tIns="45000" rIns="90000" bIns="45000">
            <a:noAutofit/>
          </a:bodyPr>
          <a:lstStyle/>
          <a:p>
            <a:r>
              <a:rPr lang="en-US" sz="1800" b="0" strike="noStrike" spc="-1">
                <a:latin typeface="Arial"/>
              </a:rPr>
              <a:t>House and Senate pass final bills</a:t>
            </a:r>
          </a:p>
          <a:p>
            <a:r>
              <a:rPr lang="en-US" sz="1800" b="0" strike="noStrike" spc="-1">
                <a:latin typeface="Arial"/>
              </a:rPr>
              <a:t>Before October start of FY</a:t>
            </a:r>
          </a:p>
        </p:txBody>
      </p:sp>
      <p:sp>
        <p:nvSpPr>
          <p:cNvPr id="676" name="Line 9"/>
          <p:cNvSpPr/>
          <p:nvPr/>
        </p:nvSpPr>
        <p:spPr>
          <a:xfrm flipH="1">
            <a:off x="5745240" y="4014360"/>
            <a:ext cx="869400" cy="936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77" name="Line 10"/>
          <p:cNvSpPr/>
          <p:nvPr/>
        </p:nvSpPr>
        <p:spPr>
          <a:xfrm>
            <a:off x="2498400" y="2420640"/>
            <a:ext cx="869400" cy="936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78" name="Line 11"/>
          <p:cNvSpPr/>
          <p:nvPr/>
        </p:nvSpPr>
        <p:spPr>
          <a:xfrm>
            <a:off x="5736600" y="2361240"/>
            <a:ext cx="869400" cy="936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79" name="Line 12"/>
          <p:cNvSpPr/>
          <p:nvPr/>
        </p:nvSpPr>
        <p:spPr>
          <a:xfrm flipH="1">
            <a:off x="2514600" y="4017240"/>
            <a:ext cx="869400" cy="936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80" name="Line 13"/>
          <p:cNvSpPr/>
          <p:nvPr/>
        </p:nvSpPr>
        <p:spPr>
          <a:xfrm>
            <a:off x="8377200" y="2694600"/>
            <a:ext cx="5400" cy="61200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81" name="TextShape 14"/>
          <p:cNvSpPr txBox="1"/>
          <p:nvPr/>
        </p:nvSpPr>
        <p:spPr>
          <a:xfrm>
            <a:off x="2935800" y="1119600"/>
            <a:ext cx="2251342" cy="858240"/>
          </a:xfrm>
          <a:prstGeom prst="rect">
            <a:avLst/>
          </a:prstGeom>
          <a:noFill/>
          <a:ln w="0">
            <a:noFill/>
          </a:ln>
        </p:spPr>
        <p:txBody>
          <a:bodyPr lIns="90000" tIns="45000" rIns="90000" bIns="45000">
            <a:noAutofit/>
          </a:bodyPr>
          <a:lstStyle/>
          <a:p>
            <a:r>
              <a:rPr lang="en-US" sz="1800" b="0" strike="noStrike" spc="-1" dirty="0" smtClean="0">
                <a:latin typeface="Arial"/>
              </a:rPr>
              <a:t>President’s </a:t>
            </a:r>
            <a:r>
              <a:rPr lang="en-US" sz="1800" b="0" strike="noStrike" spc="-1" dirty="0">
                <a:latin typeface="Arial"/>
              </a:rPr>
              <a:t>request declared dead on arrival</a:t>
            </a:r>
          </a:p>
        </p:txBody>
      </p:sp>
      <p:sp>
        <p:nvSpPr>
          <p:cNvPr id="682" name="Line 15"/>
          <p:cNvSpPr/>
          <p:nvPr/>
        </p:nvSpPr>
        <p:spPr>
          <a:xfrm flipV="1">
            <a:off x="2345400" y="1977840"/>
            <a:ext cx="711000" cy="22968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Appropriations Timeline</a:t>
            </a:r>
          </a:p>
        </p:txBody>
      </p:sp>
      <p:sp>
        <p:nvSpPr>
          <p:cNvPr id="684" name="TextShape 2"/>
          <p:cNvSpPr txBox="1"/>
          <p:nvPr/>
        </p:nvSpPr>
        <p:spPr>
          <a:xfrm>
            <a:off x="261360" y="994680"/>
            <a:ext cx="1671120" cy="770040"/>
          </a:xfrm>
          <a:prstGeom prst="rect">
            <a:avLst/>
          </a:prstGeom>
          <a:noFill/>
          <a:ln w="0">
            <a:noFill/>
          </a:ln>
        </p:spPr>
        <p:txBody>
          <a:bodyPr lIns="90000" tIns="45000" rIns="90000" bIns="45000">
            <a:noAutofit/>
          </a:bodyPr>
          <a:lstStyle/>
          <a:p>
            <a:r>
              <a:rPr lang="en-US" sz="2400" b="0" strike="noStrike" spc="-1">
                <a:latin typeface="Arial"/>
              </a:rPr>
              <a:t>Current FY</a:t>
            </a:r>
          </a:p>
          <a:p>
            <a:r>
              <a:rPr lang="en-US" sz="2400" b="0" strike="noStrike" spc="-1">
                <a:latin typeface="Arial"/>
              </a:rPr>
              <a:t>Agency </a:t>
            </a:r>
            <a:r>
              <a:rPr lang="en-US" sz="1800" b="0" strike="noStrike" spc="-1">
                <a:latin typeface="Arial"/>
              </a:rPr>
              <a:t>   </a:t>
            </a:r>
          </a:p>
        </p:txBody>
      </p:sp>
      <p:sp>
        <p:nvSpPr>
          <p:cNvPr id="685" name="TextShape 3"/>
          <p:cNvSpPr txBox="1"/>
          <p:nvPr/>
        </p:nvSpPr>
        <p:spPr>
          <a:xfrm>
            <a:off x="421200" y="1998360"/>
            <a:ext cx="2394000" cy="1370160"/>
          </a:xfrm>
          <a:prstGeom prst="rect">
            <a:avLst/>
          </a:prstGeom>
          <a:noFill/>
          <a:ln w="0">
            <a:noFill/>
          </a:ln>
        </p:spPr>
        <p:txBody>
          <a:bodyPr lIns="90000" tIns="45000" rIns="90000" bIns="45000">
            <a:noAutofit/>
          </a:bodyPr>
          <a:lstStyle/>
          <a:p>
            <a:r>
              <a:rPr lang="en-US" sz="1800" b="0" strike="noStrike" spc="-1">
                <a:latin typeface="Arial"/>
              </a:rPr>
              <a:t>Begin execution of budget (often under continuing resolution)</a:t>
            </a:r>
          </a:p>
          <a:p>
            <a:r>
              <a:rPr lang="en-US" sz="1800" b="0" strike="noStrike" spc="-1">
                <a:latin typeface="Arial"/>
              </a:rPr>
              <a:t>October</a:t>
            </a:r>
          </a:p>
        </p:txBody>
      </p:sp>
      <p:sp>
        <p:nvSpPr>
          <p:cNvPr id="686" name="TextShape 4"/>
          <p:cNvSpPr txBox="1"/>
          <p:nvPr/>
        </p:nvSpPr>
        <p:spPr>
          <a:xfrm>
            <a:off x="3697200" y="1998360"/>
            <a:ext cx="1897200" cy="1370160"/>
          </a:xfrm>
          <a:prstGeom prst="rect">
            <a:avLst/>
          </a:prstGeom>
          <a:noFill/>
          <a:ln w="0">
            <a:noFill/>
          </a:ln>
        </p:spPr>
        <p:txBody>
          <a:bodyPr lIns="90000" tIns="45000" rIns="90000" bIns="45000">
            <a:noAutofit/>
          </a:bodyPr>
          <a:lstStyle/>
          <a:p>
            <a:r>
              <a:rPr lang="en-US" sz="1800" b="0" strike="noStrike" spc="-1">
                <a:latin typeface="Arial"/>
              </a:rPr>
              <a:t>Finalize budget when have final appropriation</a:t>
            </a:r>
          </a:p>
          <a:p>
            <a:r>
              <a:rPr lang="en-US" sz="1800" b="0" strike="noStrike" spc="-1">
                <a:latin typeface="Arial"/>
              </a:rPr>
              <a:t>Timing varies </a:t>
            </a:r>
          </a:p>
          <a:p>
            <a:endParaRPr lang="en-US" sz="1800" b="0" strike="noStrike" spc="-1">
              <a:latin typeface="Arial"/>
            </a:endParaRPr>
          </a:p>
        </p:txBody>
      </p:sp>
      <p:sp>
        <p:nvSpPr>
          <p:cNvPr id="687" name="TextShape 5"/>
          <p:cNvSpPr txBox="1"/>
          <p:nvPr/>
        </p:nvSpPr>
        <p:spPr>
          <a:xfrm>
            <a:off x="6541200" y="1998360"/>
            <a:ext cx="2394000" cy="1370160"/>
          </a:xfrm>
          <a:prstGeom prst="rect">
            <a:avLst/>
          </a:prstGeom>
          <a:noFill/>
          <a:ln w="0">
            <a:noFill/>
          </a:ln>
        </p:spPr>
        <p:txBody>
          <a:bodyPr lIns="90000" tIns="45000" rIns="90000" bIns="45000">
            <a:noAutofit/>
          </a:bodyPr>
          <a:lstStyle/>
          <a:p>
            <a:r>
              <a:rPr lang="en-US" sz="1800" b="0" strike="noStrike" spc="-1">
                <a:latin typeface="Arial"/>
              </a:rPr>
              <a:t>NSF provides details of lower level budgets to Congress for approval</a:t>
            </a:r>
          </a:p>
        </p:txBody>
      </p:sp>
      <p:sp>
        <p:nvSpPr>
          <p:cNvPr id="688" name="TextShape 6"/>
          <p:cNvSpPr txBox="1"/>
          <p:nvPr/>
        </p:nvSpPr>
        <p:spPr>
          <a:xfrm>
            <a:off x="6613200" y="3762360"/>
            <a:ext cx="2394000" cy="1370160"/>
          </a:xfrm>
          <a:prstGeom prst="rect">
            <a:avLst/>
          </a:prstGeom>
          <a:noFill/>
          <a:ln w="0">
            <a:noFill/>
          </a:ln>
        </p:spPr>
        <p:txBody>
          <a:bodyPr lIns="90000" tIns="45000" rIns="90000" bIns="45000">
            <a:noAutofit/>
          </a:bodyPr>
          <a:lstStyle/>
          <a:p>
            <a:r>
              <a:rPr lang="en-US" sz="1800" b="0" strike="noStrike" spc="-1">
                <a:latin typeface="Arial"/>
              </a:rPr>
              <a:t>Most grants need to be recommended by early June for awards by end of FY</a:t>
            </a:r>
          </a:p>
        </p:txBody>
      </p:sp>
      <p:sp>
        <p:nvSpPr>
          <p:cNvPr id="689" name="Line 7"/>
          <p:cNvSpPr/>
          <p:nvPr/>
        </p:nvSpPr>
        <p:spPr>
          <a:xfrm>
            <a:off x="2741400" y="2423520"/>
            <a:ext cx="869400" cy="936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90" name="Line 8"/>
          <p:cNvSpPr/>
          <p:nvPr/>
        </p:nvSpPr>
        <p:spPr>
          <a:xfrm>
            <a:off x="5540400" y="2426400"/>
            <a:ext cx="869400" cy="936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
        <p:nvSpPr>
          <p:cNvPr id="691" name="Line 9"/>
          <p:cNvSpPr/>
          <p:nvPr/>
        </p:nvSpPr>
        <p:spPr>
          <a:xfrm>
            <a:off x="7730640" y="3081600"/>
            <a:ext cx="5400" cy="612000"/>
          </a:xfrm>
          <a:prstGeom prst="line">
            <a:avLst/>
          </a:prstGeom>
          <a:ln w="36720">
            <a:solidFill>
              <a:srgbClr val="3465A4"/>
            </a:solidFill>
            <a:round/>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Action on FY25 Bills</a:t>
            </a:r>
          </a:p>
        </p:txBody>
      </p:sp>
      <p:sp>
        <p:nvSpPr>
          <p:cNvPr id="693" name="TextShape 2"/>
          <p:cNvSpPr txBox="1"/>
          <p:nvPr/>
        </p:nvSpPr>
        <p:spPr>
          <a:xfrm>
            <a:off x="504000" y="1143000"/>
            <a:ext cx="9325800" cy="4114800"/>
          </a:xfrm>
          <a:prstGeom prst="rect">
            <a:avLst/>
          </a:prstGeom>
          <a:noFill/>
          <a:ln w="0">
            <a:noFill/>
          </a:ln>
        </p:spPr>
        <p:txBody>
          <a:bodyPr lIns="0" tIns="0" rIns="0" bIns="0">
            <a:normAutofit fontScale="720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House Energy and Water approved by full Committee </a:t>
            </a:r>
          </a:p>
          <a:p>
            <a:pPr marL="864000" lvl="1" indent="-324000">
              <a:spcBef>
                <a:spcPts val="1131"/>
              </a:spcBef>
              <a:buClr>
                <a:srgbClr val="000000"/>
              </a:buClr>
              <a:buSzPct val="75000"/>
              <a:buFont typeface="Symbol" charset="2"/>
              <a:buChar char=""/>
            </a:pPr>
            <a:r>
              <a:rPr lang="en-US" sz="2800" b="0" strike="noStrike" spc="-1">
                <a:latin typeface="Arial"/>
              </a:rPr>
              <a:t>The actual bill has no detail only for Office of Science “$8,390,000,000, to remain available until expended”</a:t>
            </a:r>
          </a:p>
          <a:p>
            <a:pPr marL="864000" lvl="1" indent="-324000">
              <a:spcBef>
                <a:spcPts val="1131"/>
              </a:spcBef>
              <a:buClr>
                <a:srgbClr val="000000"/>
              </a:buClr>
              <a:buSzPct val="75000"/>
              <a:buFont typeface="Symbol" charset="2"/>
              <a:buChar char=""/>
            </a:pPr>
            <a:r>
              <a:rPr lang="en-US" sz="2800" b="0" strike="noStrike" spc="-1">
                <a:latin typeface="Arial"/>
              </a:rPr>
              <a:t>Guidance in associated committee report</a:t>
            </a:r>
          </a:p>
          <a:p>
            <a:pPr marL="864000" lvl="1" indent="-324000">
              <a:spcBef>
                <a:spcPts val="1131"/>
              </a:spcBef>
              <a:buClr>
                <a:srgbClr val="000000"/>
              </a:buClr>
              <a:buSzPct val="75000"/>
              <a:buFont typeface="Symbol" charset="2"/>
              <a:buChar char=""/>
            </a:pPr>
            <a:r>
              <a:rPr lang="en-US" sz="2800" b="0" strike="noStrike" spc="-1">
                <a:latin typeface="Arial"/>
              </a:rPr>
              <a:t>“The Nuclear Physics program supports research into the  fundamental particles that compose nuclear matter, how they  interact, and how they combine to form the different types of  matter observed in the universe today. The recommendation includes not less than $105,000,000 for  operations at the Facility for Rare Isotope Beams (FRIB) and  not less than $150,000,000 for operations at the Continuous Electron Beam Accelerator Facility. The recommendation provides $15,000,000 for the High  Rigidity Spectrometer. The Committee supports the FRIB Isotope Harvesting projects.”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p:cNvPicPr/>
          <p:nvPr/>
        </p:nvPicPr>
        <p:blipFill>
          <a:blip r:embed="rId2"/>
          <a:stretch/>
        </p:blipFill>
        <p:spPr>
          <a:xfrm>
            <a:off x="1600200" y="60840"/>
            <a:ext cx="7315200" cy="5486400"/>
          </a:xfrm>
          <a:prstGeom prst="rect">
            <a:avLst/>
          </a:prstGeom>
          <a:ln w="0">
            <a:noFill/>
          </a:ln>
        </p:spPr>
      </p:pic>
      <p:pic>
        <p:nvPicPr>
          <p:cNvPr id="145" name="Picture 144"/>
          <p:cNvPicPr/>
          <p:nvPr/>
        </p:nvPicPr>
        <p:blipFill>
          <a:blip r:embed="rId3"/>
          <a:stretch/>
        </p:blipFill>
        <p:spPr>
          <a:xfrm>
            <a:off x="1418400" y="33480"/>
            <a:ext cx="7337160" cy="5669640"/>
          </a:xfrm>
          <a:prstGeom prst="rect">
            <a:avLst/>
          </a:prstGeom>
          <a:ln w="0">
            <a:noFill/>
          </a:ln>
        </p:spPr>
      </p:pic>
      <p:sp>
        <p:nvSpPr>
          <p:cNvPr id="146" name="TextShape 1"/>
          <p:cNvSpPr txBox="1"/>
          <p:nvPr/>
        </p:nvSpPr>
        <p:spPr>
          <a:xfrm>
            <a:off x="2275920" y="251016"/>
            <a:ext cx="2198520" cy="34632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Secretary of Energy</a:t>
            </a:r>
            <a:endParaRPr lang="en-US" sz="1800" b="0" strike="noStrike" spc="-1">
              <a:latin typeface="Arial"/>
            </a:endParaRPr>
          </a:p>
        </p:txBody>
      </p:sp>
      <p:sp>
        <p:nvSpPr>
          <p:cNvPr id="147" name="Line 2"/>
          <p:cNvSpPr/>
          <p:nvPr/>
        </p:nvSpPr>
        <p:spPr>
          <a:xfrm>
            <a:off x="4408200" y="472680"/>
            <a:ext cx="471600" cy="19692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48" name="TextShape 3"/>
          <p:cNvSpPr txBox="1"/>
          <p:nvPr/>
        </p:nvSpPr>
        <p:spPr>
          <a:xfrm>
            <a:off x="275700" y="313200"/>
            <a:ext cx="1719360" cy="1371600"/>
          </a:xfrm>
          <a:prstGeom prst="rect">
            <a:avLst/>
          </a:prstGeom>
          <a:noFill/>
          <a:ln w="0">
            <a:noFill/>
          </a:ln>
        </p:spPr>
        <p:txBody>
          <a:bodyPr lIns="90000" tIns="45000" rIns="90000" bIns="45000">
            <a:noAutofit/>
          </a:bodyPr>
          <a:lstStyle/>
          <a:p>
            <a:r>
              <a:rPr lang="en-US" sz="1800" b="0" strike="noStrike" spc="-1" dirty="0">
                <a:solidFill>
                  <a:srgbClr val="C9211E"/>
                </a:solidFill>
                <a:latin typeface="Arial"/>
              </a:rPr>
              <a:t>National Nuclear Security Admin.</a:t>
            </a:r>
            <a:endParaRPr lang="en-US" sz="1800" b="0" strike="noStrike" spc="-1" dirty="0">
              <a:latin typeface="Arial"/>
            </a:endParaRPr>
          </a:p>
        </p:txBody>
      </p:sp>
      <p:sp>
        <p:nvSpPr>
          <p:cNvPr id="149" name="Line 4"/>
          <p:cNvSpPr/>
          <p:nvPr/>
        </p:nvSpPr>
        <p:spPr>
          <a:xfrm>
            <a:off x="1064034" y="1371240"/>
            <a:ext cx="471600" cy="19692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50" name="TextShape 5"/>
          <p:cNvSpPr txBox="1"/>
          <p:nvPr/>
        </p:nvSpPr>
        <p:spPr>
          <a:xfrm>
            <a:off x="1920507" y="773634"/>
            <a:ext cx="2550600" cy="57744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Science and Innovation</a:t>
            </a:r>
            <a:endParaRPr lang="en-US" sz="1800" b="0" strike="noStrike" spc="-1">
              <a:latin typeface="Arial"/>
            </a:endParaRPr>
          </a:p>
        </p:txBody>
      </p:sp>
      <p:sp>
        <p:nvSpPr>
          <p:cNvPr id="151" name="Line 6"/>
          <p:cNvSpPr/>
          <p:nvPr/>
        </p:nvSpPr>
        <p:spPr>
          <a:xfrm>
            <a:off x="3233651" y="1163782"/>
            <a:ext cx="605749" cy="296378"/>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52" name="TextShape 7"/>
          <p:cNvSpPr txBox="1"/>
          <p:nvPr/>
        </p:nvSpPr>
        <p:spPr>
          <a:xfrm>
            <a:off x="4423320" y="5096880"/>
            <a:ext cx="1902960" cy="57744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Office of Science</a:t>
            </a:r>
            <a:endParaRPr lang="en-US" sz="1800" b="0" strike="noStrike" spc="-1">
              <a:latin typeface="Arial"/>
            </a:endParaRPr>
          </a:p>
        </p:txBody>
      </p:sp>
      <p:sp>
        <p:nvSpPr>
          <p:cNvPr id="153" name="Line 8"/>
          <p:cNvSpPr/>
          <p:nvPr/>
        </p:nvSpPr>
        <p:spPr>
          <a:xfrm flipH="1" flipV="1">
            <a:off x="3981600" y="5065200"/>
            <a:ext cx="442080" cy="19476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sp>
      <p:sp>
        <p:nvSpPr>
          <p:cNvPr id="154" name="TextShape 9"/>
          <p:cNvSpPr txBox="1"/>
          <p:nvPr/>
        </p:nvSpPr>
        <p:spPr>
          <a:xfrm>
            <a:off x="4849200" y="1967040"/>
            <a:ext cx="2273400" cy="57744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Infrastructure</a:t>
            </a:r>
            <a:endParaRPr lang="en-US" sz="1800" b="0" strike="noStrike" spc="-1">
              <a:latin typeface="Arial"/>
            </a:endParaRPr>
          </a:p>
        </p:txBody>
      </p:sp>
      <p:sp>
        <p:nvSpPr>
          <p:cNvPr id="155" name="TextShape 10"/>
          <p:cNvSpPr txBox="1"/>
          <p:nvPr/>
        </p:nvSpPr>
        <p:spPr>
          <a:xfrm>
            <a:off x="192600" y="1648800"/>
            <a:ext cx="1371600" cy="858240"/>
          </a:xfrm>
          <a:prstGeom prst="rect">
            <a:avLst/>
          </a:prstGeom>
          <a:noFill/>
          <a:ln w="0">
            <a:noFill/>
          </a:ln>
        </p:spPr>
        <p:txBody>
          <a:bodyPr lIns="90000" tIns="45000" rIns="90000" bIns="45000">
            <a:noAutofit/>
          </a:bodyPr>
          <a:lstStyle/>
          <a:p>
            <a:r>
              <a:rPr lang="en-US" sz="1800" b="0" strike="noStrike" spc="-1">
                <a:solidFill>
                  <a:srgbClr val="C9211E"/>
                </a:solidFill>
                <a:latin typeface="Arial"/>
              </a:rPr>
              <a:t>3 Under Secretaries</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Action on FY 2025 Bills</a:t>
            </a:r>
          </a:p>
        </p:txBody>
      </p:sp>
      <p:sp>
        <p:nvSpPr>
          <p:cNvPr id="695" name="TextShape 2"/>
          <p:cNvSpPr txBox="1"/>
          <p:nvPr/>
        </p:nvSpPr>
        <p:spPr>
          <a:xfrm>
            <a:off x="504000" y="1326240"/>
            <a:ext cx="9071640" cy="3931560"/>
          </a:xfrm>
          <a:prstGeom prst="rect">
            <a:avLst/>
          </a:prstGeom>
          <a:noFill/>
          <a:ln w="0">
            <a:noFill/>
          </a:ln>
        </p:spPr>
        <p:txBody>
          <a:bodyPr lIns="0" tIns="0" rIns="0" bIns="0">
            <a:normAutofit/>
          </a:bodyPr>
          <a:lstStyle/>
          <a:p>
            <a:pPr marL="432000" indent="-324000">
              <a:spcBef>
                <a:spcPts val="1414"/>
              </a:spcBef>
              <a:buClr>
                <a:srgbClr val="000000"/>
              </a:buClr>
              <a:buSzPct val="45000"/>
              <a:buFont typeface="Wingdings" charset="2"/>
              <a:buChar char=""/>
            </a:pPr>
            <a:r>
              <a:rPr lang="en-US" sz="3200" b="0" strike="noStrike" spc="-1">
                <a:latin typeface="Arial"/>
              </a:rPr>
              <a:t>Senate Appropriations has held markup on Energy and Water bill but not yet approved by subcommittee</a:t>
            </a:r>
          </a:p>
          <a:p>
            <a:pPr marL="432000" indent="-324000">
              <a:spcBef>
                <a:spcPts val="1414"/>
              </a:spcBef>
              <a:buClr>
                <a:srgbClr val="000000"/>
              </a:buClr>
              <a:buSzPct val="45000"/>
              <a:buFont typeface="Wingdings" charset="2"/>
              <a:buChar char=""/>
            </a:pPr>
            <a:r>
              <a:rPr lang="en-US" sz="3200" b="0" strike="noStrike" spc="-1">
                <a:latin typeface="Arial"/>
              </a:rPr>
              <a:t>NSF</a:t>
            </a:r>
          </a:p>
          <a:p>
            <a:pPr marL="864000" lvl="1" indent="-324000">
              <a:spcBef>
                <a:spcPts val="1131"/>
              </a:spcBef>
              <a:buClr>
                <a:srgbClr val="000000"/>
              </a:buClr>
              <a:buSzPct val="75000"/>
              <a:buFont typeface="Symbol" charset="2"/>
              <a:buChar char=""/>
            </a:pPr>
            <a:r>
              <a:rPr lang="en-US" sz="2800" b="0" strike="noStrike" spc="-1">
                <a:latin typeface="Arial"/>
              </a:rPr>
              <a:t>House +5.2% for Research and Related Activities</a:t>
            </a:r>
          </a:p>
          <a:p>
            <a:pPr marL="864000" lvl="1" indent="-324000">
              <a:spcBef>
                <a:spcPts val="1131"/>
              </a:spcBef>
              <a:buClr>
                <a:srgbClr val="000000"/>
              </a:buClr>
              <a:buSzPct val="75000"/>
              <a:buFont typeface="Symbol" charset="2"/>
              <a:buChar char=""/>
            </a:pPr>
            <a:r>
              <a:rPr lang="en-US" sz="2800" b="0" strike="noStrike" spc="-1">
                <a:latin typeface="Arial"/>
              </a:rPr>
              <a:t>Senate does not yet have a bill approved by subcommittee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TextShape 1"/>
          <p:cNvSpPr txBox="1"/>
          <p:nvPr/>
        </p:nvSpPr>
        <p:spPr>
          <a:xfrm>
            <a:off x="504000" y="2133720"/>
            <a:ext cx="9071640" cy="946440"/>
          </a:xfrm>
          <a:prstGeom prst="rect">
            <a:avLst/>
          </a:prstGeom>
          <a:noFill/>
          <a:ln w="0">
            <a:noFill/>
          </a:ln>
        </p:spPr>
        <p:txBody>
          <a:bodyPr lIns="0" tIns="0" rIns="0" bIns="0" anchor="ctr">
            <a:noAutofit/>
          </a:bodyPr>
          <a:lstStyle/>
          <a:p>
            <a:pPr algn="ctr"/>
            <a:r>
              <a:rPr lang="en-US" sz="4400" b="0" strike="noStrike" spc="-1">
                <a:latin typeface="Arial"/>
              </a:rPr>
              <a:t>Thanks for your attention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Radiation Effects</a:t>
            </a:r>
          </a:p>
        </p:txBody>
      </p:sp>
      <p:sp>
        <p:nvSpPr>
          <p:cNvPr id="698" name="TextShape 2"/>
          <p:cNvSpPr txBox="1"/>
          <p:nvPr/>
        </p:nvSpPr>
        <p:spPr>
          <a:xfrm>
            <a:off x="723240" y="3610800"/>
            <a:ext cx="9071640" cy="1645200"/>
          </a:xfrm>
          <a:prstGeom prst="rect">
            <a:avLst/>
          </a:prstGeom>
          <a:noFill/>
          <a:ln w="0">
            <a:noFill/>
          </a:ln>
        </p:spPr>
        <p:txBody>
          <a:bodyPr lIns="0" tIns="0" rIns="0" bIns="0">
            <a:normAutofit/>
          </a:bodyPr>
          <a:lstStyle/>
          <a:p>
            <a:endParaRPr lang="en-US" sz="3200" b="0" strike="noStrike" spc="-1">
              <a:latin typeface="Arial"/>
            </a:endParaRPr>
          </a:p>
        </p:txBody>
      </p:sp>
      <p:sp>
        <p:nvSpPr>
          <p:cNvPr id="699" name="TextShape 3"/>
          <p:cNvSpPr txBox="1"/>
          <p:nvPr/>
        </p:nvSpPr>
        <p:spPr>
          <a:xfrm>
            <a:off x="821880" y="1142640"/>
            <a:ext cx="9036360" cy="2829240"/>
          </a:xfrm>
          <a:prstGeom prst="rect">
            <a:avLst/>
          </a:prstGeom>
          <a:noFill/>
          <a:ln w="0">
            <a:noFill/>
          </a:ln>
        </p:spPr>
        <p:txBody>
          <a:bodyPr lIns="90000" tIns="45000" rIns="90000" bIns="45000">
            <a:noAutofit/>
          </a:bodyPr>
          <a:lstStyle/>
          <a:p>
            <a:pPr algn="ctr"/>
            <a:r>
              <a:rPr lang="en-US" sz="1800" b="0" strike="noStrike" spc="-1">
                <a:solidFill>
                  <a:srgbClr val="C9211E"/>
                </a:solidFill>
                <a:latin typeface="Arial"/>
              </a:rPr>
              <a:t>BREAKING NEWS  |  ScienceInsider  Friday 7/12/2024</a:t>
            </a:r>
            <a:endParaRPr lang="en-US" sz="1800" b="0" strike="noStrike" spc="-1">
              <a:latin typeface="Arial"/>
            </a:endParaRPr>
          </a:p>
          <a:p>
            <a:endParaRPr lang="en-US" sz="1800" b="0" strike="noStrike" spc="-1">
              <a:latin typeface="Arial"/>
            </a:endParaRPr>
          </a:p>
          <a:p>
            <a:r>
              <a:rPr lang="en-US" sz="2000" b="0" strike="noStrike" spc="-1">
                <a:solidFill>
                  <a:srgbClr val="000000"/>
                </a:solidFill>
                <a:latin typeface="Arial"/>
              </a:rPr>
              <a:t>Europa Clipper threatened by electronics flaws</a:t>
            </a:r>
            <a:endParaRPr lang="en-US" sz="2000" b="0" strike="noStrike" spc="-1">
              <a:latin typeface="Arial"/>
            </a:endParaRPr>
          </a:p>
          <a:p>
            <a:endParaRPr lang="en-US" sz="2000" b="0" strike="noStrike" spc="-1">
              <a:latin typeface="Arial"/>
            </a:endParaRPr>
          </a:p>
          <a:p>
            <a:r>
              <a:rPr lang="en-US" sz="1800" b="0" strike="noStrike" spc="-1">
                <a:solidFill>
                  <a:srgbClr val="000000"/>
                </a:solidFill>
                <a:latin typeface="Arial"/>
              </a:rPr>
              <a:t>NASA’s $5 billion flagship mission to explore Jupiter’s icy moon Europa, due for an October launch, could be in big trouble because some of its electronics may be vulnerable to Jupiter’s intense radiation. Recently, engineers discovered that some radiation-hardened transistors already sealed up inside the probe do not meet specifications. NASA is investigating the extent of the problem.</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Shape 1"/>
          <p:cNvSpPr txBox="1"/>
          <p:nvPr/>
        </p:nvSpPr>
        <p:spPr>
          <a:xfrm>
            <a:off x="504000" y="225720"/>
            <a:ext cx="9071640" cy="946440"/>
          </a:xfrm>
          <a:prstGeom prst="rect">
            <a:avLst/>
          </a:prstGeom>
          <a:noFill/>
          <a:ln w="0">
            <a:noFill/>
          </a:ln>
        </p:spPr>
        <p:txBody>
          <a:bodyPr lIns="0" tIns="0" rIns="0" bIns="0" anchor="ctr">
            <a:noAutofit/>
          </a:bodyPr>
          <a:lstStyle/>
          <a:p>
            <a:pPr algn="ctr"/>
            <a:r>
              <a:rPr lang="en-US" sz="4400" b="0" strike="noStrike" spc="-1">
                <a:latin typeface="Arial"/>
              </a:rPr>
              <a:t>DOE</a:t>
            </a:r>
          </a:p>
        </p:txBody>
      </p:sp>
      <p:sp>
        <p:nvSpPr>
          <p:cNvPr id="157" name="TextShape 2"/>
          <p:cNvSpPr txBox="1"/>
          <p:nvPr/>
        </p:nvSpPr>
        <p:spPr>
          <a:xfrm>
            <a:off x="504000" y="1070640"/>
            <a:ext cx="9071640" cy="4114800"/>
          </a:xfrm>
          <a:prstGeom prst="rect">
            <a:avLst/>
          </a:prstGeom>
          <a:noFill/>
          <a:ln w="0">
            <a:noFill/>
          </a:ln>
        </p:spPr>
        <p:txBody>
          <a:bodyPr lIns="0" tIns="0" rIns="0" bIns="0">
            <a:normAutofit fontScale="83500" lnSpcReduction="20000"/>
          </a:bodyPr>
          <a:lstStyle/>
          <a:p>
            <a:pPr marL="432000" indent="-324000">
              <a:spcBef>
                <a:spcPts val="1414"/>
              </a:spcBef>
              <a:buClr>
                <a:srgbClr val="000000"/>
              </a:buClr>
              <a:buSzPct val="45000"/>
              <a:buFont typeface="Wingdings" charset="2"/>
              <a:buChar char=""/>
            </a:pPr>
            <a:r>
              <a:rPr lang="en-US" sz="3200" b="0" strike="noStrike" spc="-1">
                <a:latin typeface="Arial"/>
              </a:rPr>
              <a:t>Recent Secretaries</a:t>
            </a:r>
          </a:p>
          <a:p>
            <a:pPr marL="864000" lvl="1" indent="-324000">
              <a:spcBef>
                <a:spcPts val="1131"/>
              </a:spcBef>
              <a:buClr>
                <a:srgbClr val="000000"/>
              </a:buClr>
              <a:buSzPct val="75000"/>
              <a:buFont typeface="Symbol" charset="2"/>
              <a:buChar char=""/>
            </a:pPr>
            <a:r>
              <a:rPr lang="en-US" sz="2800" b="0" strike="noStrike" spc="-1">
                <a:latin typeface="Arial"/>
              </a:rPr>
              <a:t>Steven Chu – Physicist – Nobel Laureate</a:t>
            </a:r>
          </a:p>
          <a:p>
            <a:pPr marL="864000" lvl="1" indent="-324000">
              <a:spcBef>
                <a:spcPts val="1131"/>
              </a:spcBef>
              <a:buClr>
                <a:srgbClr val="000000"/>
              </a:buClr>
              <a:buSzPct val="75000"/>
              <a:buFont typeface="Symbol" charset="2"/>
              <a:buChar char=""/>
            </a:pPr>
            <a:r>
              <a:rPr lang="en-US" sz="2800" b="0" strike="noStrike" spc="-1">
                <a:latin typeface="Arial"/>
              </a:rPr>
              <a:t>Ernest Moniz – Nuclear Physicist – Energy Policy</a:t>
            </a:r>
          </a:p>
          <a:p>
            <a:pPr marL="864000" lvl="1" indent="-324000">
              <a:spcBef>
                <a:spcPts val="1131"/>
              </a:spcBef>
              <a:buClr>
                <a:srgbClr val="000000"/>
              </a:buClr>
              <a:buSzPct val="75000"/>
              <a:buFont typeface="Symbol" charset="2"/>
              <a:buChar char=""/>
            </a:pPr>
            <a:r>
              <a:rPr lang="en-US" sz="2800" b="0" strike="noStrike" spc="-1">
                <a:latin typeface="Arial"/>
              </a:rPr>
              <a:t>Rick Perry – ex-Governor of Texas</a:t>
            </a:r>
          </a:p>
          <a:p>
            <a:pPr marL="864000" lvl="1" indent="-324000">
              <a:spcBef>
                <a:spcPts val="1131"/>
              </a:spcBef>
              <a:buClr>
                <a:srgbClr val="000000"/>
              </a:buClr>
              <a:buSzPct val="75000"/>
              <a:buFont typeface="Symbol" charset="2"/>
              <a:buChar char=""/>
            </a:pPr>
            <a:r>
              <a:rPr lang="en-US" sz="2800" b="0" strike="noStrike" spc="-1">
                <a:latin typeface="Arial"/>
              </a:rPr>
              <a:t>Dan Brouillette – Congressional staffer, Deputy Secretary</a:t>
            </a:r>
          </a:p>
          <a:p>
            <a:pPr marL="864000" lvl="1" indent="-324000">
              <a:spcBef>
                <a:spcPts val="1131"/>
              </a:spcBef>
              <a:buClr>
                <a:srgbClr val="000000"/>
              </a:buClr>
              <a:buSzPct val="75000"/>
              <a:buFont typeface="Symbol" charset="2"/>
              <a:buChar char=""/>
            </a:pPr>
            <a:r>
              <a:rPr lang="en-US" sz="2800" b="0" strike="noStrike" spc="-1">
                <a:latin typeface="Arial"/>
              </a:rPr>
              <a:t>Jennifer Granholm – ex-Governor of Michigan -current</a:t>
            </a:r>
          </a:p>
          <a:p>
            <a:pPr marL="432000" indent="-324000">
              <a:spcBef>
                <a:spcPts val="1414"/>
              </a:spcBef>
              <a:buClr>
                <a:srgbClr val="000000"/>
              </a:buClr>
              <a:buSzPct val="45000"/>
              <a:buFont typeface="Wingdings" charset="2"/>
              <a:buChar char=""/>
            </a:pPr>
            <a:r>
              <a:rPr lang="en-US" sz="3200" b="0" strike="noStrike" spc="-1">
                <a:latin typeface="Arial"/>
              </a:rPr>
              <a:t>Typically change with presidential administrations</a:t>
            </a:r>
          </a:p>
          <a:p>
            <a:pPr marL="432000" indent="-324000">
              <a:spcBef>
                <a:spcPts val="1414"/>
              </a:spcBef>
              <a:buClr>
                <a:srgbClr val="000000"/>
              </a:buClr>
              <a:buSzPct val="45000"/>
              <a:buFont typeface="Wingdings" charset="2"/>
              <a:buChar char=""/>
            </a:pPr>
            <a:r>
              <a:rPr lang="en-US" sz="3200" b="0" strike="noStrike" spc="-1">
                <a:latin typeface="Arial"/>
              </a:rPr>
              <a:t>One or two presentations to Office of Science a year</a:t>
            </a:r>
          </a:p>
          <a:p>
            <a:pPr marL="432000" indent="-324000">
              <a:spcBef>
                <a:spcPts val="1414"/>
              </a:spcBef>
              <a:buClr>
                <a:srgbClr val="000000"/>
              </a:buClr>
              <a:buSzPct val="45000"/>
              <a:buFont typeface="Wingdings" charset="2"/>
              <a:buChar char=""/>
            </a:pPr>
            <a:r>
              <a:rPr lang="en-US" sz="3200" b="0" strike="noStrike" spc="-1">
                <a:latin typeface="Arial"/>
              </a:rPr>
              <a:t>Regularly tour DOE labs and Science Facilities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Shape 1"/>
          <p:cNvSpPr txBox="1"/>
          <p:nvPr/>
        </p:nvSpPr>
        <p:spPr>
          <a:xfrm>
            <a:off x="504000" y="186840"/>
            <a:ext cx="9071640" cy="1024200"/>
          </a:xfrm>
          <a:prstGeom prst="rect">
            <a:avLst/>
          </a:prstGeom>
          <a:noFill/>
          <a:ln w="0">
            <a:noFill/>
          </a:ln>
        </p:spPr>
        <p:txBody>
          <a:bodyPr lIns="0" tIns="0" rIns="0" bIns="0" anchor="ctr">
            <a:noAutofit/>
          </a:bodyPr>
          <a:lstStyle/>
          <a:p>
            <a:pPr algn="ctr"/>
            <a:r>
              <a:rPr lang="en-US" sz="3600" b="0" strike="noStrike" spc="-1">
                <a:latin typeface="Arial"/>
              </a:rPr>
              <a:t>Secretary Granholm (and me) at RHIC Ribbon Cutting</a:t>
            </a:r>
          </a:p>
        </p:txBody>
      </p:sp>
      <p:pic>
        <p:nvPicPr>
          <p:cNvPr id="159" name="Picture 158"/>
          <p:cNvPicPr/>
          <p:nvPr/>
        </p:nvPicPr>
        <p:blipFill>
          <a:blip r:embed="rId2"/>
          <a:srcRect t="12094" b="23394"/>
          <a:stretch/>
        </p:blipFill>
        <p:spPr>
          <a:xfrm>
            <a:off x="1371600" y="1502640"/>
            <a:ext cx="7782480" cy="36572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1715</TotalTime>
  <Words>3929</Words>
  <Application>Microsoft Office PowerPoint</Application>
  <PresentationFormat>Custom</PresentationFormat>
  <Paragraphs>522</Paragraphs>
  <Slides>72</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72</vt:i4>
      </vt:variant>
    </vt:vector>
  </HeadingPairs>
  <TitlesOfParts>
    <vt:vector size="82" baseType="lpstr">
      <vt:lpstr>Microsoft YaHei</vt:lpstr>
      <vt:lpstr>Arial</vt:lpstr>
      <vt:lpstr>Calibri</vt:lpstr>
      <vt:lpstr>DejaVu Sans</vt:lpstr>
      <vt:lpstr>Symbol</vt:lpstr>
      <vt:lpstr>Times New Roman</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sowinski</dc:creator>
  <dc:description/>
  <cp:lastModifiedBy>Jim Sowinski</cp:lastModifiedBy>
  <cp:revision>94</cp:revision>
  <dcterms:created xsi:type="dcterms:W3CDTF">2024-07-10T14:53:36Z</dcterms:created>
  <dcterms:modified xsi:type="dcterms:W3CDTF">2024-07-18T01:27:51Z</dcterms:modified>
  <dc:language>en-US</dc:language>
</cp:coreProperties>
</file>